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126"/>
  </p:notesMasterIdLst>
  <p:sldIdLst>
    <p:sldId id="415" r:id="rId2"/>
    <p:sldId id="576" r:id="rId3"/>
    <p:sldId id="577" r:id="rId4"/>
    <p:sldId id="578" r:id="rId5"/>
    <p:sldId id="579" r:id="rId6"/>
    <p:sldId id="580" r:id="rId7"/>
    <p:sldId id="581" r:id="rId8"/>
    <p:sldId id="599" r:id="rId9"/>
    <p:sldId id="583" r:id="rId10"/>
    <p:sldId id="585" r:id="rId11"/>
    <p:sldId id="586" r:id="rId12"/>
    <p:sldId id="587" r:id="rId13"/>
    <p:sldId id="588" r:id="rId14"/>
    <p:sldId id="589" r:id="rId15"/>
    <p:sldId id="590" r:id="rId16"/>
    <p:sldId id="401" r:id="rId17"/>
    <p:sldId id="592" r:id="rId18"/>
    <p:sldId id="548" r:id="rId19"/>
    <p:sldId id="563" r:id="rId20"/>
    <p:sldId id="532" r:id="rId21"/>
    <p:sldId id="533" r:id="rId22"/>
    <p:sldId id="591" r:id="rId23"/>
    <p:sldId id="426" r:id="rId24"/>
    <p:sldId id="535" r:id="rId25"/>
    <p:sldId id="536" r:id="rId26"/>
    <p:sldId id="428" r:id="rId27"/>
    <p:sldId id="594" r:id="rId28"/>
    <p:sldId id="538" r:id="rId29"/>
    <p:sldId id="593" r:id="rId30"/>
    <p:sldId id="564" r:id="rId31"/>
    <p:sldId id="429" r:id="rId32"/>
    <p:sldId id="539" r:id="rId33"/>
    <p:sldId id="518" r:id="rId34"/>
    <p:sldId id="431" r:id="rId35"/>
    <p:sldId id="433" r:id="rId36"/>
    <p:sldId id="435" r:id="rId37"/>
    <p:sldId id="437" r:id="rId38"/>
    <p:sldId id="439" r:id="rId39"/>
    <p:sldId id="441" r:id="rId40"/>
    <p:sldId id="443" r:id="rId41"/>
    <p:sldId id="566" r:id="rId42"/>
    <p:sldId id="445" r:id="rId43"/>
    <p:sldId id="446" r:id="rId44"/>
    <p:sldId id="447" r:id="rId45"/>
    <p:sldId id="448" r:id="rId46"/>
    <p:sldId id="449" r:id="rId47"/>
    <p:sldId id="450" r:id="rId48"/>
    <p:sldId id="451" r:id="rId49"/>
    <p:sldId id="540" r:id="rId50"/>
    <p:sldId id="453" r:id="rId51"/>
    <p:sldId id="454" r:id="rId52"/>
    <p:sldId id="455" r:id="rId53"/>
    <p:sldId id="456" r:id="rId54"/>
    <p:sldId id="541" r:id="rId55"/>
    <p:sldId id="457" r:id="rId56"/>
    <p:sldId id="542" r:id="rId57"/>
    <p:sldId id="460" r:id="rId58"/>
    <p:sldId id="461" r:id="rId59"/>
    <p:sldId id="462" r:id="rId60"/>
    <p:sldId id="463" r:id="rId61"/>
    <p:sldId id="464" r:id="rId62"/>
    <p:sldId id="465" r:id="rId63"/>
    <p:sldId id="543" r:id="rId64"/>
    <p:sldId id="544" r:id="rId65"/>
    <p:sldId id="466" r:id="rId66"/>
    <p:sldId id="546" r:id="rId67"/>
    <p:sldId id="545" r:id="rId68"/>
    <p:sldId id="468" r:id="rId69"/>
    <p:sldId id="469" r:id="rId70"/>
    <p:sldId id="547" r:id="rId71"/>
    <p:sldId id="470" r:id="rId72"/>
    <p:sldId id="595" r:id="rId73"/>
    <p:sldId id="473" r:id="rId74"/>
    <p:sldId id="474" r:id="rId75"/>
    <p:sldId id="475" r:id="rId76"/>
    <p:sldId id="477" r:id="rId77"/>
    <p:sldId id="479" r:id="rId78"/>
    <p:sldId id="549" r:id="rId79"/>
    <p:sldId id="550" r:id="rId80"/>
    <p:sldId id="484" r:id="rId81"/>
    <p:sldId id="596" r:id="rId82"/>
    <p:sldId id="487" r:id="rId83"/>
    <p:sldId id="551" r:id="rId84"/>
    <p:sldId id="490" r:id="rId85"/>
    <p:sldId id="491" r:id="rId86"/>
    <p:sldId id="552" r:id="rId87"/>
    <p:sldId id="492" r:id="rId88"/>
    <p:sldId id="493" r:id="rId89"/>
    <p:sldId id="524" r:id="rId90"/>
    <p:sldId id="494" r:id="rId91"/>
    <p:sldId id="553" r:id="rId92"/>
    <p:sldId id="554" r:id="rId93"/>
    <p:sldId id="496" r:id="rId94"/>
    <p:sldId id="497" r:id="rId95"/>
    <p:sldId id="567" r:id="rId96"/>
    <p:sldId id="555" r:id="rId97"/>
    <p:sldId id="498" r:id="rId98"/>
    <p:sldId id="499" r:id="rId99"/>
    <p:sldId id="500" r:id="rId100"/>
    <p:sldId id="556" r:id="rId101"/>
    <p:sldId id="597" r:id="rId102"/>
    <p:sldId id="557" r:id="rId103"/>
    <p:sldId id="558" r:id="rId104"/>
    <p:sldId id="559" r:id="rId105"/>
    <p:sldId id="502" r:id="rId106"/>
    <p:sldId id="503" r:id="rId107"/>
    <p:sldId id="561" r:id="rId108"/>
    <p:sldId id="560" r:id="rId109"/>
    <p:sldId id="562" r:id="rId110"/>
    <p:sldId id="504" r:id="rId111"/>
    <p:sldId id="505" r:id="rId112"/>
    <p:sldId id="506" r:id="rId113"/>
    <p:sldId id="507" r:id="rId114"/>
    <p:sldId id="529" r:id="rId115"/>
    <p:sldId id="508" r:id="rId116"/>
    <p:sldId id="509" r:id="rId117"/>
    <p:sldId id="568" r:id="rId118"/>
    <p:sldId id="569" r:id="rId119"/>
    <p:sldId id="598" r:id="rId120"/>
    <p:sldId id="570" r:id="rId121"/>
    <p:sldId id="571" r:id="rId122"/>
    <p:sldId id="572" r:id="rId123"/>
    <p:sldId id="573" r:id="rId124"/>
    <p:sldId id="574" r:id="rId125"/>
  </p:sldIdLst>
  <p:sldSz cx="9144000" cy="6858000" type="screen4x3"/>
  <p:notesSz cx="6858000" cy="9144000"/>
  <p:defaultTex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252F"/>
    <a:srgbClr val="800000"/>
    <a:srgbClr val="89252F"/>
    <a:srgbClr val="000090"/>
    <a:srgbClr val="002060"/>
    <a:srgbClr val="040835"/>
    <a:srgbClr val="000066"/>
    <a:srgbClr val="1501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467" autoAdjust="0"/>
  </p:normalViewPr>
  <p:slideViewPr>
    <p:cSldViewPr>
      <p:cViewPr varScale="1">
        <p:scale>
          <a:sx n="117" d="100"/>
          <a:sy n="117" d="100"/>
        </p:scale>
        <p:origin x="-1356" y="-90"/>
      </p:cViewPr>
      <p:guideLst>
        <p:guide orient="horz" pos="2160"/>
        <p:guide pos="2880"/>
      </p:guideLst>
    </p:cSldViewPr>
  </p:slideViewPr>
  <p:outlineViewPr>
    <p:cViewPr>
      <p:scale>
        <a:sx n="33" d="100"/>
        <a:sy n="33" d="100"/>
      </p:scale>
      <p:origin x="352" y="69176"/>
    </p:cViewPr>
  </p:outlineViewPr>
  <p:notesTextViewPr>
    <p:cViewPr>
      <p:scale>
        <a:sx n="100" d="100"/>
        <a:sy n="100" d="100"/>
      </p:scale>
      <p:origin x="0" y="0"/>
    </p:cViewPr>
  </p:notesTextViewPr>
  <p:sorterViewPr>
    <p:cViewPr>
      <p:scale>
        <a:sx n="66" d="100"/>
        <a:sy n="66" d="100"/>
      </p:scale>
      <p:origin x="0" y="10622"/>
    </p:cViewPr>
  </p:sorterViewPr>
  <p:notesViewPr>
    <p:cSldViewPr>
      <p:cViewPr>
        <p:scale>
          <a:sx n="66" d="100"/>
          <a:sy n="66" d="100"/>
        </p:scale>
        <p:origin x="-1518"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b="0" dirty="0">
                <a:latin typeface="Calibri" charset="0"/>
              </a:defRPr>
            </a:lvl1pPr>
          </a:lstStyle>
          <a:p>
            <a:pPr>
              <a:defRPr/>
            </a:pPr>
            <a:endParaRPr lang="en-US"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b="0">
                <a:latin typeface="Calibri" charset="0"/>
              </a:defRPr>
            </a:lvl1pPr>
          </a:lstStyle>
          <a:p>
            <a:pPr>
              <a:defRPr/>
            </a:pPr>
            <a:fld id="{3F47632C-388B-4B7B-B3B2-DAD4CC80E86E}" type="datetime1">
              <a:rPr lang="en-US" altLang="en-US"/>
              <a:pPr>
                <a:defRPr/>
              </a:pPr>
              <a:t>10/31/2019</a:t>
            </a:fld>
            <a:endParaRPr lang="en-US" alt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lt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b="0" dirty="0">
                <a:latin typeface="Calibri" charset="0"/>
              </a:defRPr>
            </a:lvl1pPr>
          </a:lstStyle>
          <a:p>
            <a:pPr>
              <a:defRPr/>
            </a:pPr>
            <a:endParaRPr lang="en-US"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b="0">
                <a:latin typeface="Calibri" charset="0"/>
              </a:defRPr>
            </a:lvl1pPr>
          </a:lstStyle>
          <a:p>
            <a:pPr>
              <a:defRPr/>
            </a:pPr>
            <a:fld id="{9C5E6A6D-97DD-43AB-A762-1EFD18D97891}" type="slidenum">
              <a:rPr lang="en-US" altLang="en-US"/>
              <a:pPr>
                <a:defRPr/>
              </a:pPr>
              <a:t>‹#›</a:t>
            </a:fld>
            <a:endParaRPr lang="en-US" altLang="en-US" dirty="0"/>
          </a:p>
        </p:txBody>
      </p:sp>
    </p:spTree>
    <p:extLst>
      <p:ext uri="{BB962C8B-B14F-4D97-AF65-F5344CB8AC3E}">
        <p14:creationId xmlns:p14="http://schemas.microsoft.com/office/powerpoint/2010/main" val="37421668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endParaRPr lang="en-US" altLang="en-US" dirty="0" smtClean="0">
              <a:latin typeface="Arial" charset="0"/>
              <a:cs typeface="Arial" charset="0"/>
            </a:endParaRPr>
          </a:p>
        </p:txBody>
      </p:sp>
      <p:sp>
        <p:nvSpPr>
          <p:cNvPr id="10445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04621469-FDEC-40AF-B122-0A280283E10E}" type="slidenum">
              <a:rPr lang="en-US" altLang="en-US" b="0"/>
              <a:pPr algn="r" eaLnBrk="1" hangingPunct="1">
                <a:spcBef>
                  <a:spcPct val="0"/>
                </a:spcBef>
              </a:pPr>
              <a:t>1</a:t>
            </a:fld>
            <a:endParaRPr lang="en-US" altLang="en-US" b="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charset="0"/>
                <a:ea typeface="MS PGothic" charset="-128"/>
              </a:rPr>
              <a:t>Lecture Outline </a:t>
            </a:r>
          </a:p>
          <a:p>
            <a:endParaRPr lang="en-US" altLang="en-US" dirty="0">
              <a:latin typeface="Times New Roman" charset="0"/>
              <a:ea typeface="MS PGothic" charset="-128"/>
            </a:endParaRPr>
          </a:p>
          <a:p>
            <a:r>
              <a:rPr lang="en-US" altLang="en-US" dirty="0">
                <a:latin typeface="Times New Roman" charset="0"/>
                <a:ea typeface="MS PGothic" charset="-128"/>
              </a:rPr>
              <a:t>D. Shock</a:t>
            </a:r>
            <a:endParaRPr lang="en-IN" altLang="en-US" dirty="0">
              <a:latin typeface="Times New Roman" charset="0"/>
              <a:ea typeface="MS PGothic" charset="-128"/>
            </a:endParaRPr>
          </a:p>
          <a:p>
            <a:r>
              <a:rPr lang="en-US" altLang="en-US" dirty="0">
                <a:latin typeface="Times New Roman" charset="0"/>
                <a:ea typeface="MS PGothic" charset="-128"/>
              </a:rPr>
              <a:t>	1. A condition in which organs and tissue receive an inadequate flow of blood and oxygen</a:t>
            </a:r>
            <a:endParaRPr lang="en-IN" altLang="en-US" dirty="0">
              <a:latin typeface="Times New Roman" charset="0"/>
              <a:ea typeface="MS PGothic" charset="-128"/>
            </a:endParaRPr>
          </a:p>
          <a:p>
            <a:r>
              <a:rPr lang="en-US" altLang="en-US" dirty="0">
                <a:latin typeface="Times New Roman" charset="0"/>
                <a:ea typeface="MS PGothic" charset="-128"/>
              </a:rPr>
              <a:t>	2. Impaired oxygen delivery causes cellular hypoxia, which leads to anaerobic metabolism, lactic acid production, and organ dysfunction.</a:t>
            </a:r>
            <a:endParaRPr lang="en-IN" altLang="en-US" dirty="0">
              <a:latin typeface="Times New Roman" charset="0"/>
              <a:ea typeface="MS PGothic" charset="-128"/>
            </a:endParaRPr>
          </a:p>
          <a:p>
            <a:r>
              <a:rPr lang="en-US" altLang="en-US" dirty="0">
                <a:latin typeface="Times New Roman" charset="0"/>
                <a:ea typeface="MS PGothic" charset="-128"/>
              </a:rPr>
              <a:t>	3. Shock is categorized into several types depending on the cause.</a:t>
            </a:r>
            <a:endParaRPr lang="en-IN" altLang="en-US" dirty="0">
              <a:latin typeface="Times New Roman" charset="0"/>
              <a:ea typeface="MS PGothic" charset="-128"/>
            </a:endParaRPr>
          </a:p>
        </p:txBody>
      </p:sp>
      <p:sp>
        <p:nvSpPr>
          <p:cNvPr id="196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6034BBD8-BFBC-1E45-B9E5-5EE8EA1A5C66}" type="slidenum">
              <a:rPr lang="en-US" altLang="en-US" sz="1200"/>
              <a:pPr eaLnBrk="1" hangingPunct="1"/>
              <a:t>12</a:t>
            </a:fld>
            <a:endParaRPr lang="en-US" altLang="en-US" sz="1200" dirty="0"/>
          </a:p>
        </p:txBody>
      </p:sp>
    </p:spTree>
    <p:extLst>
      <p:ext uri="{BB962C8B-B14F-4D97-AF65-F5344CB8AC3E}">
        <p14:creationId xmlns:p14="http://schemas.microsoft.com/office/powerpoint/2010/main" val="1326119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charset="0"/>
                <a:ea typeface="MS PGothic" charset="-128"/>
              </a:rPr>
              <a:t>Lecture Outline </a:t>
            </a:r>
          </a:p>
          <a:p>
            <a:endParaRPr lang="en-US" altLang="en-US" dirty="0">
              <a:latin typeface="Times New Roman" charset="0"/>
              <a:ea typeface="MS PGothic" charset="-128"/>
            </a:endParaRPr>
          </a:p>
          <a:p>
            <a:r>
              <a:rPr lang="en-US" altLang="en-US" dirty="0">
                <a:latin typeface="Times New Roman" charset="0"/>
                <a:ea typeface="MS PGothic" charset="-128"/>
              </a:rPr>
              <a:t>D. Shock</a:t>
            </a:r>
            <a:endParaRPr lang="en-IN" altLang="en-US" dirty="0">
              <a:latin typeface="Times New Roman" charset="0"/>
              <a:ea typeface="MS PGothic" charset="-128"/>
            </a:endParaRPr>
          </a:p>
          <a:p>
            <a:r>
              <a:rPr lang="en-US" altLang="en-US" dirty="0">
                <a:latin typeface="Times New Roman" charset="0"/>
                <a:ea typeface="MS PGothic" charset="-128"/>
              </a:rPr>
              <a:t>	1. A condition in which organs and tissue receive an inadequate flow of blood and oxygen</a:t>
            </a:r>
            <a:endParaRPr lang="en-IN" altLang="en-US" dirty="0">
              <a:latin typeface="Times New Roman" charset="0"/>
              <a:ea typeface="MS PGothic" charset="-128"/>
            </a:endParaRPr>
          </a:p>
          <a:p>
            <a:r>
              <a:rPr lang="en-US" altLang="en-US" dirty="0">
                <a:latin typeface="Times New Roman" charset="0"/>
                <a:ea typeface="MS PGothic" charset="-128"/>
              </a:rPr>
              <a:t>	2. Impaired oxygen delivery causes cellular hypoxia, which leads to anaerobic metabolism, lactic acid production, and organ dysfunction.</a:t>
            </a:r>
            <a:endParaRPr lang="en-IN" altLang="en-US" dirty="0">
              <a:latin typeface="Times New Roman" charset="0"/>
              <a:ea typeface="MS PGothic" charset="-128"/>
            </a:endParaRPr>
          </a:p>
          <a:p>
            <a:r>
              <a:rPr lang="en-US" altLang="en-US" dirty="0">
                <a:latin typeface="Times New Roman" charset="0"/>
                <a:ea typeface="MS PGothic" charset="-128"/>
              </a:rPr>
              <a:t>	3. Shock is categorized into several types depending on the cause.</a:t>
            </a:r>
            <a:endParaRPr lang="en-IN" altLang="en-US" dirty="0">
              <a:latin typeface="Times New Roman" charset="0"/>
              <a:ea typeface="MS PGothic" charset="-128"/>
            </a:endParaRPr>
          </a:p>
        </p:txBody>
      </p:sp>
      <p:sp>
        <p:nvSpPr>
          <p:cNvPr id="196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6034BBD8-BFBC-1E45-B9E5-5EE8EA1A5C66}" type="slidenum">
              <a:rPr lang="en-US" altLang="en-US" sz="1200"/>
              <a:pPr eaLnBrk="1" hangingPunct="1"/>
              <a:t>13</a:t>
            </a:fld>
            <a:endParaRPr lang="en-US" altLang="en-US" sz="1200" dirty="0"/>
          </a:p>
        </p:txBody>
      </p:sp>
    </p:spTree>
    <p:extLst>
      <p:ext uri="{BB962C8B-B14F-4D97-AF65-F5344CB8AC3E}">
        <p14:creationId xmlns:p14="http://schemas.microsoft.com/office/powerpoint/2010/main" val="1326119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charset="0"/>
                <a:ea typeface="MS PGothic" charset="-128"/>
              </a:rPr>
              <a:t>Lecture Outline </a:t>
            </a:r>
          </a:p>
          <a:p>
            <a:endParaRPr lang="en-US" altLang="en-US" dirty="0">
              <a:latin typeface="Times New Roman" charset="0"/>
              <a:ea typeface="MS PGothic" charset="-128"/>
            </a:endParaRPr>
          </a:p>
          <a:p>
            <a:r>
              <a:rPr lang="en-US" altLang="en-US" dirty="0">
                <a:latin typeface="Times New Roman" charset="0"/>
                <a:ea typeface="MS PGothic" charset="-128"/>
              </a:rPr>
              <a:t>E. The effects of shock on the body are similar to those of respiratory compromise.</a:t>
            </a:r>
            <a:endParaRPr lang="en-IN" altLang="en-US" dirty="0">
              <a:latin typeface="Times New Roman" charset="0"/>
              <a:ea typeface="MS PGothic" charset="-128"/>
            </a:endParaRPr>
          </a:p>
          <a:p>
            <a:r>
              <a:rPr lang="en-US" altLang="en-US" dirty="0">
                <a:latin typeface="Times New Roman" charset="0"/>
                <a:ea typeface="MS PGothic" charset="-128"/>
              </a:rPr>
              <a:t>	1. The level of oxygen supplied to the tissues falls.</a:t>
            </a:r>
            <a:endParaRPr lang="en-IN" altLang="en-US" dirty="0">
              <a:latin typeface="Times New Roman" charset="0"/>
              <a:ea typeface="MS PGothic" charset="-128"/>
            </a:endParaRPr>
          </a:p>
          <a:p>
            <a:r>
              <a:rPr lang="en-US" altLang="en-US" dirty="0">
                <a:latin typeface="Times New Roman" charset="0"/>
                <a:ea typeface="MS PGothic" charset="-128"/>
              </a:rPr>
              <a:t>	2. Cells engage in anaerobic metabolism, resulting in lactic acid production.</a:t>
            </a:r>
            <a:endParaRPr lang="en-IN" altLang="en-US" dirty="0">
              <a:latin typeface="Times New Roman" charset="0"/>
              <a:ea typeface="MS PGothic" charset="-128"/>
            </a:endParaRPr>
          </a:p>
          <a:p>
            <a:r>
              <a:rPr lang="en-US" altLang="en-US" dirty="0">
                <a:latin typeface="Times New Roman" charset="0"/>
                <a:ea typeface="MS PGothic" charset="-128"/>
              </a:rPr>
              <a:t>	3. Severe metabolic acidosis ensues, leading to increased levels of carbon dioxide within the blood.</a:t>
            </a:r>
            <a:endParaRPr lang="en-IN" altLang="en-US" dirty="0">
              <a:latin typeface="Times New Roman" charset="0"/>
              <a:ea typeface="MS PGothic" charset="-128"/>
            </a:endParaRPr>
          </a:p>
          <a:p>
            <a:r>
              <a:rPr lang="en-US" altLang="en-US" dirty="0">
                <a:latin typeface="Times New Roman" charset="0"/>
                <a:ea typeface="MS PGothic" charset="-128"/>
              </a:rPr>
              <a:t>	4. Baroreceptors detect decreased blood pressure and initiate the release of epinephrine and norepinephrine.</a:t>
            </a:r>
            <a:endParaRPr lang="en-IN" altLang="en-US" dirty="0">
              <a:latin typeface="Times New Roman" charset="0"/>
              <a:ea typeface="MS PGothic" charset="-128"/>
            </a:endParaRPr>
          </a:p>
          <a:p>
            <a:r>
              <a:rPr lang="en-US" altLang="en-US" dirty="0">
                <a:latin typeface="Times New Roman" charset="0"/>
                <a:ea typeface="MS PGothic" charset="-128"/>
              </a:rPr>
              <a:t>	5. The heart rate increases, the heart beats more forcefully, and blood vessels constrict.</a:t>
            </a:r>
            <a:endParaRPr lang="en-IN" altLang="en-US" dirty="0">
              <a:latin typeface="Times New Roman" charset="0"/>
              <a:ea typeface="MS PGothic" charset="-128"/>
            </a:endParaRPr>
          </a:p>
          <a:p>
            <a:r>
              <a:rPr lang="en-US" altLang="en-US" dirty="0">
                <a:latin typeface="Times New Roman" charset="0"/>
                <a:ea typeface="MS PGothic" charset="-128"/>
              </a:rPr>
              <a:t>	6. Interstitial fluid moves into the capillaries.</a:t>
            </a:r>
            <a:endParaRPr lang="en-IN" altLang="en-US" dirty="0">
              <a:latin typeface="Times New Roman" charset="0"/>
              <a:ea typeface="MS PGothic" charset="-128"/>
            </a:endParaRPr>
          </a:p>
        </p:txBody>
      </p:sp>
      <p:sp>
        <p:nvSpPr>
          <p:cNvPr id="197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916AB374-32C2-0345-B33A-362582E5C69C}" type="slidenum">
              <a:rPr lang="en-US" altLang="en-US" sz="1200"/>
              <a:pPr eaLnBrk="1" hangingPunct="1"/>
              <a:t>14</a:t>
            </a:fld>
            <a:endParaRPr lang="en-US" altLang="en-US" sz="1200" dirty="0"/>
          </a:p>
        </p:txBody>
      </p:sp>
    </p:spTree>
    <p:extLst>
      <p:ext uri="{BB962C8B-B14F-4D97-AF65-F5344CB8AC3E}">
        <p14:creationId xmlns:p14="http://schemas.microsoft.com/office/powerpoint/2010/main" val="1512694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charset="0"/>
                <a:ea typeface="MS PGothic" charset="-128"/>
              </a:rPr>
              <a:t>Lecture Outline </a:t>
            </a:r>
          </a:p>
          <a:p>
            <a:endParaRPr lang="en-US" altLang="en-US" dirty="0">
              <a:latin typeface="Times New Roman" charset="0"/>
              <a:ea typeface="MS PGothic" charset="-128"/>
            </a:endParaRPr>
          </a:p>
          <a:p>
            <a:r>
              <a:rPr lang="en-US" altLang="en-US" dirty="0">
                <a:latin typeface="Times New Roman" charset="0"/>
                <a:ea typeface="MS PGothic" charset="-128"/>
              </a:rPr>
              <a:t>F. Impairment of cellular metabolism results in the inability to properly use oxygen and glucose at the cellular level.</a:t>
            </a:r>
            <a:endParaRPr lang="en-IN" altLang="en-US" dirty="0">
              <a:latin typeface="Times New Roman" charset="0"/>
              <a:ea typeface="MS PGothic" charset="-128"/>
            </a:endParaRPr>
          </a:p>
          <a:p>
            <a:r>
              <a:rPr lang="en-US" altLang="en-US" dirty="0">
                <a:latin typeface="Times New Roman" charset="0"/>
                <a:ea typeface="MS PGothic" charset="-128"/>
              </a:rPr>
              <a:t>	1. When there is inadequate oxygen, cells will create energy through anaerobic metabolism.</a:t>
            </a:r>
            <a:endParaRPr lang="en-IN" altLang="en-US" dirty="0">
              <a:latin typeface="Times New Roman" charset="0"/>
              <a:ea typeface="MS PGothic" charset="-128"/>
            </a:endParaRPr>
          </a:p>
          <a:p>
            <a:r>
              <a:rPr lang="en-US" altLang="en-US" dirty="0">
                <a:latin typeface="Times New Roman" charset="0"/>
                <a:ea typeface="MS PGothic" charset="-128"/>
              </a:rPr>
              <a:t>		a. Can result in metabolic acidosis</a:t>
            </a:r>
            <a:endParaRPr lang="en-IN" altLang="en-US" dirty="0">
              <a:latin typeface="Times New Roman" charset="0"/>
              <a:ea typeface="MS PGothic" charset="-128"/>
            </a:endParaRPr>
          </a:p>
          <a:p>
            <a:r>
              <a:rPr lang="en-US" altLang="en-US" dirty="0">
                <a:latin typeface="Times New Roman" charset="0"/>
                <a:ea typeface="MS PGothic" charset="-128"/>
              </a:rPr>
              <a:t>		b. Requires more energy than when using glucose for fuel</a:t>
            </a:r>
            <a:endParaRPr lang="en-IN" altLang="en-US" dirty="0">
              <a:latin typeface="Times New Roman" charset="0"/>
              <a:ea typeface="MS PGothic" charset="-128"/>
            </a:endParaRPr>
          </a:p>
          <a:p>
            <a:r>
              <a:rPr lang="en-US" altLang="en-US" dirty="0">
                <a:latin typeface="Times New Roman" charset="0"/>
                <a:ea typeface="MS PGothic" charset="-128"/>
              </a:rPr>
              <a:t>		c. Decreases the blood’s ability to effectively carry oxygen to the cells</a:t>
            </a:r>
            <a:endParaRPr lang="en-IN" altLang="en-US" dirty="0">
              <a:latin typeface="Times New Roman" charset="0"/>
              <a:ea typeface="MS PGothic" charset="-128"/>
            </a:endParaRPr>
          </a:p>
          <a:p>
            <a:r>
              <a:rPr lang="en-US" altLang="en-US" dirty="0">
                <a:latin typeface="Times New Roman" charset="0"/>
                <a:ea typeface="MS PGothic" charset="-128"/>
              </a:rPr>
              <a:t>		d. Decreases the functioning of oxygen within the cell</a:t>
            </a:r>
            <a:endParaRPr lang="en-IN" altLang="en-US" dirty="0">
              <a:latin typeface="Times New Roman" charset="0"/>
              <a:ea typeface="MS PGothic" charset="-128"/>
            </a:endParaRPr>
          </a:p>
          <a:p>
            <a:r>
              <a:rPr lang="en-US" altLang="en-US" dirty="0">
                <a:latin typeface="Times New Roman" charset="0"/>
                <a:ea typeface="MS PGothic" charset="-128"/>
              </a:rPr>
              <a:t>		e. Brain cells cannot use alternative fuels.</a:t>
            </a:r>
            <a:endParaRPr lang="en-IN" altLang="en-US" dirty="0">
              <a:latin typeface="Times New Roman" charset="0"/>
              <a:ea typeface="MS PGothic" charset="-128"/>
            </a:endParaRPr>
          </a:p>
          <a:p>
            <a:r>
              <a:rPr lang="en-US" altLang="en-US" dirty="0">
                <a:latin typeface="Times New Roman" charset="0"/>
                <a:ea typeface="MS PGothic" charset="-128"/>
              </a:rPr>
              <a:t>			i. If their supply of glucose decreases dramatically, brain cells will quickly become damaged or die.</a:t>
            </a:r>
            <a:endParaRPr lang="en-IN" altLang="en-US" dirty="0">
              <a:latin typeface="Times New Roman" charset="0"/>
              <a:ea typeface="MS PGothic" charset="-128"/>
            </a:endParaRPr>
          </a:p>
          <a:p>
            <a:r>
              <a:rPr lang="en-US" altLang="en-US" dirty="0">
                <a:latin typeface="Times New Roman" charset="0"/>
                <a:ea typeface="MS PGothic" charset="-128"/>
              </a:rPr>
              <a:t>		f. Cellular injury, up to a point, may be repairable if normal tissue perfusion is restored.</a:t>
            </a:r>
            <a:endParaRPr lang="en-IN" altLang="en-US" dirty="0">
              <a:latin typeface="Times New Roman" charset="0"/>
              <a:ea typeface="MS PGothic" charset="-128"/>
            </a:endParaRPr>
          </a:p>
        </p:txBody>
      </p:sp>
      <p:sp>
        <p:nvSpPr>
          <p:cNvPr id="198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A01CC452-6D27-F94F-82AF-B990BED92FB9}" type="slidenum">
              <a:rPr lang="en-US" altLang="en-US" sz="1200"/>
              <a:pPr eaLnBrk="1" hangingPunct="1"/>
              <a:t>15</a:t>
            </a:fld>
            <a:endParaRPr lang="en-US" altLang="en-US" sz="1200" dirty="0"/>
          </a:p>
        </p:txBody>
      </p:sp>
    </p:spTree>
    <p:extLst>
      <p:ext uri="{BB962C8B-B14F-4D97-AF65-F5344CB8AC3E}">
        <p14:creationId xmlns:p14="http://schemas.microsoft.com/office/powerpoint/2010/main" val="1941300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smtClean="0">
                <a:latin typeface="Arial" charset="0"/>
                <a:cs typeface="Arial" charset="0"/>
              </a:rPr>
              <a:t>Teaching Time </a:t>
            </a:r>
          </a:p>
          <a:p>
            <a:pPr eaLnBrk="1" hangingPunct="1">
              <a:spcBef>
                <a:spcPts val="400"/>
              </a:spcBef>
            </a:pPr>
            <a:r>
              <a:rPr lang="en-US" altLang="en-US" smtClean="0">
                <a:latin typeface="Arial" charset="0"/>
                <a:cs typeface="Arial" charset="0"/>
              </a:rPr>
              <a:t>45 minutes</a:t>
            </a:r>
          </a:p>
        </p:txBody>
      </p:sp>
      <p:sp>
        <p:nvSpPr>
          <p:cNvPr id="10547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A31CB8BB-F412-4D92-9A6C-89B80C4BF863}" type="slidenum">
              <a:rPr lang="en-US" altLang="en-US" b="0"/>
              <a:pPr algn="r" eaLnBrk="1" hangingPunct="1">
                <a:spcBef>
                  <a:spcPct val="0"/>
                </a:spcBef>
              </a:pPr>
              <a:t>16</a:t>
            </a:fld>
            <a:endParaRPr lang="en-US" altLang="en-US" b="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buFontTx/>
              <a:buChar char="•"/>
            </a:pPr>
            <a:r>
              <a:rPr lang="en-US" altLang="en-US" smtClean="0">
                <a:latin typeface="Arial" charset="0"/>
                <a:cs typeface="Arial" charset="0"/>
              </a:rPr>
              <a:t>When glucose crosses the cell membrane, it is broken down into pyruvic acid. This process, known as </a:t>
            </a:r>
            <a:r>
              <a:rPr lang="en-US" altLang="en-US" b="1" smtClean="0">
                <a:latin typeface="Arial" charset="0"/>
                <a:cs typeface="Arial" charset="0"/>
              </a:rPr>
              <a:t>glycolysis</a:t>
            </a:r>
            <a:r>
              <a:rPr lang="en-US" altLang="en-US" smtClean="0">
                <a:latin typeface="Arial" charset="0"/>
                <a:cs typeface="Arial" charset="0"/>
              </a:rPr>
              <a:t>, does not require oxygen. Glycolysis releases only a small amount (2 moles) of adenosine triphosphate (ATP). </a:t>
            </a:r>
          </a:p>
          <a:p>
            <a:pPr eaLnBrk="1" hangingPunct="1">
              <a:spcBef>
                <a:spcPts val="400"/>
              </a:spcBef>
              <a:buFontTx/>
              <a:buChar char="•"/>
            </a:pPr>
            <a:r>
              <a:rPr lang="en-US" altLang="en-US" b="1" smtClean="0">
                <a:latin typeface="Arial" charset="0"/>
                <a:cs typeface="Arial" charset="0"/>
              </a:rPr>
              <a:t>ATP</a:t>
            </a:r>
            <a:r>
              <a:rPr lang="en-US" altLang="en-US" smtClean="0">
                <a:latin typeface="Arial" charset="0"/>
                <a:cs typeface="Arial" charset="0"/>
              </a:rPr>
              <a:t> is an energy source required by the cell. When oxygen is available, the reaction continues inside the mitochondria of the cell where the process releases a much larger amount of energy (36 moles of ATP). Again, this large amount of energy (ATP) is critical to normal cell function. </a:t>
            </a:r>
          </a:p>
          <a:p>
            <a:pPr eaLnBrk="1" hangingPunct="1">
              <a:spcBef>
                <a:spcPts val="400"/>
              </a:spcBef>
              <a:buFontTx/>
              <a:buChar char="•"/>
            </a:pPr>
            <a:r>
              <a:rPr lang="en-US" altLang="en-US" smtClean="0">
                <a:latin typeface="Arial" charset="0"/>
                <a:cs typeface="Arial" charset="0"/>
              </a:rPr>
              <a:t>Other </a:t>
            </a:r>
            <a:r>
              <a:rPr lang="en-US" altLang="en-US" b="1" smtClean="0">
                <a:latin typeface="Arial" charset="0"/>
                <a:cs typeface="Arial" charset="0"/>
              </a:rPr>
              <a:t>byproducts</a:t>
            </a:r>
            <a:r>
              <a:rPr lang="en-US" altLang="en-US" smtClean="0">
                <a:latin typeface="Arial" charset="0"/>
                <a:cs typeface="Arial" charset="0"/>
              </a:rPr>
              <a:t> of aerobic metabolism include heat, carbon dioxide, and water. The heat produced is used to maintain a normal body core temperature. An increased metabolism results in increased body core temperature. Carbon dioxide is transported in the blood and blown off in the exhalation phase of normal respiration. Water is reabsorbed and used within the body or excreted. All of the products of aerobic metabolism are either used by the body or eliminated, and a high amount of energy is created for cells to function.</a:t>
            </a:r>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13206F1C-E7D3-497D-A7D6-825CAFD23ADC}" type="slidenum">
              <a:rPr lang="en-US" altLang="en-US" b="0" smtClean="0">
                <a:latin typeface="Calibri" charset="0"/>
              </a:rPr>
              <a:pPr eaLnBrk="1" hangingPunct="1"/>
              <a:t>20</a:t>
            </a:fld>
            <a:endParaRPr lang="en-US" altLang="en-US" b="0" smtClean="0">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buFontTx/>
              <a:buChar char="•"/>
            </a:pPr>
            <a:r>
              <a:rPr lang="en-US" altLang="en-US" smtClean="0">
                <a:latin typeface="Arial" charset="0"/>
                <a:cs typeface="Arial" charset="0"/>
              </a:rPr>
              <a:t>When glucose crosses the cell membrane, it is broken down into pyruvic acid. This process, known as </a:t>
            </a:r>
            <a:r>
              <a:rPr lang="en-US" altLang="en-US" b="1" smtClean="0">
                <a:latin typeface="Arial" charset="0"/>
                <a:cs typeface="Arial" charset="0"/>
              </a:rPr>
              <a:t>glycolysis</a:t>
            </a:r>
            <a:r>
              <a:rPr lang="en-US" altLang="en-US" smtClean="0">
                <a:latin typeface="Arial" charset="0"/>
                <a:cs typeface="Arial" charset="0"/>
              </a:rPr>
              <a:t>, does not require oxygen. Glycolysis releases only a small amount (2 moles) of adenosine triphosphate (ATP). </a:t>
            </a:r>
          </a:p>
          <a:p>
            <a:pPr eaLnBrk="1" hangingPunct="1">
              <a:spcBef>
                <a:spcPts val="400"/>
              </a:spcBef>
              <a:buFontTx/>
              <a:buChar char="•"/>
            </a:pPr>
            <a:r>
              <a:rPr lang="en-US" altLang="en-US" b="1" smtClean="0">
                <a:latin typeface="Arial" charset="0"/>
                <a:cs typeface="Arial" charset="0"/>
              </a:rPr>
              <a:t>ATP</a:t>
            </a:r>
            <a:r>
              <a:rPr lang="en-US" altLang="en-US" smtClean="0">
                <a:latin typeface="Arial" charset="0"/>
                <a:cs typeface="Arial" charset="0"/>
              </a:rPr>
              <a:t> is an energy source required by the cell. When oxygen is available, the reaction continues inside the mitochondria of the cell where the process releases a much larger amount of energy (36 moles of ATP). Again, this large amount of energy (ATP) is critical to normal cell function. </a:t>
            </a:r>
          </a:p>
          <a:p>
            <a:pPr eaLnBrk="1" hangingPunct="1">
              <a:spcBef>
                <a:spcPts val="400"/>
              </a:spcBef>
              <a:buFontTx/>
              <a:buChar char="•"/>
            </a:pPr>
            <a:r>
              <a:rPr lang="en-US" altLang="en-US" smtClean="0">
                <a:latin typeface="Arial" charset="0"/>
                <a:cs typeface="Arial" charset="0"/>
              </a:rPr>
              <a:t>Other </a:t>
            </a:r>
            <a:r>
              <a:rPr lang="en-US" altLang="en-US" b="1" smtClean="0">
                <a:latin typeface="Arial" charset="0"/>
                <a:cs typeface="Arial" charset="0"/>
              </a:rPr>
              <a:t>byproducts</a:t>
            </a:r>
            <a:r>
              <a:rPr lang="en-US" altLang="en-US" smtClean="0">
                <a:latin typeface="Arial" charset="0"/>
                <a:cs typeface="Arial" charset="0"/>
              </a:rPr>
              <a:t> of aerobic metabolism include heat, carbon dioxide, and water. The heat produced is used to maintain a normal body core temperature. An increased metabolism results in increased body core temperature. Carbon dioxide is transported in the blood and blown off in the exhalation phase of normal respiration. Water is reabsorbed and used within the body or excreted. All of the products of aerobic metabolism are either used by the body or eliminated, and a high amount of energy is created for cells to function.</a:t>
            </a:r>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68FBE3F7-EF06-48E8-AB22-F840D85F36F4}" type="slidenum">
              <a:rPr lang="en-US" altLang="en-US" b="0" smtClean="0">
                <a:latin typeface="Calibri" charset="0"/>
              </a:rPr>
              <a:pPr eaLnBrk="1" hangingPunct="1"/>
              <a:t>21</a:t>
            </a:fld>
            <a:endParaRPr lang="en-US" altLang="en-US" b="0" smtClean="0">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buFontTx/>
              <a:buChar char="•"/>
            </a:pPr>
            <a:r>
              <a:rPr lang="en-US" altLang="en-US" smtClean="0">
                <a:latin typeface="Arial" charset="0"/>
                <a:cs typeface="Arial" charset="0"/>
              </a:rPr>
              <a:t>When glucose crosses the cell membrane, it is broken down into pyruvic acid. This process, known as </a:t>
            </a:r>
            <a:r>
              <a:rPr lang="en-US" altLang="en-US" b="1" smtClean="0">
                <a:latin typeface="Arial" charset="0"/>
                <a:cs typeface="Arial" charset="0"/>
              </a:rPr>
              <a:t>glycolysis</a:t>
            </a:r>
            <a:r>
              <a:rPr lang="en-US" altLang="en-US" smtClean="0">
                <a:latin typeface="Arial" charset="0"/>
                <a:cs typeface="Arial" charset="0"/>
              </a:rPr>
              <a:t>, does not require oxygen. Glycolysis releases only a small amount (2 moles) of adenosine triphosphate (ATP). </a:t>
            </a:r>
          </a:p>
          <a:p>
            <a:pPr eaLnBrk="1" hangingPunct="1">
              <a:spcBef>
                <a:spcPts val="400"/>
              </a:spcBef>
              <a:buFontTx/>
              <a:buChar char="•"/>
            </a:pPr>
            <a:r>
              <a:rPr lang="en-US" altLang="en-US" b="1" smtClean="0">
                <a:latin typeface="Arial" charset="0"/>
                <a:cs typeface="Arial" charset="0"/>
              </a:rPr>
              <a:t>ATP</a:t>
            </a:r>
            <a:r>
              <a:rPr lang="en-US" altLang="en-US" smtClean="0">
                <a:latin typeface="Arial" charset="0"/>
                <a:cs typeface="Arial" charset="0"/>
              </a:rPr>
              <a:t> is an energy source required by the cell. When oxygen is available, the reaction continues inside the mitochondria of the cell where the process releases a much larger amount of energy (36 moles of ATP). Again, this large amount of energy (ATP) is critical to normal cell function. </a:t>
            </a:r>
          </a:p>
          <a:p>
            <a:pPr eaLnBrk="1" hangingPunct="1">
              <a:spcBef>
                <a:spcPts val="400"/>
              </a:spcBef>
              <a:buFontTx/>
              <a:buChar char="•"/>
            </a:pPr>
            <a:r>
              <a:rPr lang="en-US" altLang="en-US" smtClean="0">
                <a:latin typeface="Arial" charset="0"/>
                <a:cs typeface="Arial" charset="0"/>
              </a:rPr>
              <a:t>Other </a:t>
            </a:r>
            <a:r>
              <a:rPr lang="en-US" altLang="en-US" b="1" smtClean="0">
                <a:latin typeface="Arial" charset="0"/>
                <a:cs typeface="Arial" charset="0"/>
              </a:rPr>
              <a:t>byproducts</a:t>
            </a:r>
            <a:r>
              <a:rPr lang="en-US" altLang="en-US" smtClean="0">
                <a:latin typeface="Arial" charset="0"/>
                <a:cs typeface="Arial" charset="0"/>
              </a:rPr>
              <a:t> of aerobic metabolism include heat, carbon dioxide, and water. The heat produced is used to maintain a normal body core temperature. An increased metabolism results in increased body core temperature. Carbon dioxide is transported in the blood and blown off in the exhalation phase of normal respiration. Water is reabsorbed and used within the body or excreted. All of the products of aerobic metabolism are either used by the body or eliminated, and a high amount of energy is created for cells to function.</a:t>
            </a:r>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68FBE3F7-EF06-48E8-AB22-F840D85F36F4}" type="slidenum">
              <a:rPr lang="en-US" altLang="en-US" b="0" smtClean="0">
                <a:latin typeface="Calibri" charset="0"/>
              </a:rPr>
              <a:pPr eaLnBrk="1" hangingPunct="1"/>
              <a:t>22</a:t>
            </a:fld>
            <a:endParaRPr lang="en-US" altLang="en-US" b="0" smtClean="0">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9571" name="Rectangle 3"/>
          <p:cNvSpPr>
            <a:spLocks noGrp="1" noChangeArrowheads="1"/>
          </p:cNvSpPr>
          <p:nvPr>
            <p:ph type="body" idx="1"/>
          </p:nvPr>
        </p:nvSpPr>
        <p:spPr bwMode="auto">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smtClean="0">
                <a:latin typeface="Arial" charset="0"/>
                <a:cs typeface="Arial" charset="0"/>
              </a:rPr>
              <a:t>Discussion Question</a:t>
            </a:r>
            <a:endParaRPr lang="en-US" altLang="en-US" smtClean="0">
              <a:latin typeface="Arial" charset="0"/>
              <a:cs typeface="Arial" charset="0"/>
            </a:endParaRPr>
          </a:p>
          <a:p>
            <a:pPr>
              <a:spcBef>
                <a:spcPts val="400"/>
              </a:spcBef>
            </a:pPr>
            <a:r>
              <a:rPr lang="en-US" altLang="en-US" smtClean="0">
                <a:latin typeface="Arial" charset="0"/>
                <a:cs typeface="Arial" charset="0"/>
              </a:rPr>
              <a:t>What are the consequences of inadequate oxygenation of the body’s tissues? </a:t>
            </a:r>
          </a:p>
          <a:p>
            <a:pPr>
              <a:spcBef>
                <a:spcPts val="400"/>
              </a:spcBef>
            </a:pPr>
            <a:endParaRPr lang="en-US" altLang="en-US" b="1" smtClean="0">
              <a:latin typeface="Arial" charset="0"/>
              <a:cs typeface="Arial" charset="0"/>
            </a:endParaRPr>
          </a:p>
          <a:p>
            <a:pPr>
              <a:spcBef>
                <a:spcPts val="400"/>
              </a:spcBef>
            </a:pPr>
            <a:r>
              <a:rPr lang="en-US" altLang="en-US" b="1" smtClean="0">
                <a:latin typeface="Arial" charset="0"/>
                <a:cs typeface="Arial" charset="0"/>
              </a:rPr>
              <a:t>Points to Emphasize</a:t>
            </a:r>
          </a:p>
          <a:p>
            <a:pPr>
              <a:spcBef>
                <a:spcPts val="400"/>
              </a:spcBef>
              <a:buFontTx/>
              <a:buChar char="•"/>
            </a:pPr>
            <a:r>
              <a:rPr lang="en-US" altLang="en-US" smtClean="0">
                <a:latin typeface="Arial" charset="0"/>
                <a:cs typeface="Arial" charset="0"/>
              </a:rPr>
              <a:t>Without adequate oxygen much less energy is produced, and waste products accumulate.</a:t>
            </a:r>
          </a:p>
          <a:p>
            <a:pPr>
              <a:spcBef>
                <a:spcPts val="400"/>
              </a:spcBef>
              <a:buFontTx/>
              <a:buChar char="•"/>
            </a:pPr>
            <a:r>
              <a:rPr lang="en-US" altLang="en-US" smtClean="0">
                <a:latin typeface="Arial" charset="0"/>
                <a:cs typeface="Arial" charset="0"/>
              </a:rPr>
              <a:t>The byproduct of anaerobic metabolism is lactic acid. When lactic acid accumulates, the functions of the cell are disrupted, and the cell may be damaged or die.</a:t>
            </a:r>
          </a:p>
          <a:p>
            <a:pPr>
              <a:spcBef>
                <a:spcPts val="400"/>
              </a:spcBef>
              <a:buFontTx/>
              <a:buChar char="•"/>
            </a:pPr>
            <a:r>
              <a:rPr lang="en-US" altLang="en-US" smtClean="0">
                <a:latin typeface="Arial" charset="0"/>
                <a:cs typeface="Arial" charset="0"/>
              </a:rPr>
              <a:t>The sodium-potassium pump of cells requires energy to keep the right amount of potassium inside the cell and the right amount of sodium outside the cell.</a:t>
            </a:r>
          </a:p>
          <a:p>
            <a:pPr>
              <a:spcBef>
                <a:spcPts val="400"/>
              </a:spcBef>
            </a:pPr>
            <a:endParaRPr lang="en-US" altLang="en-US" b="1" smtClean="0">
              <a:latin typeface="Arial" charset="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0595" name="Rectangle 3"/>
          <p:cNvSpPr>
            <a:spLocks noGrp="1" noChangeArrowheads="1"/>
          </p:cNvSpPr>
          <p:nvPr>
            <p:ph type="body" idx="1"/>
          </p:nvPr>
        </p:nvSpPr>
        <p:spPr bwMode="auto">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smtClean="0">
                <a:latin typeface="Arial" charset="0"/>
                <a:cs typeface="Arial" charset="0"/>
              </a:rPr>
              <a:t>Talking Points</a:t>
            </a:r>
          </a:p>
          <a:p>
            <a:pPr>
              <a:spcBef>
                <a:spcPts val="400"/>
              </a:spcBef>
              <a:buFontTx/>
              <a:buChar char="•"/>
            </a:pPr>
            <a:r>
              <a:rPr lang="en-US" altLang="en-US" smtClean="0">
                <a:latin typeface="Arial" charset="0"/>
                <a:cs typeface="Arial" charset="0"/>
              </a:rPr>
              <a:t>To perform special functions such as muscle contraction and nerve impulse transmission, body cells require an alternating movement of sodium and potassium into and out of the cells. </a:t>
            </a:r>
          </a:p>
          <a:p>
            <a:pPr>
              <a:spcBef>
                <a:spcPts val="400"/>
              </a:spcBef>
              <a:buFontTx/>
              <a:buChar char="•"/>
            </a:pPr>
            <a:r>
              <a:rPr lang="en-US" altLang="en-US" smtClean="0">
                <a:latin typeface="Arial" charset="0"/>
                <a:cs typeface="Arial" charset="0"/>
              </a:rPr>
              <a:t>This is facilitated by the </a:t>
            </a:r>
            <a:r>
              <a:rPr lang="en-US" altLang="en-US" b="1" smtClean="0">
                <a:latin typeface="Arial" charset="0"/>
                <a:cs typeface="Arial" charset="0"/>
              </a:rPr>
              <a:t>sodium/potassium pump</a:t>
            </a:r>
            <a:r>
              <a:rPr lang="en-US" altLang="en-US" smtClean="0">
                <a:latin typeface="Arial" charset="0"/>
                <a:cs typeface="Arial" charset="0"/>
              </a:rPr>
              <a:t>.</a:t>
            </a:r>
          </a:p>
          <a:p>
            <a:pPr>
              <a:spcBef>
                <a:spcPts val="400"/>
              </a:spcBef>
              <a:buFontTx/>
              <a:buChar char="•"/>
            </a:pPr>
            <a:r>
              <a:rPr lang="en-US" altLang="en-US" smtClean="0">
                <a:latin typeface="Arial" charset="0"/>
                <a:cs typeface="Arial" charset="0"/>
              </a:rPr>
              <a:t>For the sodium/potassium pump to work, energy is required. The energy is in the form of ATP, which is released through glycolysis and the breakdown of glucose within the cells. </a:t>
            </a:r>
          </a:p>
          <a:p>
            <a:pPr>
              <a:spcBef>
                <a:spcPts val="400"/>
              </a:spcBef>
              <a:buFontTx/>
              <a:buChar char="•"/>
            </a:pPr>
            <a:r>
              <a:rPr lang="en-US" altLang="en-US" smtClean="0">
                <a:latin typeface="Arial" charset="0"/>
                <a:cs typeface="Arial" charset="0"/>
              </a:rPr>
              <a:t>One detrimental effect of anaerobic metabolism or the lack of glucose delivery to cells is related to the function of the sodium/potassium pump. If there is a lack of ATP or energy production by cells, as found in poor perfusion states and anaerobic metabolism, the sodium/potassium pump may fail. </a:t>
            </a:r>
          </a:p>
          <a:p>
            <a:pPr>
              <a:spcBef>
                <a:spcPts val="400"/>
              </a:spcBef>
              <a:buFontTx/>
              <a:buChar char="•"/>
            </a:pPr>
            <a:r>
              <a:rPr lang="en-US" altLang="en-US" smtClean="0">
                <a:latin typeface="Arial" charset="0"/>
                <a:cs typeface="Arial" charset="0"/>
              </a:rPr>
              <a:t>If the pump fails, sodium will collect on the inside of the cell. As is well known, water follows salt (sodium) and as the water continues to accumulate, the cell swells and eventually ruptures and dies. Thus the end result of a lack of energy to run the pump is cell death.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charset="0"/>
                <a:ea typeface="MS PGothic" charset="-128"/>
              </a:rPr>
              <a:t>Lecture Outline </a:t>
            </a:r>
          </a:p>
          <a:p>
            <a:endParaRPr lang="en-US" altLang="en-US" dirty="0">
              <a:latin typeface="Times New Roman" charset="0"/>
              <a:ea typeface="MS PGothic" charset="-128"/>
            </a:endParaRPr>
          </a:p>
          <a:p>
            <a:r>
              <a:rPr lang="en-US" altLang="en-US" dirty="0">
                <a:latin typeface="Times New Roman" charset="0"/>
                <a:ea typeface="MS PGothic" charset="-128"/>
              </a:rPr>
              <a:t>XVI. The Lymphatic System: Anatomy and Physiology</a:t>
            </a:r>
          </a:p>
          <a:p>
            <a:r>
              <a:rPr lang="en-US" altLang="en-US" dirty="0">
                <a:latin typeface="Times New Roman" charset="0"/>
                <a:ea typeface="MS PGothic" charset="-128"/>
              </a:rPr>
              <a:t>A. Composed of the spleen, lymph nodes, lymph, lymph vessels, thymus gland, and other components</a:t>
            </a:r>
            <a:endParaRPr lang="en-IN" altLang="en-US" dirty="0">
              <a:latin typeface="Times New Roman" charset="0"/>
              <a:ea typeface="MS PGothic" charset="-128"/>
            </a:endParaRPr>
          </a:p>
          <a:p>
            <a:r>
              <a:rPr lang="en-US" altLang="en-US" dirty="0">
                <a:latin typeface="Times New Roman" charset="0"/>
                <a:ea typeface="MS PGothic" charset="-128"/>
              </a:rPr>
              <a:t>B. Supports the circulatory system and immune system</a:t>
            </a:r>
            <a:endParaRPr lang="en-IN" altLang="en-US" dirty="0">
              <a:latin typeface="Times New Roman" charset="0"/>
              <a:ea typeface="MS PGothic" charset="-128"/>
            </a:endParaRPr>
          </a:p>
          <a:p>
            <a:r>
              <a:rPr lang="en-US" altLang="en-US" dirty="0">
                <a:latin typeface="Times New Roman" charset="0"/>
                <a:ea typeface="MS PGothic" charset="-128"/>
              </a:rPr>
              <a:t>C. Lymph is a thin, straw-colored fluid that carries oxygen, nutrients, and hormones to the cells and waste products of metabolism away from the cells to be excreted.</a:t>
            </a:r>
            <a:endParaRPr lang="en-IN" altLang="en-US" dirty="0">
              <a:latin typeface="Times New Roman" charset="0"/>
              <a:ea typeface="MS PGothic" charset="-128"/>
            </a:endParaRPr>
          </a:p>
          <a:p>
            <a:r>
              <a:rPr lang="en-US" altLang="en-US" dirty="0">
                <a:latin typeface="Times New Roman" charset="0"/>
                <a:ea typeface="MS PGothic" charset="-128"/>
              </a:rPr>
              <a:t>	1. Lymph vessels form a network throughout the body that serves as an auxiliary to the circulatory system.</a:t>
            </a:r>
            <a:endParaRPr lang="en-IN" altLang="en-US" dirty="0">
              <a:latin typeface="Times New Roman" charset="0"/>
              <a:ea typeface="MS PGothic" charset="-128"/>
            </a:endParaRPr>
          </a:p>
          <a:p>
            <a:r>
              <a:rPr lang="en-US" altLang="en-US" dirty="0">
                <a:latin typeface="Times New Roman" charset="0"/>
                <a:ea typeface="MS PGothic" charset="-128"/>
              </a:rPr>
              <a:t>	2. Lymph nodes are tiny, oval-shaped structures that filter lymph.</a:t>
            </a:r>
            <a:endParaRPr lang="en-IN" altLang="en-US" dirty="0">
              <a:latin typeface="Times New Roman" charset="0"/>
              <a:ea typeface="MS PGothic" charset="-128"/>
            </a:endParaRPr>
          </a:p>
          <a:p>
            <a:r>
              <a:rPr lang="en-US" altLang="en-US" dirty="0">
                <a:latin typeface="Times New Roman" charset="0"/>
                <a:ea typeface="MS PGothic" charset="-128"/>
              </a:rPr>
              <a:t>	3. They help rid the body of toxins and other harmful materials.</a:t>
            </a:r>
            <a:endParaRPr lang="en-IN" altLang="en-US" dirty="0">
              <a:latin typeface="Times New Roman" charset="0"/>
              <a:ea typeface="MS PGothic" charset="-128"/>
            </a:endParaRPr>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F12FB351-E291-5C49-89C1-6B9C0C295E27}" type="slidenum">
              <a:rPr lang="en-US" altLang="en-US" sz="1200"/>
              <a:pPr eaLnBrk="1" hangingPunct="1"/>
              <a:t>3</a:t>
            </a:fld>
            <a:endParaRPr lang="en-US" altLang="en-US" sz="1200" dirty="0"/>
          </a:p>
        </p:txBody>
      </p:sp>
    </p:spTree>
    <p:extLst>
      <p:ext uri="{BB962C8B-B14F-4D97-AF65-F5344CB8AC3E}">
        <p14:creationId xmlns:p14="http://schemas.microsoft.com/office/powerpoint/2010/main" val="1584901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charset="0"/>
                <a:ea typeface="MS PGothic" charset="-128"/>
              </a:rPr>
              <a:t>Lecture Outline </a:t>
            </a:r>
          </a:p>
          <a:p>
            <a:endParaRPr lang="en-US" altLang="en-US" dirty="0">
              <a:latin typeface="Times New Roman" charset="0"/>
              <a:ea typeface="MS PGothic" charset="-128"/>
            </a:endParaRPr>
          </a:p>
          <a:p>
            <a:r>
              <a:rPr lang="en-US" altLang="en-US" dirty="0">
                <a:latin typeface="Times New Roman" charset="0"/>
                <a:ea typeface="MS PGothic" charset="-128"/>
              </a:rPr>
              <a:t>1. Respiration</a:t>
            </a:r>
            <a:endParaRPr lang="en-IN" altLang="en-US" dirty="0">
              <a:latin typeface="Times New Roman" charset="0"/>
              <a:ea typeface="MS PGothic" charset="-128"/>
            </a:endParaRPr>
          </a:p>
          <a:p>
            <a:r>
              <a:rPr lang="en-US" altLang="en-US" dirty="0">
                <a:latin typeface="Times New Roman" charset="0"/>
                <a:ea typeface="MS PGothic" charset="-128"/>
              </a:rPr>
              <a:t>	a. Respiration: the exchange of oxygen and carbon dioxide in the alveoli and in tissues of the body</a:t>
            </a:r>
            <a:endParaRPr lang="en-IN" altLang="en-US" dirty="0">
              <a:latin typeface="Times New Roman" charset="0"/>
              <a:ea typeface="MS PGothic" charset="-128"/>
            </a:endParaRPr>
          </a:p>
          <a:p>
            <a:r>
              <a:rPr lang="en-US" altLang="en-US" dirty="0">
                <a:latin typeface="Times New Roman" charset="0"/>
                <a:ea typeface="MS PGothic" charset="-128"/>
              </a:rPr>
              <a:t>	b. Diffusion: the passive process in which oxygen molecules move from an area with a higher concentration of oxygen molecules to an area of lower concentration.</a:t>
            </a:r>
            <a:endParaRPr lang="en-IN" altLang="en-US" dirty="0">
              <a:latin typeface="Times New Roman" charset="0"/>
              <a:ea typeface="MS PGothic" charset="-128"/>
            </a:endParaRPr>
          </a:p>
          <a:p>
            <a:r>
              <a:rPr lang="en-US" altLang="en-US" dirty="0">
                <a:latin typeface="Times New Roman" charset="0"/>
                <a:ea typeface="MS PGothic" charset="-128"/>
              </a:rPr>
              <a:t>	c. The brain stem automatically controls breathing if the level of carbon dioxide or oxygen in arterial blood is too high or too low.</a:t>
            </a:r>
            <a:endParaRPr lang="en-IN" altLang="en-US" dirty="0">
              <a:latin typeface="Times New Roman" charset="0"/>
              <a:ea typeface="MS PGothic" charset="-128"/>
            </a:endParaRPr>
          </a:p>
          <a:p>
            <a:r>
              <a:rPr lang="en-US" altLang="en-US" dirty="0">
                <a:latin typeface="Times New Roman" charset="0"/>
                <a:ea typeface="MS PGothic" charset="-128"/>
              </a:rPr>
              <a:t>		i. The medulla initiates the ventilation cycle when stimulated by high carbon dioxide levels.</a:t>
            </a:r>
            <a:endParaRPr lang="en-IN" altLang="en-US" dirty="0">
              <a:latin typeface="Times New Roman" charset="0"/>
              <a:ea typeface="MS PGothic" charset="-128"/>
            </a:endParaRPr>
          </a:p>
        </p:txBody>
      </p:sp>
      <p:sp>
        <p:nvSpPr>
          <p:cNvPr id="148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4E9428B6-32F2-964B-9AAF-E0BAE80D406E}" type="slidenum">
              <a:rPr lang="en-US" altLang="en-US" sz="1200"/>
              <a:pPr eaLnBrk="1" hangingPunct="1"/>
              <a:t>27</a:t>
            </a:fld>
            <a:endParaRPr lang="en-US" altLang="en-US" sz="1200" dirty="0"/>
          </a:p>
        </p:txBody>
      </p:sp>
    </p:spTree>
    <p:extLst>
      <p:ext uri="{BB962C8B-B14F-4D97-AF65-F5344CB8AC3E}">
        <p14:creationId xmlns:p14="http://schemas.microsoft.com/office/powerpoint/2010/main" val="253612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dirty="0" smtClean="0">
                <a:latin typeface="Arial" charset="0"/>
                <a:cs typeface="Arial" charset="0"/>
              </a:rPr>
              <a:t>Talking Points</a:t>
            </a:r>
          </a:p>
          <a:p>
            <a:pPr eaLnBrk="1" hangingPunct="1">
              <a:spcBef>
                <a:spcPts val="400"/>
              </a:spcBef>
              <a:buFontTx/>
              <a:buChar char="•"/>
            </a:pPr>
            <a:r>
              <a:rPr lang="en-US" altLang="en-US" dirty="0" smtClean="0">
                <a:latin typeface="Arial" charset="0"/>
                <a:cs typeface="Arial" charset="0"/>
              </a:rPr>
              <a:t>Sodium and potassium are ions (electrically charged molecules). </a:t>
            </a:r>
          </a:p>
          <a:p>
            <a:pPr eaLnBrk="1" hangingPunct="1">
              <a:spcBef>
                <a:spcPts val="400"/>
              </a:spcBef>
              <a:buFontTx/>
              <a:buChar char="•"/>
            </a:pPr>
            <a:r>
              <a:rPr lang="en-US" altLang="en-US" dirty="0" smtClean="0">
                <a:latin typeface="Arial" charset="0"/>
                <a:cs typeface="Arial" charset="0"/>
              </a:rPr>
              <a:t>Sodium (Na</a:t>
            </a:r>
            <a:r>
              <a:rPr lang="en-US" altLang="en-US" baseline="30000" dirty="0" smtClean="0">
                <a:latin typeface="Arial" charset="0"/>
                <a:cs typeface="Arial" charset="0"/>
              </a:rPr>
              <a:t>+</a:t>
            </a:r>
            <a:r>
              <a:rPr lang="en-US" altLang="en-US" dirty="0" smtClean="0">
                <a:latin typeface="Arial" charset="0"/>
                <a:cs typeface="Arial" charset="0"/>
              </a:rPr>
              <a:t>) is a positively charged ion found primarily in the fluid </a:t>
            </a:r>
            <a:r>
              <a:rPr lang="en-US" altLang="en-US" i="1" dirty="0" smtClean="0">
                <a:latin typeface="Arial" charset="0"/>
                <a:cs typeface="Arial" charset="0"/>
              </a:rPr>
              <a:t>outside</a:t>
            </a:r>
            <a:r>
              <a:rPr lang="en-US" altLang="en-US" dirty="0" smtClean="0">
                <a:latin typeface="Arial" charset="0"/>
                <a:cs typeface="Arial" charset="0"/>
              </a:rPr>
              <a:t> of the cell. </a:t>
            </a:r>
          </a:p>
          <a:p>
            <a:pPr eaLnBrk="1" hangingPunct="1">
              <a:spcBef>
                <a:spcPts val="400"/>
              </a:spcBef>
              <a:buFontTx/>
              <a:buChar char="•"/>
            </a:pPr>
            <a:r>
              <a:rPr lang="en-US" altLang="en-US" dirty="0" smtClean="0">
                <a:latin typeface="Arial" charset="0"/>
                <a:cs typeface="Arial" charset="0"/>
              </a:rPr>
              <a:t>Potassium (K</a:t>
            </a:r>
            <a:r>
              <a:rPr lang="en-US" altLang="en-US" baseline="30000" dirty="0" smtClean="0">
                <a:latin typeface="Arial" charset="0"/>
                <a:cs typeface="Arial" charset="0"/>
              </a:rPr>
              <a:t>+</a:t>
            </a:r>
            <a:r>
              <a:rPr lang="en-US" altLang="en-US" dirty="0" smtClean="0">
                <a:latin typeface="Arial" charset="0"/>
                <a:cs typeface="Arial" charset="0"/>
              </a:rPr>
              <a:t>) is also positively charged and is found primarily in the fluid on the </a:t>
            </a:r>
            <a:r>
              <a:rPr lang="en-US" altLang="en-US" i="1" dirty="0" smtClean="0">
                <a:latin typeface="Arial" charset="0"/>
                <a:cs typeface="Arial" charset="0"/>
              </a:rPr>
              <a:t>inside</a:t>
            </a:r>
            <a:r>
              <a:rPr lang="en-US" altLang="en-US" dirty="0" smtClean="0">
                <a:latin typeface="Arial" charset="0"/>
                <a:cs typeface="Arial" charset="0"/>
              </a:rPr>
              <a:t> of the cell. </a:t>
            </a:r>
          </a:p>
          <a:p>
            <a:pPr eaLnBrk="1" hangingPunct="1">
              <a:spcBef>
                <a:spcPts val="400"/>
              </a:spcBef>
              <a:buFontTx/>
              <a:buChar char="•"/>
            </a:pPr>
            <a:r>
              <a:rPr lang="en-US" altLang="en-US" dirty="0" smtClean="0">
                <a:latin typeface="Arial" charset="0"/>
                <a:cs typeface="Arial" charset="0"/>
              </a:rPr>
              <a:t>The </a:t>
            </a:r>
            <a:r>
              <a:rPr lang="en-US" altLang="en-US" b="1" dirty="0" smtClean="0">
                <a:latin typeface="Arial" charset="0"/>
                <a:cs typeface="Arial" charset="0"/>
              </a:rPr>
              <a:t>sodium/potassium pump exchanges sodium for potassium </a:t>
            </a:r>
            <a:r>
              <a:rPr lang="en-US" altLang="en-US" dirty="0" smtClean="0">
                <a:latin typeface="Arial" charset="0"/>
                <a:cs typeface="Arial" charset="0"/>
              </a:rPr>
              <a:t>in a continuous cycle.  This is the only way that cells can continue to perform special functions like nerve stimulation.</a:t>
            </a:r>
          </a:p>
          <a:p>
            <a:pPr eaLnBrk="1" hangingPunct="1">
              <a:spcBef>
                <a:spcPts val="400"/>
              </a:spcBef>
              <a:buFontTx/>
              <a:buChar char="•"/>
            </a:pPr>
            <a:r>
              <a:rPr lang="en-US" altLang="en-US" dirty="0" smtClean="0">
                <a:latin typeface="Arial" charset="0"/>
                <a:cs typeface="Arial" charset="0"/>
              </a:rPr>
              <a:t>The </a:t>
            </a:r>
            <a:r>
              <a:rPr lang="en-US" altLang="en-US" b="1" dirty="0" smtClean="0">
                <a:latin typeface="Arial" charset="0"/>
                <a:cs typeface="Arial" charset="0"/>
              </a:rPr>
              <a:t>effect on the cell of failure </a:t>
            </a:r>
            <a:r>
              <a:rPr lang="en-US" altLang="en-US" dirty="0" smtClean="0">
                <a:latin typeface="Arial" charset="0"/>
                <a:cs typeface="Arial" charset="0"/>
              </a:rPr>
              <a:t>of the sodium/potassium pump is an example of how a lack of adequate delivery of oxygen and glucose to cells can lead to cell death and organ failure. </a:t>
            </a:r>
          </a:p>
          <a:p>
            <a:pPr eaLnBrk="1" hangingPunct="1">
              <a:spcBef>
                <a:spcPts val="400"/>
              </a:spcBef>
              <a:buFontTx/>
              <a:buChar char="•"/>
            </a:pPr>
            <a:r>
              <a:rPr lang="en-US" altLang="en-US" dirty="0" smtClean="0">
                <a:latin typeface="Arial" charset="0"/>
                <a:cs typeface="Arial" charset="0"/>
              </a:rPr>
              <a:t>It is also an example of why, as stated earlier, maintaining delivery of oxygen and glucose to the cells and elimination of waste products from the cells is a fundamental purpose of emergency care for any patient. </a:t>
            </a:r>
          </a:p>
          <a:p>
            <a:pPr eaLnBrk="1" hangingPunct="1">
              <a:spcBef>
                <a:spcPts val="400"/>
              </a:spcBef>
            </a:pPr>
            <a:endParaRPr lang="en-US" altLang="en-US" dirty="0" smtClean="0">
              <a:latin typeface="Arial" charset="0"/>
              <a:cs typeface="Arial" charset="0"/>
            </a:endParaRPr>
          </a:p>
        </p:txBody>
      </p:sp>
      <p:sp>
        <p:nvSpPr>
          <p:cNvPr id="11162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BE7214DE-A993-4BC8-8B5A-5C12158D7204}" type="slidenum">
              <a:rPr lang="en-US" altLang="en-US" b="0"/>
              <a:pPr algn="r" eaLnBrk="1" hangingPunct="1">
                <a:spcBef>
                  <a:spcPct val="0"/>
                </a:spcBef>
              </a:pPr>
              <a:t>31</a:t>
            </a:fld>
            <a:endParaRPr lang="en-US" altLang="en-US" b="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dirty="0" smtClean="0">
                <a:latin typeface="Arial" charset="0"/>
                <a:cs typeface="Arial" charset="0"/>
              </a:rPr>
              <a:t>Teaching Time </a:t>
            </a:r>
          </a:p>
          <a:p>
            <a:pPr eaLnBrk="1" hangingPunct="1">
              <a:spcBef>
                <a:spcPts val="400"/>
              </a:spcBef>
            </a:pPr>
            <a:r>
              <a:rPr lang="en-US" altLang="en-US" dirty="0" smtClean="0">
                <a:latin typeface="Arial" charset="0"/>
                <a:cs typeface="Arial" charset="0"/>
              </a:rPr>
              <a:t>120 minutes</a:t>
            </a:r>
          </a:p>
          <a:p>
            <a:pPr eaLnBrk="1" hangingPunct="1">
              <a:spcBef>
                <a:spcPts val="400"/>
              </a:spcBef>
            </a:pPr>
            <a:endParaRPr lang="en-US" altLang="en-US" dirty="0" smtClean="0">
              <a:latin typeface="Arial" charset="0"/>
              <a:cs typeface="Arial" charset="0"/>
            </a:endParaRPr>
          </a:p>
          <a:p>
            <a:pPr eaLnBrk="1" hangingPunct="1">
              <a:spcBef>
                <a:spcPts val="400"/>
              </a:spcBef>
            </a:pPr>
            <a:r>
              <a:rPr lang="en-US" altLang="en-US" b="1" dirty="0" smtClean="0">
                <a:latin typeface="Arial" charset="0"/>
                <a:cs typeface="Arial" charset="0"/>
              </a:rPr>
              <a:t>Points to Emphasize</a:t>
            </a:r>
          </a:p>
          <a:p>
            <a:pPr>
              <a:spcBef>
                <a:spcPts val="400"/>
              </a:spcBef>
              <a:buFontTx/>
              <a:buChar char="•"/>
            </a:pPr>
            <a:r>
              <a:rPr lang="en-US" altLang="en-US" dirty="0" smtClean="0">
                <a:latin typeface="Arial" charset="0"/>
                <a:cs typeface="Arial" charset="0"/>
              </a:rPr>
              <a:t>Perfusion is the delivery of oxygen, glucose, and other substances to the cells and the elimination of waste products from the cells.</a:t>
            </a:r>
          </a:p>
          <a:p>
            <a:pPr>
              <a:spcBef>
                <a:spcPts val="400"/>
              </a:spcBef>
              <a:buFontTx/>
              <a:buChar char="•"/>
            </a:pPr>
            <a:r>
              <a:rPr lang="en-US" altLang="en-US" dirty="0" smtClean="0">
                <a:latin typeface="Arial" charset="0"/>
                <a:cs typeface="Arial" charset="0"/>
              </a:rPr>
              <a:t>Any condition that interferes with any of the components needed for adequate perfusion can result in anaerobic metabolism.</a:t>
            </a:r>
          </a:p>
          <a:p>
            <a:pPr>
              <a:spcBef>
                <a:spcPts val="400"/>
              </a:spcBef>
              <a:buFontTx/>
              <a:buChar char="•"/>
            </a:pPr>
            <a:endParaRPr lang="en-US" altLang="en-US" dirty="0" smtClean="0">
              <a:latin typeface="Arial" charset="0"/>
              <a:cs typeface="Arial" charset="0"/>
            </a:endParaRPr>
          </a:p>
          <a:p>
            <a:pPr eaLnBrk="1" hangingPunct="1">
              <a:spcBef>
                <a:spcPts val="400"/>
              </a:spcBef>
            </a:pPr>
            <a:r>
              <a:rPr lang="en-US" altLang="en-US" b="1" dirty="0" smtClean="0">
                <a:latin typeface="Arial" charset="0"/>
                <a:cs typeface="Arial" charset="0"/>
              </a:rPr>
              <a:t>Class Activity</a:t>
            </a:r>
          </a:p>
          <a:p>
            <a:pPr eaLnBrk="1" hangingPunct="1">
              <a:spcBef>
                <a:spcPts val="400"/>
              </a:spcBef>
            </a:pPr>
            <a:r>
              <a:rPr lang="en-US" altLang="en-US" dirty="0" smtClean="0">
                <a:latin typeface="Arial" charset="0"/>
                <a:cs typeface="Arial" charset="0"/>
              </a:rPr>
              <a:t>Assign students to play the role of various components of perfusion (red blood cells, right ventricle, and so on.). Encourage students to select a name for their component, such as Larry the Left Ventricle. Students will spend five to ten minutes writing the biography of their component and then present it to the class.</a:t>
            </a:r>
          </a:p>
          <a:p>
            <a:pPr eaLnBrk="1" hangingPunct="1">
              <a:spcBef>
                <a:spcPts val="400"/>
              </a:spcBef>
            </a:pPr>
            <a:endParaRPr lang="en-US" altLang="en-US" dirty="0" smtClean="0">
              <a:latin typeface="Arial" charset="0"/>
              <a:cs typeface="Arial" charset="0"/>
            </a:endParaRPr>
          </a:p>
          <a:p>
            <a:pPr eaLnBrk="1" hangingPunct="1">
              <a:spcBef>
                <a:spcPts val="400"/>
              </a:spcBef>
            </a:pPr>
            <a:r>
              <a:rPr lang="en-US" altLang="en-US" b="1" dirty="0" smtClean="0">
                <a:latin typeface="Arial" charset="0"/>
                <a:cs typeface="Arial" charset="0"/>
              </a:rPr>
              <a:t>Critical Thinking Discussion</a:t>
            </a:r>
          </a:p>
          <a:p>
            <a:pPr eaLnBrk="1" hangingPunct="1">
              <a:spcBef>
                <a:spcPts val="400"/>
              </a:spcBef>
            </a:pPr>
            <a:r>
              <a:rPr lang="en-US" altLang="en-US" dirty="0" smtClean="0">
                <a:latin typeface="Arial" charset="0"/>
                <a:cs typeface="Arial" charset="0"/>
              </a:rPr>
              <a:t>How do the nervous, respiratory, and circulatory systems all work together to maintain adequate perfusion? </a:t>
            </a:r>
          </a:p>
          <a:p>
            <a:pPr eaLnBrk="1" hangingPunct="1">
              <a:spcBef>
                <a:spcPts val="400"/>
              </a:spcBef>
            </a:pPr>
            <a:endParaRPr lang="en-US" altLang="en-US" dirty="0" smtClean="0">
              <a:latin typeface="Arial" charset="0"/>
              <a:cs typeface="Arial" charset="0"/>
            </a:endParaRPr>
          </a:p>
        </p:txBody>
      </p:sp>
      <p:sp>
        <p:nvSpPr>
          <p:cNvPr id="11264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C711A342-0DD4-4AD5-ABC9-F77E3DAFFAE5}" type="slidenum">
              <a:rPr lang="en-US" altLang="en-US" b="0"/>
              <a:pPr algn="r" eaLnBrk="1" hangingPunct="1">
                <a:spcBef>
                  <a:spcPct val="0"/>
                </a:spcBef>
              </a:pPr>
              <a:t>33</a:t>
            </a:fld>
            <a:endParaRPr lang="en-US" altLang="en-US" b="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dirty="0" smtClean="0">
                <a:latin typeface="Arial" charset="0"/>
                <a:cs typeface="Arial" charset="0"/>
              </a:rPr>
              <a:t>Talking Points</a:t>
            </a:r>
          </a:p>
          <a:p>
            <a:pPr eaLnBrk="1" hangingPunct="1">
              <a:spcBef>
                <a:spcPts val="400"/>
              </a:spcBef>
              <a:buFontTx/>
              <a:buChar char="•"/>
            </a:pPr>
            <a:r>
              <a:rPr lang="en-US" altLang="en-US" dirty="0" smtClean="0">
                <a:latin typeface="Arial" charset="0"/>
                <a:cs typeface="Arial" charset="0"/>
              </a:rPr>
              <a:t>In order to maintain adequate perfusion, the components of the delivery and removal system must work properly. These components are:</a:t>
            </a:r>
          </a:p>
          <a:p>
            <a:pPr eaLnBrk="1" hangingPunct="1">
              <a:spcBef>
                <a:spcPts val="400"/>
              </a:spcBef>
            </a:pPr>
            <a:r>
              <a:rPr lang="en-US" altLang="en-US" dirty="0" smtClean="0">
                <a:latin typeface="Arial" charset="0"/>
                <a:cs typeface="Arial" charset="0"/>
              </a:rPr>
              <a:t>– Composition of ambient air</a:t>
            </a:r>
          </a:p>
          <a:p>
            <a:pPr eaLnBrk="1" hangingPunct="1">
              <a:spcBef>
                <a:spcPts val="400"/>
              </a:spcBef>
            </a:pPr>
            <a:r>
              <a:rPr lang="en-US" altLang="en-US" dirty="0" smtClean="0">
                <a:latin typeface="Arial" charset="0"/>
                <a:cs typeface="Arial" charset="0"/>
              </a:rPr>
              <a:t>– Patent airway</a:t>
            </a:r>
          </a:p>
          <a:p>
            <a:pPr eaLnBrk="1" hangingPunct="1">
              <a:spcBef>
                <a:spcPts val="400"/>
              </a:spcBef>
            </a:pPr>
            <a:r>
              <a:rPr lang="en-US" altLang="en-US" dirty="0" smtClean="0">
                <a:latin typeface="Arial" charset="0"/>
                <a:cs typeface="Arial" charset="0"/>
              </a:rPr>
              <a:t>– Mechanics of ventilation</a:t>
            </a:r>
          </a:p>
          <a:p>
            <a:pPr eaLnBrk="1" hangingPunct="1">
              <a:spcBef>
                <a:spcPts val="400"/>
              </a:spcBef>
            </a:pPr>
            <a:r>
              <a:rPr lang="en-US" altLang="en-US" dirty="0" smtClean="0">
                <a:latin typeface="Arial" charset="0"/>
                <a:cs typeface="Arial" charset="0"/>
              </a:rPr>
              <a:t>– Regulation of ventilation</a:t>
            </a:r>
          </a:p>
          <a:p>
            <a:pPr eaLnBrk="1" hangingPunct="1">
              <a:spcBef>
                <a:spcPts val="400"/>
              </a:spcBef>
            </a:pPr>
            <a:r>
              <a:rPr lang="en-US" altLang="en-US" dirty="0" smtClean="0">
                <a:latin typeface="Arial" charset="0"/>
                <a:cs typeface="Arial" charset="0"/>
              </a:rPr>
              <a:t>– Ventilation/perfusion ratio</a:t>
            </a:r>
          </a:p>
          <a:p>
            <a:pPr eaLnBrk="1" hangingPunct="1">
              <a:spcBef>
                <a:spcPts val="400"/>
              </a:spcBef>
            </a:pPr>
            <a:r>
              <a:rPr lang="en-US" altLang="en-US" dirty="0" smtClean="0">
                <a:latin typeface="Arial" charset="0"/>
                <a:cs typeface="Arial" charset="0"/>
              </a:rPr>
              <a:t>– Transport of oxygen and carbon dioxide by the blood</a:t>
            </a:r>
          </a:p>
          <a:p>
            <a:pPr eaLnBrk="1" hangingPunct="1">
              <a:spcBef>
                <a:spcPts val="400"/>
              </a:spcBef>
            </a:pPr>
            <a:r>
              <a:rPr lang="en-US" altLang="en-US" dirty="0" smtClean="0">
                <a:latin typeface="Arial" charset="0"/>
                <a:cs typeface="Arial" charset="0"/>
              </a:rPr>
              <a:t>– Blood volume</a:t>
            </a:r>
          </a:p>
          <a:p>
            <a:pPr eaLnBrk="1" hangingPunct="1">
              <a:spcBef>
                <a:spcPts val="400"/>
              </a:spcBef>
            </a:pPr>
            <a:r>
              <a:rPr lang="en-US" altLang="en-US" dirty="0" smtClean="0">
                <a:latin typeface="Arial" charset="0"/>
                <a:cs typeface="Arial" charset="0"/>
              </a:rPr>
              <a:t>– Pump function of the myocardium</a:t>
            </a:r>
          </a:p>
          <a:p>
            <a:pPr eaLnBrk="1" hangingPunct="1">
              <a:spcBef>
                <a:spcPts val="400"/>
              </a:spcBef>
            </a:pPr>
            <a:r>
              <a:rPr lang="en-US" altLang="en-US" dirty="0" smtClean="0">
                <a:latin typeface="Arial" charset="0"/>
                <a:cs typeface="Arial" charset="0"/>
              </a:rPr>
              <a:t>– Systemic vascular resistance</a:t>
            </a:r>
          </a:p>
          <a:p>
            <a:pPr eaLnBrk="1" hangingPunct="1">
              <a:spcBef>
                <a:spcPts val="400"/>
              </a:spcBef>
            </a:pPr>
            <a:r>
              <a:rPr lang="en-US" altLang="en-US" dirty="0" smtClean="0">
                <a:latin typeface="Arial" charset="0"/>
                <a:cs typeface="Arial" charset="0"/>
              </a:rPr>
              <a:t>– Microcirculation</a:t>
            </a:r>
          </a:p>
          <a:p>
            <a:pPr eaLnBrk="1" hangingPunct="1">
              <a:spcBef>
                <a:spcPts val="400"/>
              </a:spcBef>
            </a:pPr>
            <a:r>
              <a:rPr lang="en-US" altLang="en-US" dirty="0" smtClean="0">
                <a:latin typeface="Arial" charset="0"/>
                <a:cs typeface="Arial" charset="0"/>
              </a:rPr>
              <a:t>– Blood pressure</a:t>
            </a:r>
          </a:p>
          <a:p>
            <a:pPr eaLnBrk="1" hangingPunct="1">
              <a:spcBef>
                <a:spcPts val="400"/>
              </a:spcBef>
              <a:buFontTx/>
              <a:buChar char="•"/>
            </a:pPr>
            <a:r>
              <a:rPr lang="en-US" altLang="en-US" dirty="0" smtClean="0">
                <a:latin typeface="Arial" charset="0"/>
                <a:cs typeface="Arial" charset="0"/>
              </a:rPr>
              <a:t>An alteration in any one of these components may lead to poor cellular perfusion with an inadequate delivery of oxygen or glucose to the cell or inadequate elimination of carbon dioxide and other waste products. </a:t>
            </a:r>
          </a:p>
        </p:txBody>
      </p:sp>
      <p:sp>
        <p:nvSpPr>
          <p:cNvPr id="11366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561F6712-D9DC-42A3-B4F4-2A5B09A9704F}" type="slidenum">
              <a:rPr lang="en-US" altLang="en-US" b="0"/>
              <a:pPr algn="r" eaLnBrk="1" hangingPunct="1">
                <a:spcBef>
                  <a:spcPct val="0"/>
                </a:spcBef>
              </a:pPr>
              <a:t>34</a:t>
            </a:fld>
            <a:endParaRPr lang="en-US" altLang="en-US" b="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smtClean="0">
                <a:latin typeface="Arial" charset="0"/>
                <a:cs typeface="Arial" charset="0"/>
              </a:rPr>
              <a:t>Talking Points</a:t>
            </a:r>
          </a:p>
          <a:p>
            <a:pPr eaLnBrk="1" hangingPunct="1">
              <a:spcBef>
                <a:spcPts val="400"/>
              </a:spcBef>
              <a:buFontTx/>
              <a:buChar char="•"/>
            </a:pPr>
            <a:r>
              <a:rPr lang="en-US" altLang="en-US" smtClean="0">
                <a:latin typeface="Arial" charset="0"/>
                <a:cs typeface="Arial" charset="0"/>
              </a:rPr>
              <a:t>The concentration of oxygen in the ambient air will determine the proportion of oxygen molecules that end up in the alveoli available for gas exchange with the blood. </a:t>
            </a:r>
          </a:p>
          <a:p>
            <a:pPr eaLnBrk="1" hangingPunct="1">
              <a:spcBef>
                <a:spcPts val="400"/>
              </a:spcBef>
              <a:buFontTx/>
              <a:buChar char="•"/>
            </a:pPr>
            <a:r>
              <a:rPr lang="en-US" altLang="en-US" smtClean="0">
                <a:latin typeface="Arial" charset="0"/>
                <a:cs typeface="Arial" charset="0"/>
              </a:rPr>
              <a:t>A lesser proportion of oxygen in the blood means less oxygen for cells to use for metabolism.</a:t>
            </a:r>
          </a:p>
          <a:p>
            <a:pPr eaLnBrk="1" hangingPunct="1">
              <a:spcBef>
                <a:spcPts val="400"/>
              </a:spcBef>
              <a:buFontTx/>
              <a:buChar char="•"/>
            </a:pPr>
            <a:r>
              <a:rPr lang="en-US" altLang="en-US" b="1" smtClean="0">
                <a:latin typeface="Arial" charset="0"/>
                <a:cs typeface="Arial" charset="0"/>
              </a:rPr>
              <a:t>Ambient air at sea level </a:t>
            </a:r>
            <a:r>
              <a:rPr lang="en-US" altLang="en-US" smtClean="0">
                <a:latin typeface="Arial" charset="0"/>
                <a:cs typeface="Arial" charset="0"/>
              </a:rPr>
              <a:t>contains about 79 percent nitrogen, 21 percent oxygen, 0.9 percent argon, and 0.03 percent carbon dioxide. There are trace amounts of other gases. </a:t>
            </a:r>
          </a:p>
          <a:p>
            <a:pPr eaLnBrk="1" hangingPunct="1">
              <a:spcBef>
                <a:spcPts val="400"/>
              </a:spcBef>
              <a:buFontTx/>
              <a:buChar char="•"/>
            </a:pPr>
            <a:r>
              <a:rPr lang="en-US" altLang="en-US" smtClean="0">
                <a:latin typeface="Arial" charset="0"/>
                <a:cs typeface="Arial" charset="0"/>
              </a:rPr>
              <a:t>If the patient is in a low oxygen environment, such as an enclosed space with toxic gases, the reduced oxygen concentration will result in cellular hypoxia. Ensure the concentration of oxygen the patient is breathing is at least 21 percent. </a:t>
            </a:r>
          </a:p>
          <a:p>
            <a:pPr eaLnBrk="1" hangingPunct="1">
              <a:spcBef>
                <a:spcPts val="400"/>
              </a:spcBef>
              <a:buFontTx/>
              <a:buChar char="•"/>
            </a:pPr>
            <a:r>
              <a:rPr lang="en-US" altLang="en-US" smtClean="0">
                <a:latin typeface="Arial" charset="0"/>
                <a:cs typeface="Arial" charset="0"/>
              </a:rPr>
              <a:t>Increasing the concentration of oxygen in breathed air will increase the number of oxygen molecules in the alveoli, the blood, and the cells. </a:t>
            </a:r>
          </a:p>
          <a:p>
            <a:pPr eaLnBrk="1" hangingPunct="1">
              <a:spcBef>
                <a:spcPts val="400"/>
              </a:spcBef>
              <a:buFontTx/>
              <a:buChar char="•"/>
            </a:pPr>
            <a:r>
              <a:rPr lang="en-US" altLang="en-US" smtClean="0">
                <a:latin typeface="Arial" charset="0"/>
                <a:cs typeface="Arial" charset="0"/>
              </a:rPr>
              <a:t>One way to improve cellular oxygenation is by increasing the concentration of oxygen in the air breathed in by the patient, such as with a nonrebreather mask.</a:t>
            </a:r>
          </a:p>
        </p:txBody>
      </p:sp>
      <p:sp>
        <p:nvSpPr>
          <p:cNvPr id="11469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72E5DAC6-7C12-475B-A440-3C730DED28E0}" type="slidenum">
              <a:rPr lang="en-US" altLang="en-US" b="0"/>
              <a:pPr algn="r" eaLnBrk="1" hangingPunct="1">
                <a:spcBef>
                  <a:spcPct val="0"/>
                </a:spcBef>
              </a:pPr>
              <a:t>35</a:t>
            </a:fld>
            <a:endParaRPr lang="en-US" altLang="en-US" b="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dirty="0" smtClean="0">
                <a:latin typeface="Arial" charset="0"/>
                <a:cs typeface="Arial" charset="0"/>
              </a:rPr>
              <a:t>Talking Points</a:t>
            </a:r>
          </a:p>
          <a:p>
            <a:pPr eaLnBrk="1" hangingPunct="1">
              <a:spcBef>
                <a:spcPts val="400"/>
              </a:spcBef>
              <a:buFontTx/>
              <a:buChar char="•"/>
            </a:pPr>
            <a:r>
              <a:rPr lang="en-US" altLang="en-US" dirty="0" smtClean="0">
                <a:latin typeface="Arial" charset="0"/>
                <a:cs typeface="Arial" charset="0"/>
              </a:rPr>
              <a:t>One of the most basic and important aspects of any emergency care provided at any level is to establish and </a:t>
            </a:r>
            <a:r>
              <a:rPr lang="en-US" altLang="en-US" b="1" dirty="0" smtClean="0">
                <a:latin typeface="Arial" charset="0"/>
                <a:cs typeface="Arial" charset="0"/>
              </a:rPr>
              <a:t>maintain a patent airway</a:t>
            </a:r>
            <a:r>
              <a:rPr lang="en-US" altLang="en-US" dirty="0" smtClean="0">
                <a:latin typeface="Arial" charset="0"/>
                <a:cs typeface="Arial" charset="0"/>
              </a:rPr>
              <a:t>. </a:t>
            </a:r>
          </a:p>
          <a:p>
            <a:pPr eaLnBrk="1" hangingPunct="1">
              <a:spcBef>
                <a:spcPts val="400"/>
              </a:spcBef>
              <a:buFontTx/>
              <a:buChar char="•"/>
            </a:pPr>
            <a:r>
              <a:rPr lang="en-US" altLang="en-US" dirty="0" smtClean="0">
                <a:latin typeface="Arial" charset="0"/>
                <a:cs typeface="Arial" charset="0"/>
              </a:rPr>
              <a:t>A patent airway is one that is open and not obstructed by blood, secretions, vomitus, tissue, bone, teeth, or any other substance. </a:t>
            </a:r>
          </a:p>
          <a:p>
            <a:pPr eaLnBrk="1" hangingPunct="1">
              <a:spcBef>
                <a:spcPts val="400"/>
              </a:spcBef>
              <a:buFontTx/>
              <a:buChar char="•"/>
            </a:pPr>
            <a:r>
              <a:rPr lang="en-US" altLang="en-US" dirty="0" smtClean="0">
                <a:latin typeface="Arial" charset="0"/>
                <a:cs typeface="Arial" charset="0"/>
              </a:rPr>
              <a:t>Establishing an open airway is one of the first steps in emergency care. </a:t>
            </a:r>
          </a:p>
          <a:p>
            <a:pPr eaLnBrk="1" hangingPunct="1">
              <a:spcBef>
                <a:spcPts val="400"/>
              </a:spcBef>
              <a:buFontTx/>
              <a:buChar char="•"/>
            </a:pPr>
            <a:r>
              <a:rPr lang="en-US" altLang="en-US" dirty="0" smtClean="0">
                <a:latin typeface="Arial" charset="0"/>
                <a:cs typeface="Arial" charset="0"/>
              </a:rPr>
              <a:t>In some cases, it may be the only care necessary to treat the patient in the prehospital setting. </a:t>
            </a:r>
          </a:p>
          <a:p>
            <a:pPr eaLnBrk="1" hangingPunct="1">
              <a:spcBef>
                <a:spcPts val="400"/>
              </a:spcBef>
              <a:buFontTx/>
              <a:buChar char="•"/>
            </a:pPr>
            <a:r>
              <a:rPr lang="en-US" altLang="en-US" dirty="0" smtClean="0">
                <a:latin typeface="Arial" charset="0"/>
                <a:cs typeface="Arial" charset="0"/>
              </a:rPr>
              <a:t>Failure to recognize, establish, or maintain a patent airway will lead to reduced oxygen concentration, cellular hypoxia, and eventual patient death. </a:t>
            </a:r>
          </a:p>
          <a:p>
            <a:pPr eaLnBrk="1" hangingPunct="1">
              <a:spcBef>
                <a:spcPts val="400"/>
              </a:spcBef>
              <a:buFontTx/>
              <a:buChar char="•"/>
            </a:pPr>
            <a:r>
              <a:rPr lang="en-US" altLang="en-US" dirty="0" smtClean="0">
                <a:latin typeface="Arial" charset="0"/>
                <a:cs typeface="Arial" charset="0"/>
              </a:rPr>
              <a:t>An </a:t>
            </a:r>
            <a:r>
              <a:rPr lang="en-US" altLang="en-US" b="1" dirty="0" smtClean="0">
                <a:latin typeface="Arial" charset="0"/>
                <a:cs typeface="Arial" charset="0"/>
              </a:rPr>
              <a:t>airway obstruction </a:t>
            </a:r>
            <a:r>
              <a:rPr lang="en-US" altLang="en-US" dirty="0" smtClean="0">
                <a:latin typeface="Arial" charset="0"/>
                <a:cs typeface="Arial" charset="0"/>
              </a:rPr>
              <a:t>can occur at several anatomical levels in both the upper and lower the airway, including the nasopharynx, oropharynx, posterior pharynx, epiglottis, larynx, trachea, and bronchi. </a:t>
            </a:r>
          </a:p>
          <a:p>
            <a:pPr eaLnBrk="1" hangingPunct="1">
              <a:spcBef>
                <a:spcPts val="400"/>
              </a:spcBef>
            </a:pPr>
            <a:endParaRPr lang="en-US" altLang="en-US" dirty="0" smtClean="0">
              <a:latin typeface="Arial" charset="0"/>
              <a:cs typeface="Arial" charset="0"/>
            </a:endParaRPr>
          </a:p>
        </p:txBody>
      </p:sp>
      <p:sp>
        <p:nvSpPr>
          <p:cNvPr id="11571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FF38D3FC-D5E4-4BAE-89A3-BF6F02899B65}" type="slidenum">
              <a:rPr lang="en-US" altLang="en-US" b="0"/>
              <a:pPr algn="r" eaLnBrk="1" hangingPunct="1">
                <a:spcBef>
                  <a:spcPct val="0"/>
                </a:spcBef>
              </a:pPr>
              <a:t>36</a:t>
            </a:fld>
            <a:endParaRPr lang="en-US" altLang="en-US" b="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smtClean="0">
                <a:latin typeface="Arial" charset="0"/>
                <a:cs typeface="Arial" charset="0"/>
              </a:rPr>
              <a:t>Talking Points</a:t>
            </a:r>
          </a:p>
          <a:p>
            <a:pPr eaLnBrk="1" hangingPunct="1">
              <a:spcBef>
                <a:spcPts val="400"/>
              </a:spcBef>
              <a:buFontTx/>
              <a:buChar char="•"/>
            </a:pPr>
            <a:r>
              <a:rPr lang="en-US" altLang="en-US" smtClean="0">
                <a:latin typeface="Arial" charset="0"/>
                <a:cs typeface="Arial" charset="0"/>
              </a:rPr>
              <a:t>An obstruction may occur to the nasopharynx from blood, secretions, vomitus, tissue swelling, bone fragments, or other substances. </a:t>
            </a:r>
          </a:p>
          <a:p>
            <a:pPr eaLnBrk="1" hangingPunct="1">
              <a:spcBef>
                <a:spcPts val="400"/>
              </a:spcBef>
              <a:buFontTx/>
              <a:buChar char="•"/>
            </a:pPr>
            <a:r>
              <a:rPr lang="en-US" altLang="en-US" smtClean="0">
                <a:latin typeface="Arial" charset="0"/>
                <a:cs typeface="Arial" charset="0"/>
              </a:rPr>
              <a:t>This </a:t>
            </a:r>
            <a:r>
              <a:rPr lang="en-US" altLang="en-US" b="1" smtClean="0">
                <a:latin typeface="Arial" charset="0"/>
                <a:cs typeface="Arial" charset="0"/>
              </a:rPr>
              <a:t>usually does not pose a major airway problem </a:t>
            </a:r>
            <a:r>
              <a:rPr lang="en-US" altLang="en-US" smtClean="0">
                <a:latin typeface="Arial" charset="0"/>
                <a:cs typeface="Arial" charset="0"/>
              </a:rPr>
              <a:t>if the oropharynx remains clear. </a:t>
            </a:r>
          </a:p>
          <a:p>
            <a:pPr eaLnBrk="1" hangingPunct="1">
              <a:spcBef>
                <a:spcPts val="400"/>
              </a:spcBef>
              <a:buFontTx/>
              <a:buChar char="•"/>
            </a:pPr>
            <a:r>
              <a:rPr lang="en-US" altLang="en-US" smtClean="0">
                <a:latin typeface="Arial" charset="0"/>
                <a:cs typeface="Arial" charset="0"/>
              </a:rPr>
              <a:t>However, the nasopharynx opens into the pharynx which leads to the larynx, the trachea, and eventually the lungs. Blood, vomitus, or other substances that occlude the nasopharynx may drain into the pharynx and lead to aspiration or occlusion. </a:t>
            </a:r>
          </a:p>
          <a:p>
            <a:pPr eaLnBrk="1" hangingPunct="1">
              <a:spcBef>
                <a:spcPts val="400"/>
              </a:spcBef>
              <a:buFontTx/>
              <a:buChar char="•"/>
            </a:pPr>
            <a:r>
              <a:rPr lang="en-US" altLang="en-US" smtClean="0">
                <a:latin typeface="Arial" charset="0"/>
                <a:cs typeface="Arial" charset="0"/>
              </a:rPr>
              <a:t>Thus, it is important to keep the nasopharynx clear to prevent potential </a:t>
            </a:r>
            <a:r>
              <a:rPr lang="en-US" altLang="en-US" b="1" smtClean="0">
                <a:latin typeface="Arial" charset="0"/>
                <a:cs typeface="Arial" charset="0"/>
              </a:rPr>
              <a:t>aspiration</a:t>
            </a:r>
            <a:r>
              <a:rPr lang="en-US" altLang="en-US" smtClean="0">
                <a:latin typeface="Arial" charset="0"/>
                <a:cs typeface="Arial" charset="0"/>
              </a:rPr>
              <a:t>. </a:t>
            </a:r>
          </a:p>
          <a:p>
            <a:pPr eaLnBrk="1" hangingPunct="1">
              <a:spcBef>
                <a:spcPts val="400"/>
              </a:spcBef>
              <a:buFontTx/>
              <a:buChar char="•"/>
            </a:pPr>
            <a:r>
              <a:rPr lang="en-US" altLang="en-US" smtClean="0">
                <a:latin typeface="Arial" charset="0"/>
                <a:cs typeface="Arial" charset="0"/>
              </a:rPr>
              <a:t>In addition, if you are unable to gain access to the oropharynx because of a fractured mandible or clenched teeth, the nasopharynx can be used as an </a:t>
            </a:r>
            <a:r>
              <a:rPr lang="en-US" altLang="en-US" b="1" smtClean="0">
                <a:latin typeface="Arial" charset="0"/>
                <a:cs typeface="Arial" charset="0"/>
              </a:rPr>
              <a:t>alternative</a:t>
            </a:r>
            <a:r>
              <a:rPr lang="en-US" altLang="en-US" smtClean="0">
                <a:latin typeface="Arial" charset="0"/>
                <a:cs typeface="Arial" charset="0"/>
              </a:rPr>
              <a:t> location to establish an airway. </a:t>
            </a:r>
          </a:p>
        </p:txBody>
      </p:sp>
      <p:sp>
        <p:nvSpPr>
          <p:cNvPr id="11674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FC09BEF9-69D5-42D1-85AA-B967916A3C9D}" type="slidenum">
              <a:rPr lang="en-US" altLang="en-US" b="0"/>
              <a:pPr algn="r" eaLnBrk="1" hangingPunct="1">
                <a:spcBef>
                  <a:spcPct val="0"/>
                </a:spcBef>
              </a:pPr>
              <a:t>37</a:t>
            </a:fld>
            <a:endParaRPr lang="en-US" altLang="en-US" b="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smtClean="0">
                <a:latin typeface="Arial" charset="0"/>
                <a:cs typeface="Arial" charset="0"/>
              </a:rPr>
              <a:t>Talking Points</a:t>
            </a:r>
          </a:p>
          <a:p>
            <a:pPr eaLnBrk="1" hangingPunct="1">
              <a:spcBef>
                <a:spcPts val="400"/>
              </a:spcBef>
              <a:buFontTx/>
              <a:buChar char="•"/>
            </a:pPr>
            <a:r>
              <a:rPr lang="en-US" altLang="en-US" smtClean="0">
                <a:latin typeface="Arial" charset="0"/>
                <a:cs typeface="Arial" charset="0"/>
              </a:rPr>
              <a:t>The oropharynx and pharynx can be obstructed by the tongue, foreign bodies, tissue swelling, hematomas, blood, vomitus, and other substances. </a:t>
            </a:r>
          </a:p>
          <a:p>
            <a:pPr eaLnBrk="1" hangingPunct="1">
              <a:spcBef>
                <a:spcPts val="400"/>
              </a:spcBef>
              <a:buFontTx/>
              <a:buChar char="•"/>
            </a:pPr>
            <a:r>
              <a:rPr lang="en-US" altLang="en-US" smtClean="0">
                <a:latin typeface="Arial" charset="0"/>
                <a:cs typeface="Arial" charset="0"/>
              </a:rPr>
              <a:t>Any obstruction </a:t>
            </a:r>
            <a:r>
              <a:rPr lang="en-US" altLang="en-US" b="1" smtClean="0">
                <a:latin typeface="Arial" charset="0"/>
                <a:cs typeface="Arial" charset="0"/>
              </a:rPr>
              <a:t>must be removed immediately</a:t>
            </a:r>
            <a:r>
              <a:rPr lang="en-US" altLang="en-US" smtClean="0">
                <a:latin typeface="Arial" charset="0"/>
                <a:cs typeface="Arial" charset="0"/>
              </a:rPr>
              <a:t>. </a:t>
            </a:r>
          </a:p>
          <a:p>
            <a:pPr eaLnBrk="1" hangingPunct="1">
              <a:spcBef>
                <a:spcPts val="400"/>
              </a:spcBef>
              <a:buFontTx/>
              <a:buChar char="•"/>
            </a:pPr>
            <a:r>
              <a:rPr lang="en-US" altLang="en-US" smtClean="0">
                <a:latin typeface="Arial" charset="0"/>
                <a:cs typeface="Arial" charset="0"/>
              </a:rPr>
              <a:t>Liquid substances such as blood or vomitus can easily be </a:t>
            </a:r>
            <a:r>
              <a:rPr lang="en-US" altLang="en-US" b="1" smtClean="0">
                <a:latin typeface="Arial" charset="0"/>
                <a:cs typeface="Arial" charset="0"/>
              </a:rPr>
              <a:t>aspirated</a:t>
            </a:r>
            <a:r>
              <a:rPr lang="en-US" altLang="en-US" smtClean="0">
                <a:latin typeface="Arial" charset="0"/>
                <a:cs typeface="Arial" charset="0"/>
              </a:rPr>
              <a:t> (breathed into the lungs) from the oropharynx and pharynx. </a:t>
            </a:r>
          </a:p>
          <a:p>
            <a:pPr eaLnBrk="1" hangingPunct="1">
              <a:spcBef>
                <a:spcPts val="400"/>
              </a:spcBef>
              <a:buFontTx/>
              <a:buChar char="•"/>
            </a:pPr>
            <a:r>
              <a:rPr lang="en-US" altLang="en-US" smtClean="0">
                <a:latin typeface="Arial" charset="0"/>
                <a:cs typeface="Arial" charset="0"/>
              </a:rPr>
              <a:t>Aspirated substances like vomitus may damage the lung tissue or fill the alveoli and interfere with gas exchange. </a:t>
            </a:r>
          </a:p>
          <a:p>
            <a:pPr eaLnBrk="1" hangingPunct="1">
              <a:spcBef>
                <a:spcPts val="400"/>
              </a:spcBef>
              <a:buFontTx/>
              <a:buChar char="•"/>
            </a:pPr>
            <a:r>
              <a:rPr lang="en-US" altLang="en-US" smtClean="0">
                <a:latin typeface="Arial" charset="0"/>
                <a:cs typeface="Arial" charset="0"/>
              </a:rPr>
              <a:t>Blockage of airflow in the oropharynx and pharynx or aspiration of liquid substances will lead to a decreased alveolar oxygenation and a reduced delivery of oxygen to cells, leading to cellular hypoxia. </a:t>
            </a:r>
          </a:p>
          <a:p>
            <a:pPr eaLnBrk="1" hangingPunct="1">
              <a:spcBef>
                <a:spcPts val="400"/>
              </a:spcBef>
            </a:pPr>
            <a:endParaRPr lang="en-US" altLang="en-US" smtClean="0">
              <a:latin typeface="Arial" charset="0"/>
              <a:cs typeface="Arial" charset="0"/>
            </a:endParaRPr>
          </a:p>
        </p:txBody>
      </p:sp>
      <p:sp>
        <p:nvSpPr>
          <p:cNvPr id="11776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59BA8909-0A85-4D04-A5DA-EA6444EBA086}" type="slidenum">
              <a:rPr lang="en-US" altLang="en-US" b="0"/>
              <a:pPr algn="r" eaLnBrk="1" hangingPunct="1">
                <a:spcBef>
                  <a:spcPct val="0"/>
                </a:spcBef>
              </a:pPr>
              <a:t>38</a:t>
            </a:fld>
            <a:endParaRPr lang="en-US" altLang="en-US" b="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smtClean="0">
                <a:latin typeface="Arial" charset="0"/>
                <a:cs typeface="Arial" charset="0"/>
              </a:rPr>
              <a:t>Talking Points</a:t>
            </a:r>
          </a:p>
          <a:p>
            <a:pPr eaLnBrk="1" hangingPunct="1">
              <a:spcBef>
                <a:spcPts val="400"/>
              </a:spcBef>
              <a:buFontTx/>
              <a:buChar char="•"/>
            </a:pPr>
            <a:r>
              <a:rPr lang="en-US" altLang="en-US" smtClean="0">
                <a:latin typeface="Arial" charset="0"/>
                <a:cs typeface="Arial" charset="0"/>
              </a:rPr>
              <a:t>The epiglottis is a flap of cartilaginous tissue that covers the opening of the larynx, known as the glottic opening, during swallowing. </a:t>
            </a:r>
          </a:p>
          <a:p>
            <a:pPr eaLnBrk="1" hangingPunct="1">
              <a:spcBef>
                <a:spcPts val="400"/>
              </a:spcBef>
              <a:buFontTx/>
              <a:buChar char="•"/>
            </a:pPr>
            <a:r>
              <a:rPr lang="en-US" altLang="en-US" smtClean="0">
                <a:latin typeface="Arial" charset="0"/>
                <a:cs typeface="Arial" charset="0"/>
              </a:rPr>
              <a:t>If the epiglottis is injured and swells or becomes inflamed from infection, it </a:t>
            </a:r>
            <a:r>
              <a:rPr lang="en-US" altLang="en-US" b="1" smtClean="0">
                <a:latin typeface="Arial" charset="0"/>
                <a:cs typeface="Arial" charset="0"/>
              </a:rPr>
              <a:t>can occlude the airway </a:t>
            </a:r>
            <a:r>
              <a:rPr lang="en-US" altLang="en-US" smtClean="0">
                <a:latin typeface="Arial" charset="0"/>
                <a:cs typeface="Arial" charset="0"/>
              </a:rPr>
              <a:t>at the level of larynx. </a:t>
            </a:r>
          </a:p>
          <a:p>
            <a:pPr eaLnBrk="1" hangingPunct="1">
              <a:spcBef>
                <a:spcPts val="400"/>
              </a:spcBef>
              <a:buFontTx/>
              <a:buChar char="•"/>
            </a:pPr>
            <a:r>
              <a:rPr lang="en-US" altLang="en-US" smtClean="0">
                <a:latin typeface="Arial" charset="0"/>
                <a:cs typeface="Arial" charset="0"/>
              </a:rPr>
              <a:t>The epiglottis is flexible tissue; thus, it may fall over the glottic opening when the muscles controlling the tongue relax and become flaccid. </a:t>
            </a:r>
          </a:p>
          <a:p>
            <a:pPr eaLnBrk="1" hangingPunct="1">
              <a:spcBef>
                <a:spcPts val="400"/>
              </a:spcBef>
              <a:buFontTx/>
              <a:buChar char="•"/>
            </a:pPr>
            <a:r>
              <a:rPr lang="en-US" altLang="en-US" smtClean="0">
                <a:latin typeface="Arial" charset="0"/>
                <a:cs typeface="Arial" charset="0"/>
              </a:rPr>
              <a:t>A</a:t>
            </a:r>
            <a:r>
              <a:rPr lang="en-US" altLang="en-US" b="1" smtClean="0">
                <a:latin typeface="Arial" charset="0"/>
                <a:cs typeface="Arial" charset="0"/>
              </a:rPr>
              <a:t> jaw-thrust or chin-lift maneuver </a:t>
            </a:r>
            <a:r>
              <a:rPr lang="en-US" altLang="en-US" smtClean="0">
                <a:latin typeface="Arial" charset="0"/>
                <a:cs typeface="Arial" charset="0"/>
              </a:rPr>
              <a:t>is designed to lift the epiglottis clear of the glottic opening. </a:t>
            </a:r>
          </a:p>
          <a:p>
            <a:pPr eaLnBrk="1" hangingPunct="1">
              <a:spcBef>
                <a:spcPts val="400"/>
              </a:spcBef>
              <a:buFontTx/>
              <a:buChar char="•"/>
            </a:pPr>
            <a:r>
              <a:rPr lang="en-US" altLang="en-US" smtClean="0">
                <a:latin typeface="Arial" charset="0"/>
                <a:cs typeface="Arial" charset="0"/>
              </a:rPr>
              <a:t>If there is obstruction from swelling or inflammation, advanced airway management may be required to establish a patent airway. </a:t>
            </a:r>
          </a:p>
          <a:p>
            <a:pPr eaLnBrk="1" hangingPunct="1">
              <a:spcBef>
                <a:spcPts val="400"/>
              </a:spcBef>
            </a:pPr>
            <a:endParaRPr lang="en-US" altLang="en-US" smtClean="0">
              <a:latin typeface="Arial" charset="0"/>
              <a:cs typeface="Arial" charset="0"/>
            </a:endParaRPr>
          </a:p>
        </p:txBody>
      </p:sp>
      <p:sp>
        <p:nvSpPr>
          <p:cNvPr id="11878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4A88D7B9-6BE0-46B6-88A5-846C1F51F650}" type="slidenum">
              <a:rPr lang="en-US" altLang="en-US" b="0"/>
              <a:pPr algn="r" eaLnBrk="1" hangingPunct="1">
                <a:spcBef>
                  <a:spcPct val="0"/>
                </a:spcBef>
              </a:pPr>
              <a:t>39</a:t>
            </a:fld>
            <a:endParaRPr lang="en-US" altLang="en-US" b="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dirty="0" smtClean="0">
                <a:latin typeface="Arial" charset="0"/>
                <a:cs typeface="Arial" charset="0"/>
              </a:rPr>
              <a:t>Talking Points</a:t>
            </a:r>
          </a:p>
          <a:p>
            <a:pPr eaLnBrk="1" hangingPunct="1">
              <a:spcBef>
                <a:spcPts val="400"/>
              </a:spcBef>
              <a:buFontTx/>
              <a:buChar char="•"/>
            </a:pPr>
            <a:r>
              <a:rPr lang="en-US" altLang="en-US" dirty="0" smtClean="0">
                <a:latin typeface="Arial" charset="0"/>
                <a:cs typeface="Arial" charset="0"/>
              </a:rPr>
              <a:t>The </a:t>
            </a:r>
            <a:r>
              <a:rPr lang="en-US" altLang="en-US" b="1" dirty="0" smtClean="0">
                <a:latin typeface="Arial" charset="0"/>
                <a:cs typeface="Arial" charset="0"/>
              </a:rPr>
              <a:t>larynx</a:t>
            </a:r>
            <a:r>
              <a:rPr lang="en-US" altLang="en-US" dirty="0" smtClean="0">
                <a:latin typeface="Arial" charset="0"/>
                <a:cs typeface="Arial" charset="0"/>
              </a:rPr>
              <a:t> is the structure that contains the vocal cords. </a:t>
            </a:r>
          </a:p>
          <a:p>
            <a:pPr eaLnBrk="1" hangingPunct="1">
              <a:spcBef>
                <a:spcPts val="400"/>
              </a:spcBef>
              <a:buFontTx/>
              <a:buChar char="•"/>
            </a:pPr>
            <a:r>
              <a:rPr lang="en-US" altLang="en-US" dirty="0" smtClean="0">
                <a:latin typeface="Arial" charset="0"/>
                <a:cs typeface="Arial" charset="0"/>
              </a:rPr>
              <a:t>The anterior portion is comprised of the </a:t>
            </a:r>
            <a:r>
              <a:rPr lang="en-US" altLang="en-US" b="1" dirty="0" smtClean="0">
                <a:latin typeface="Arial" charset="0"/>
                <a:cs typeface="Arial" charset="0"/>
              </a:rPr>
              <a:t>thyroid cartilage</a:t>
            </a:r>
            <a:r>
              <a:rPr lang="en-US" altLang="en-US" dirty="0" smtClean="0">
                <a:latin typeface="Arial" charset="0"/>
                <a:cs typeface="Arial" charset="0"/>
              </a:rPr>
              <a:t>, which is the prominent “Adam’s apple” often seen in males. </a:t>
            </a:r>
          </a:p>
          <a:p>
            <a:pPr eaLnBrk="1" hangingPunct="1">
              <a:spcBef>
                <a:spcPts val="400"/>
              </a:spcBef>
              <a:buFontTx/>
              <a:buChar char="•"/>
            </a:pPr>
            <a:r>
              <a:rPr lang="en-US" altLang="en-US" dirty="0" smtClean="0">
                <a:latin typeface="Arial" charset="0"/>
                <a:cs typeface="Arial" charset="0"/>
              </a:rPr>
              <a:t>The most inferior portion is the </a:t>
            </a:r>
            <a:r>
              <a:rPr lang="en-US" altLang="en-US" b="1" dirty="0" smtClean="0">
                <a:latin typeface="Arial" charset="0"/>
                <a:cs typeface="Arial" charset="0"/>
              </a:rPr>
              <a:t>cricoid cartilage</a:t>
            </a:r>
            <a:r>
              <a:rPr lang="en-US" altLang="en-US" dirty="0" smtClean="0">
                <a:latin typeface="Arial" charset="0"/>
                <a:cs typeface="Arial" charset="0"/>
              </a:rPr>
              <a:t>, a completely circumferential cartilaginous ring. </a:t>
            </a:r>
          </a:p>
          <a:p>
            <a:pPr eaLnBrk="1" hangingPunct="1">
              <a:spcBef>
                <a:spcPts val="400"/>
              </a:spcBef>
              <a:buFontTx/>
              <a:buChar char="•"/>
            </a:pPr>
            <a:r>
              <a:rPr lang="en-US" altLang="en-US" dirty="0" smtClean="0">
                <a:latin typeface="Arial" charset="0"/>
                <a:cs typeface="Arial" charset="0"/>
              </a:rPr>
              <a:t>The larynx can be obstructed by </a:t>
            </a:r>
            <a:r>
              <a:rPr lang="en-US" altLang="en-US" b="1" dirty="0" smtClean="0">
                <a:latin typeface="Arial" charset="0"/>
                <a:cs typeface="Arial" charset="0"/>
              </a:rPr>
              <a:t>laryngeal spasm</a:t>
            </a:r>
            <a:r>
              <a:rPr lang="en-US" altLang="en-US" dirty="0" smtClean="0">
                <a:latin typeface="Arial" charset="0"/>
                <a:cs typeface="Arial" charset="0"/>
              </a:rPr>
              <a:t>, where the vocal cords spasm and close together, which prevents any air from passing into the trachea. This may result from injury, insertion of mechanical airways, or administration of some medications. </a:t>
            </a:r>
          </a:p>
          <a:p>
            <a:pPr eaLnBrk="1" hangingPunct="1">
              <a:spcBef>
                <a:spcPts val="400"/>
              </a:spcBef>
              <a:buFontTx/>
              <a:buChar char="•"/>
            </a:pPr>
            <a:r>
              <a:rPr lang="en-US" altLang="en-US" dirty="0" smtClean="0">
                <a:latin typeface="Arial" charset="0"/>
                <a:cs typeface="Arial" charset="0"/>
              </a:rPr>
              <a:t>A fracture to the larynx may cause the laryngeal structures to lose stability and be drawn inward, creating an obstruction. </a:t>
            </a:r>
          </a:p>
          <a:p>
            <a:pPr eaLnBrk="1" hangingPunct="1">
              <a:spcBef>
                <a:spcPts val="400"/>
              </a:spcBef>
              <a:buFontTx/>
              <a:buChar char="•"/>
            </a:pPr>
            <a:r>
              <a:rPr lang="en-US" altLang="en-US" dirty="0" smtClean="0">
                <a:latin typeface="Arial" charset="0"/>
                <a:cs typeface="Arial" charset="0"/>
              </a:rPr>
              <a:t>Any obstruction at the level of the larynx will prevent airflow into the trachea and lungs, leading to a reduced amount of oxygen in the alveoli and resulting in poor oxygen levels in the blood and cellular hypoxia. </a:t>
            </a:r>
          </a:p>
          <a:p>
            <a:pPr eaLnBrk="1" hangingPunct="1">
              <a:spcBef>
                <a:spcPts val="400"/>
              </a:spcBef>
            </a:pPr>
            <a:endParaRPr lang="en-US" altLang="en-US" dirty="0" smtClean="0">
              <a:latin typeface="Arial" charset="0"/>
              <a:cs typeface="Arial" charset="0"/>
            </a:endParaRPr>
          </a:p>
        </p:txBody>
      </p:sp>
      <p:sp>
        <p:nvSpPr>
          <p:cNvPr id="1198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A9CA7E59-BB52-403A-B78B-24AE5DB77296}" type="slidenum">
              <a:rPr lang="en-US" altLang="en-US" b="0"/>
              <a:pPr algn="r" eaLnBrk="1" hangingPunct="1">
                <a:spcBef>
                  <a:spcPct val="0"/>
                </a:spcBef>
              </a:pPr>
              <a:t>40</a:t>
            </a:fld>
            <a:endParaRPr lang="en-US" altLang="en-US" b="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charset="0"/>
                <a:ea typeface="MS PGothic" charset="-128"/>
              </a:rPr>
              <a:t>Lecture Outline </a:t>
            </a:r>
          </a:p>
          <a:p>
            <a:endParaRPr lang="en-US" altLang="en-US" dirty="0">
              <a:latin typeface="Times New Roman" charset="0"/>
              <a:ea typeface="MS PGothic" charset="-128"/>
            </a:endParaRPr>
          </a:p>
          <a:p>
            <a:r>
              <a:rPr lang="en-US" altLang="en-US" dirty="0">
                <a:latin typeface="Times New Roman" charset="0"/>
                <a:ea typeface="MS PGothic" charset="-128"/>
              </a:rPr>
              <a:t>XVII. The Endocrine System: Anatomy and Physiology</a:t>
            </a:r>
          </a:p>
          <a:p>
            <a:r>
              <a:rPr lang="en-US" altLang="en-US" dirty="0">
                <a:latin typeface="Times New Roman" charset="0"/>
                <a:ea typeface="MS PGothic" charset="-128"/>
              </a:rPr>
              <a:t>A. The endocrine system is a complex message and control system that integrates many body functions.</a:t>
            </a:r>
            <a:endParaRPr lang="en-IN" altLang="en-US" b="1" dirty="0">
              <a:latin typeface="Times New Roman" charset="0"/>
              <a:ea typeface="MS PGothic" charset="-128"/>
            </a:endParaRPr>
          </a:p>
          <a:p>
            <a:r>
              <a:rPr lang="en-US" altLang="en-US" dirty="0">
                <a:latin typeface="Times New Roman" charset="0"/>
                <a:ea typeface="MS PGothic" charset="-128"/>
              </a:rPr>
              <a:t>B. Endocrine glands release hormones directly into the bloodstream.</a:t>
            </a:r>
            <a:endParaRPr lang="en-IN" altLang="en-US" b="1" dirty="0">
              <a:latin typeface="Times New Roman" charset="0"/>
              <a:ea typeface="MS PGothic" charset="-128"/>
            </a:endParaRPr>
          </a:p>
          <a:p>
            <a:r>
              <a:rPr lang="en-US" altLang="en-US" dirty="0">
                <a:latin typeface="Times New Roman" charset="0"/>
                <a:ea typeface="MS PGothic" charset="-128"/>
              </a:rPr>
              <a:t>	1. Each endocrine gland produces one or more hormones.</a:t>
            </a:r>
            <a:endParaRPr lang="en-IN" altLang="en-US" b="1" dirty="0">
              <a:latin typeface="Times New Roman" charset="0"/>
              <a:ea typeface="MS PGothic" charset="-128"/>
            </a:endParaRPr>
          </a:p>
          <a:p>
            <a:r>
              <a:rPr lang="en-US" altLang="en-US" dirty="0">
                <a:latin typeface="Times New Roman" charset="0"/>
                <a:ea typeface="MS PGothic" charset="-128"/>
              </a:rPr>
              <a:t>	2. Each hormone has a specific effect on some organ, tissue, or process.</a:t>
            </a:r>
            <a:endParaRPr lang="en-IN" altLang="en-US" b="1" dirty="0">
              <a:latin typeface="Times New Roman" charset="0"/>
              <a:ea typeface="MS PGothic" charset="-128"/>
            </a:endParaRPr>
          </a:p>
        </p:txBody>
      </p:sp>
      <p:sp>
        <p:nvSpPr>
          <p:cNvPr id="185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B7C2A345-2C42-4946-BC4A-05E0D14ABA47}" type="slidenum">
              <a:rPr lang="en-US" altLang="en-US" sz="1200"/>
              <a:pPr eaLnBrk="1" hangingPunct="1"/>
              <a:t>4</a:t>
            </a:fld>
            <a:endParaRPr lang="en-US" altLang="en-US" sz="1200" dirty="0"/>
          </a:p>
        </p:txBody>
      </p:sp>
    </p:spTree>
    <p:extLst>
      <p:ext uri="{BB962C8B-B14F-4D97-AF65-F5344CB8AC3E}">
        <p14:creationId xmlns:p14="http://schemas.microsoft.com/office/powerpoint/2010/main" val="591935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smtClean="0">
                <a:latin typeface="Arial" charset="0"/>
                <a:cs typeface="Arial" charset="0"/>
              </a:rPr>
              <a:t>Talking Points</a:t>
            </a:r>
          </a:p>
          <a:p>
            <a:pPr eaLnBrk="1" hangingPunct="1">
              <a:spcBef>
                <a:spcPts val="400"/>
              </a:spcBef>
              <a:buFontTx/>
              <a:buChar char="•"/>
            </a:pPr>
            <a:r>
              <a:rPr lang="en-US" altLang="en-US" smtClean="0">
                <a:latin typeface="Arial" charset="0"/>
                <a:cs typeface="Arial" charset="0"/>
              </a:rPr>
              <a:t>The larynx opens into the trachea, which extends downward and bifurcates at the </a:t>
            </a:r>
            <a:r>
              <a:rPr lang="en-US" altLang="en-US" b="1" smtClean="0">
                <a:latin typeface="Arial" charset="0"/>
                <a:cs typeface="Arial" charset="0"/>
              </a:rPr>
              <a:t>carina</a:t>
            </a:r>
            <a:r>
              <a:rPr lang="en-US" altLang="en-US" smtClean="0">
                <a:latin typeface="Arial" charset="0"/>
                <a:cs typeface="Arial" charset="0"/>
              </a:rPr>
              <a:t>. </a:t>
            </a:r>
          </a:p>
          <a:p>
            <a:pPr eaLnBrk="1" hangingPunct="1">
              <a:spcBef>
                <a:spcPts val="400"/>
              </a:spcBef>
              <a:buFontTx/>
              <a:buChar char="•"/>
            </a:pPr>
            <a:r>
              <a:rPr lang="en-US" altLang="en-US" smtClean="0">
                <a:latin typeface="Arial" charset="0"/>
                <a:cs typeface="Arial" charset="0"/>
              </a:rPr>
              <a:t>The carina is located at the second intercostal space (Angle of Louis) anteriorly or the fourth thoracic vertebra posteriorly. </a:t>
            </a:r>
          </a:p>
          <a:p>
            <a:pPr eaLnBrk="1" hangingPunct="1">
              <a:spcBef>
                <a:spcPts val="400"/>
              </a:spcBef>
              <a:buFontTx/>
              <a:buChar char="•"/>
            </a:pPr>
            <a:r>
              <a:rPr lang="en-US" altLang="en-US" smtClean="0">
                <a:latin typeface="Arial" charset="0"/>
                <a:cs typeface="Arial" charset="0"/>
              </a:rPr>
              <a:t>The trachea is comprised of anterior cartilaginous rings that are C-shaped with a soft, flexible muscle on the posterior aspect. </a:t>
            </a:r>
          </a:p>
          <a:p>
            <a:pPr eaLnBrk="1" hangingPunct="1">
              <a:spcBef>
                <a:spcPts val="400"/>
              </a:spcBef>
              <a:buFontTx/>
              <a:buChar char="•"/>
            </a:pPr>
            <a:r>
              <a:rPr lang="en-US" altLang="en-US" smtClean="0">
                <a:latin typeface="Arial" charset="0"/>
                <a:cs typeface="Arial" charset="0"/>
              </a:rPr>
              <a:t>The trachea bifurcates into the </a:t>
            </a:r>
            <a:r>
              <a:rPr lang="en-US" altLang="en-US" b="1" smtClean="0">
                <a:latin typeface="Arial" charset="0"/>
                <a:cs typeface="Arial" charset="0"/>
              </a:rPr>
              <a:t>right mainstem </a:t>
            </a:r>
            <a:r>
              <a:rPr lang="en-US" altLang="en-US" smtClean="0">
                <a:latin typeface="Arial" charset="0"/>
                <a:cs typeface="Arial" charset="0"/>
              </a:rPr>
              <a:t>bronchus and </a:t>
            </a:r>
            <a:r>
              <a:rPr lang="en-US" altLang="en-US" b="1" smtClean="0">
                <a:latin typeface="Arial" charset="0"/>
                <a:cs typeface="Arial" charset="0"/>
              </a:rPr>
              <a:t>left mainstem </a:t>
            </a:r>
            <a:r>
              <a:rPr lang="en-US" altLang="en-US" smtClean="0">
                <a:latin typeface="Arial" charset="0"/>
                <a:cs typeface="Arial" charset="0"/>
              </a:rPr>
              <a:t>bronchus. </a:t>
            </a:r>
          </a:p>
          <a:p>
            <a:pPr eaLnBrk="1" hangingPunct="1">
              <a:spcBef>
                <a:spcPts val="400"/>
              </a:spcBef>
              <a:buFontTx/>
              <a:buChar char="•"/>
            </a:pPr>
            <a:r>
              <a:rPr lang="en-US" altLang="en-US" smtClean="0">
                <a:latin typeface="Arial" charset="0"/>
                <a:cs typeface="Arial" charset="0"/>
              </a:rPr>
              <a:t>Obstruction of the trachea and bronchi by secretions, blood, vomitus, food particles, objects, tissue, swelling, bone, or other substances block airflow to the bronchioles, which supply the alveoli with oxygenated air. This will reduce the concentration of oxygen in the alveoli, which in turn will reduce gas exchange and the amount of oxygen transported by the blood to the cells, leading to cellular hypoxia. </a:t>
            </a:r>
          </a:p>
          <a:p>
            <a:pPr eaLnBrk="1" hangingPunct="1">
              <a:spcBef>
                <a:spcPts val="400"/>
              </a:spcBef>
              <a:buFontTx/>
              <a:buChar char="•"/>
            </a:pPr>
            <a:endParaRPr lang="en-US" altLang="en-US" smtClean="0">
              <a:latin typeface="Arial" charset="0"/>
              <a:cs typeface="Arial" charset="0"/>
            </a:endParaRPr>
          </a:p>
        </p:txBody>
      </p:sp>
      <p:sp>
        <p:nvSpPr>
          <p:cNvPr id="12083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F3ACE21C-C742-4D72-BA8D-765B9E38AC1A}" type="slidenum">
              <a:rPr lang="en-US" altLang="en-US" b="0"/>
              <a:pPr algn="r" eaLnBrk="1" hangingPunct="1">
                <a:spcBef>
                  <a:spcPct val="0"/>
                </a:spcBef>
              </a:pPr>
              <a:t>42</a:t>
            </a:fld>
            <a:endParaRPr lang="en-US" altLang="en-US" b="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smtClean="0">
                <a:latin typeface="Arial" charset="0"/>
                <a:cs typeface="Arial" charset="0"/>
              </a:rPr>
              <a:t>Talking Points</a:t>
            </a:r>
          </a:p>
          <a:p>
            <a:pPr>
              <a:spcBef>
                <a:spcPts val="400"/>
              </a:spcBef>
              <a:buFontTx/>
              <a:buChar char="•"/>
            </a:pPr>
            <a:r>
              <a:rPr lang="en-US" altLang="en-US" smtClean="0">
                <a:latin typeface="Arial" charset="0"/>
                <a:cs typeface="Arial" charset="0"/>
              </a:rPr>
              <a:t>The thoracic cavity must be intact to produce the changes in pressure needed for air to move in and out of the lungs.</a:t>
            </a:r>
          </a:p>
          <a:p>
            <a:pPr>
              <a:spcBef>
                <a:spcPts val="400"/>
              </a:spcBef>
              <a:buFontTx/>
              <a:buChar char="•"/>
            </a:pPr>
            <a:r>
              <a:rPr lang="en-US" altLang="en-US" smtClean="0">
                <a:latin typeface="Arial" charset="0"/>
                <a:cs typeface="Arial" charset="0"/>
              </a:rPr>
              <a:t>Air moves from an area of higher pressure to an area of lower pressure. </a:t>
            </a:r>
          </a:p>
          <a:p>
            <a:pPr>
              <a:spcBef>
                <a:spcPts val="400"/>
              </a:spcBef>
              <a:buFontTx/>
              <a:buChar char="•"/>
            </a:pPr>
            <a:r>
              <a:rPr lang="en-US" altLang="en-US" smtClean="0">
                <a:latin typeface="Arial" charset="0"/>
                <a:cs typeface="Arial" charset="0"/>
              </a:rPr>
              <a:t>As the size of the thorax increases, the pressure within it decreases, causing air to flow into the lungs. </a:t>
            </a:r>
          </a:p>
          <a:p>
            <a:pPr>
              <a:spcBef>
                <a:spcPts val="400"/>
              </a:spcBef>
              <a:buFontTx/>
              <a:buChar char="•"/>
            </a:pPr>
            <a:r>
              <a:rPr lang="en-US" altLang="en-US" smtClean="0">
                <a:latin typeface="Arial" charset="0"/>
                <a:cs typeface="Arial" charset="0"/>
              </a:rPr>
              <a:t>When the thorax relaxes and decreases in volume, the pressure within it becomes higher, and air flows out of the lungs.</a:t>
            </a:r>
          </a:p>
        </p:txBody>
      </p:sp>
      <p:sp>
        <p:nvSpPr>
          <p:cNvPr id="12186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782CAFE0-CADA-4A43-A52D-9A1307E5E8EF}" type="slidenum">
              <a:rPr lang="en-US" altLang="en-US" b="0"/>
              <a:pPr algn="r" eaLnBrk="1" hangingPunct="1">
                <a:spcBef>
                  <a:spcPct val="0"/>
                </a:spcBef>
              </a:pPr>
              <a:t>43</a:t>
            </a:fld>
            <a:endParaRPr lang="en-US" altLang="en-US" b="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smtClean="0">
                <a:latin typeface="Arial" charset="0"/>
                <a:cs typeface="Arial" charset="0"/>
              </a:rPr>
              <a:t>Talking Points</a:t>
            </a:r>
          </a:p>
          <a:p>
            <a:pPr eaLnBrk="1" hangingPunct="1">
              <a:spcBef>
                <a:spcPts val="400"/>
              </a:spcBef>
              <a:buFontTx/>
              <a:buChar char="•"/>
            </a:pPr>
            <a:r>
              <a:rPr lang="en-US" altLang="en-US" smtClean="0">
                <a:latin typeface="Arial" charset="0"/>
                <a:cs typeface="Arial" charset="0"/>
              </a:rPr>
              <a:t>Ventilation is a mechanical process that relies on changes in pressure inside the thorax to move air in and out of the lungs. The alterations in pressure occur as a result of changes to the size of the thorax. </a:t>
            </a:r>
          </a:p>
          <a:p>
            <a:pPr eaLnBrk="1" hangingPunct="1">
              <a:spcBef>
                <a:spcPts val="400"/>
              </a:spcBef>
              <a:buFontTx/>
              <a:buChar char="•"/>
            </a:pPr>
            <a:r>
              <a:rPr lang="en-US" altLang="en-US" smtClean="0">
                <a:latin typeface="Arial" charset="0"/>
                <a:cs typeface="Arial" charset="0"/>
              </a:rPr>
              <a:t>Ventilation conforms to </a:t>
            </a:r>
            <a:r>
              <a:rPr lang="en-US" altLang="en-US" b="1" smtClean="0">
                <a:latin typeface="Arial" charset="0"/>
                <a:cs typeface="Arial" charset="0"/>
              </a:rPr>
              <a:t>Boyle’s law,</a:t>
            </a:r>
            <a:r>
              <a:rPr lang="en-US" altLang="en-US" smtClean="0">
                <a:latin typeface="Arial" charset="0"/>
                <a:cs typeface="Arial" charset="0"/>
              </a:rPr>
              <a:t> which states that the volume of gas is inversely proportionate to the pressure.  An </a:t>
            </a:r>
            <a:r>
              <a:rPr lang="en-US" altLang="en-US" b="1" smtClean="0">
                <a:latin typeface="Arial" charset="0"/>
                <a:cs typeface="Arial" charset="0"/>
              </a:rPr>
              <a:t>increase </a:t>
            </a:r>
            <a:r>
              <a:rPr lang="en-US" altLang="en-US" smtClean="0">
                <a:latin typeface="Arial" charset="0"/>
                <a:cs typeface="Arial" charset="0"/>
              </a:rPr>
              <a:t>in pressure (more positive) will </a:t>
            </a:r>
            <a:r>
              <a:rPr lang="en-US" altLang="en-US" b="1" smtClean="0">
                <a:latin typeface="Arial" charset="0"/>
                <a:cs typeface="Arial" charset="0"/>
              </a:rPr>
              <a:t>decrease</a:t>
            </a:r>
            <a:r>
              <a:rPr lang="en-US" altLang="en-US" smtClean="0">
                <a:latin typeface="Arial" charset="0"/>
                <a:cs typeface="Arial" charset="0"/>
              </a:rPr>
              <a:t> the volume of gas. A </a:t>
            </a:r>
            <a:r>
              <a:rPr lang="en-US" altLang="en-US" b="1" smtClean="0">
                <a:latin typeface="Arial" charset="0"/>
                <a:cs typeface="Arial" charset="0"/>
              </a:rPr>
              <a:t>decrease </a:t>
            </a:r>
            <a:r>
              <a:rPr lang="en-US" altLang="en-US" smtClean="0">
                <a:latin typeface="Arial" charset="0"/>
                <a:cs typeface="Arial" charset="0"/>
              </a:rPr>
              <a:t>in pressure (more negative) will </a:t>
            </a:r>
            <a:r>
              <a:rPr lang="en-US" altLang="en-US" b="1" smtClean="0">
                <a:latin typeface="Arial" charset="0"/>
                <a:cs typeface="Arial" charset="0"/>
              </a:rPr>
              <a:t>increase</a:t>
            </a:r>
            <a:r>
              <a:rPr lang="en-US" altLang="en-US" smtClean="0">
                <a:latin typeface="Arial" charset="0"/>
                <a:cs typeface="Arial" charset="0"/>
              </a:rPr>
              <a:t> the volume of gas. </a:t>
            </a:r>
          </a:p>
          <a:p>
            <a:pPr eaLnBrk="1" hangingPunct="1">
              <a:spcBef>
                <a:spcPts val="400"/>
              </a:spcBef>
              <a:buFontTx/>
              <a:buChar char="•"/>
            </a:pPr>
            <a:r>
              <a:rPr lang="en-US" altLang="en-US" smtClean="0">
                <a:latin typeface="Arial" charset="0"/>
                <a:cs typeface="Arial" charset="0"/>
              </a:rPr>
              <a:t>During </a:t>
            </a:r>
            <a:r>
              <a:rPr lang="en-US" altLang="en-US" b="1" smtClean="0">
                <a:latin typeface="Arial" charset="0"/>
                <a:cs typeface="Arial" charset="0"/>
              </a:rPr>
              <a:t>active inhalation</a:t>
            </a:r>
            <a:r>
              <a:rPr lang="en-US" altLang="en-US" smtClean="0">
                <a:latin typeface="Arial" charset="0"/>
                <a:cs typeface="Arial" charset="0"/>
              </a:rPr>
              <a:t>, the diaphragm and external intercostals contract, the thorax increases in size and a negative pressure is created in the chest.</a:t>
            </a:r>
          </a:p>
          <a:p>
            <a:pPr eaLnBrk="1" hangingPunct="1">
              <a:spcBef>
                <a:spcPts val="400"/>
              </a:spcBef>
              <a:buFontTx/>
              <a:buChar char="•"/>
            </a:pPr>
            <a:r>
              <a:rPr lang="en-US" altLang="en-US" smtClean="0">
                <a:latin typeface="Arial" charset="0"/>
                <a:cs typeface="Arial" charset="0"/>
              </a:rPr>
              <a:t>Normal atmospheric pressure is 760 mmHg at sea level. When the thorax expands, the pressure inside the chest drops to 758 mmHg.</a:t>
            </a:r>
          </a:p>
          <a:p>
            <a:pPr eaLnBrk="1" hangingPunct="1">
              <a:spcBef>
                <a:spcPts val="400"/>
              </a:spcBef>
              <a:buFontTx/>
              <a:buChar char="•"/>
            </a:pPr>
            <a:r>
              <a:rPr lang="en-US" altLang="en-US" smtClean="0">
                <a:latin typeface="Arial" charset="0"/>
                <a:cs typeface="Arial" charset="0"/>
              </a:rPr>
              <a:t>In accordance with Boyle’s law, this negative pressure causes air to rush into the chest and the volume of air inside the chest to increase.</a:t>
            </a:r>
          </a:p>
          <a:p>
            <a:pPr eaLnBrk="1" hangingPunct="1">
              <a:spcBef>
                <a:spcPts val="400"/>
              </a:spcBef>
              <a:buFontTx/>
              <a:buChar char="•"/>
            </a:pPr>
            <a:r>
              <a:rPr lang="en-US" altLang="en-US" smtClean="0">
                <a:latin typeface="Arial" charset="0"/>
                <a:cs typeface="Arial" charset="0"/>
              </a:rPr>
              <a:t>After inhalation, the diaphragm and external intercostals relax, passive exhalation occurs, the chest decreases in size and the pressure inside increases to about 761 mmHg which causes air to be forced out of the lungs. </a:t>
            </a:r>
          </a:p>
        </p:txBody>
      </p:sp>
      <p:sp>
        <p:nvSpPr>
          <p:cNvPr id="12288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B527A618-B087-4B53-8CB8-19C0C2C30E2D}" type="slidenum">
              <a:rPr lang="en-US" altLang="en-US" b="0"/>
              <a:pPr algn="r" eaLnBrk="1" hangingPunct="1">
                <a:spcBef>
                  <a:spcPct val="0"/>
                </a:spcBef>
              </a:pPr>
              <a:t>44</a:t>
            </a:fld>
            <a:endParaRPr lang="en-US" altLang="en-US" b="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smtClean="0">
                <a:latin typeface="Arial" charset="0"/>
                <a:cs typeface="Arial" charset="0"/>
              </a:rPr>
              <a:t>Talking Points</a:t>
            </a:r>
          </a:p>
          <a:p>
            <a:pPr eaLnBrk="1" hangingPunct="1">
              <a:spcBef>
                <a:spcPts val="400"/>
              </a:spcBef>
              <a:buFontTx/>
              <a:buChar char="•"/>
            </a:pPr>
            <a:r>
              <a:rPr lang="en-US" altLang="en-US" smtClean="0">
                <a:latin typeface="Arial" charset="0"/>
                <a:cs typeface="Arial" charset="0"/>
              </a:rPr>
              <a:t>In addition to the diaphragm and intercostal muscles normally used for inhalation, there are a number of accessory muscles that can be used, especially during times of breathing difficulty.</a:t>
            </a:r>
          </a:p>
          <a:p>
            <a:pPr eaLnBrk="1" hangingPunct="1">
              <a:spcBef>
                <a:spcPts val="400"/>
              </a:spcBef>
              <a:buFontTx/>
              <a:buChar char="•"/>
            </a:pPr>
            <a:r>
              <a:rPr lang="en-US" altLang="en-US" smtClean="0">
                <a:latin typeface="Arial" charset="0"/>
                <a:cs typeface="Arial" charset="0"/>
              </a:rPr>
              <a:t>These accessory muscles may be required either to help increase the chest size (to draw more air into the chest and lungs) or to help decrease the chest size (to force air out of the lungs and chest).</a:t>
            </a:r>
            <a:endParaRPr lang="en-US" altLang="en-US" smtClean="0"/>
          </a:p>
        </p:txBody>
      </p:sp>
      <p:sp>
        <p:nvSpPr>
          <p:cNvPr id="12390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991B5810-E47A-4B1C-8394-F5F437BE9DFC}" type="slidenum">
              <a:rPr lang="en-US" altLang="en-US" b="0"/>
              <a:pPr algn="r" eaLnBrk="1" hangingPunct="1">
                <a:spcBef>
                  <a:spcPct val="0"/>
                </a:spcBef>
              </a:pPr>
              <a:t>45</a:t>
            </a:fld>
            <a:endParaRPr lang="en-US" altLang="en-US" b="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smtClean="0">
                <a:latin typeface="Arial" charset="0"/>
                <a:cs typeface="Arial" charset="0"/>
              </a:rPr>
              <a:t>Talking Points</a:t>
            </a:r>
          </a:p>
          <a:p>
            <a:pPr eaLnBrk="1" hangingPunct="1">
              <a:spcBef>
                <a:spcPts val="400"/>
              </a:spcBef>
              <a:buFontTx/>
              <a:buChar char="•"/>
            </a:pPr>
            <a:r>
              <a:rPr lang="en-US" altLang="en-US" smtClean="0">
                <a:latin typeface="Arial" charset="0"/>
                <a:cs typeface="Arial" charset="0"/>
              </a:rPr>
              <a:t>Contracting the accessory muscles uses </a:t>
            </a:r>
            <a:r>
              <a:rPr lang="en-US" altLang="en-US" b="1" smtClean="0">
                <a:latin typeface="Arial" charset="0"/>
                <a:cs typeface="Arial" charset="0"/>
              </a:rPr>
              <a:t>more energy than normal</a:t>
            </a:r>
            <a:r>
              <a:rPr lang="en-US" altLang="en-US" smtClean="0">
                <a:latin typeface="Arial" charset="0"/>
                <a:cs typeface="Arial" charset="0"/>
              </a:rPr>
              <a:t>. </a:t>
            </a:r>
          </a:p>
          <a:p>
            <a:pPr eaLnBrk="1" hangingPunct="1">
              <a:spcBef>
                <a:spcPts val="400"/>
              </a:spcBef>
              <a:buFontTx/>
              <a:buChar char="•"/>
            </a:pPr>
            <a:r>
              <a:rPr lang="en-US" altLang="en-US" smtClean="0">
                <a:latin typeface="Arial" charset="0"/>
                <a:cs typeface="Arial" charset="0"/>
              </a:rPr>
              <a:t>Keep in mind that adequate amounts of oxygen must be constantly delivered to the cells to produce energy. </a:t>
            </a:r>
          </a:p>
          <a:p>
            <a:pPr eaLnBrk="1" hangingPunct="1">
              <a:spcBef>
                <a:spcPts val="400"/>
              </a:spcBef>
              <a:buFontTx/>
              <a:buChar char="•"/>
            </a:pPr>
            <a:r>
              <a:rPr lang="en-US" altLang="en-US" smtClean="0">
                <a:latin typeface="Arial" charset="0"/>
                <a:cs typeface="Arial" charset="0"/>
              </a:rPr>
              <a:t>A patient who needs to use accessory muscles to inhale may already be experiencing a lack of oxygen delivery and energy production. </a:t>
            </a:r>
          </a:p>
          <a:p>
            <a:pPr eaLnBrk="1" hangingPunct="1">
              <a:spcBef>
                <a:spcPts val="400"/>
              </a:spcBef>
              <a:buFontTx/>
              <a:buChar char="•"/>
            </a:pPr>
            <a:r>
              <a:rPr lang="en-US" altLang="en-US" smtClean="0">
                <a:latin typeface="Arial" charset="0"/>
                <a:cs typeface="Arial" charset="0"/>
              </a:rPr>
              <a:t>If the patient lacks the energy needed to contract both regular and accessory muscles of inhalation, the respiratory muscles will begin to fail.</a:t>
            </a:r>
          </a:p>
          <a:p>
            <a:pPr eaLnBrk="1" hangingPunct="1">
              <a:spcBef>
                <a:spcPts val="400"/>
              </a:spcBef>
              <a:buFontTx/>
              <a:buChar char="•"/>
            </a:pPr>
            <a:r>
              <a:rPr lang="en-US" altLang="en-US" smtClean="0">
                <a:latin typeface="Arial" charset="0"/>
                <a:cs typeface="Arial" charset="0"/>
              </a:rPr>
              <a:t>This will result in inadequate ventilation, which </a:t>
            </a:r>
            <a:r>
              <a:rPr lang="en-US" altLang="en-US" b="1" smtClean="0">
                <a:latin typeface="Arial" charset="0"/>
                <a:cs typeface="Arial" charset="0"/>
              </a:rPr>
              <a:t>will compound the patient’s problems</a:t>
            </a:r>
            <a:r>
              <a:rPr lang="en-US" altLang="en-US" smtClean="0">
                <a:latin typeface="Arial" charset="0"/>
                <a:cs typeface="Arial" charset="0"/>
              </a:rPr>
              <a:t> with a further decrease in oxygen delivery to cells. </a:t>
            </a:r>
          </a:p>
          <a:p>
            <a:pPr eaLnBrk="1" hangingPunct="1">
              <a:spcBef>
                <a:spcPts val="400"/>
              </a:spcBef>
              <a:buFontTx/>
              <a:buChar char="•"/>
            </a:pPr>
            <a:endParaRPr lang="en-US" altLang="en-US" smtClean="0">
              <a:latin typeface="Arial" charset="0"/>
              <a:cs typeface="Arial" charset="0"/>
            </a:endParaRPr>
          </a:p>
        </p:txBody>
      </p:sp>
      <p:sp>
        <p:nvSpPr>
          <p:cNvPr id="1249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1C6C86CE-B20F-4E1F-9341-544FF1BF9BBE}" type="slidenum">
              <a:rPr lang="en-US" altLang="en-US" b="0"/>
              <a:pPr algn="r" eaLnBrk="1" hangingPunct="1">
                <a:spcBef>
                  <a:spcPct val="0"/>
                </a:spcBef>
              </a:pPr>
              <a:t>46</a:t>
            </a:fld>
            <a:endParaRPr lang="en-US" altLang="en-US" b="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smtClean="0">
                <a:latin typeface="Arial" charset="0"/>
                <a:cs typeface="Arial" charset="0"/>
              </a:rPr>
              <a:t>Talking Points</a:t>
            </a:r>
          </a:p>
          <a:p>
            <a:pPr eaLnBrk="1" hangingPunct="1">
              <a:spcBef>
                <a:spcPts val="400"/>
              </a:spcBef>
              <a:buFontTx/>
              <a:buChar char="•"/>
            </a:pPr>
            <a:r>
              <a:rPr lang="en-US" altLang="en-US" smtClean="0">
                <a:latin typeface="Arial" charset="0"/>
                <a:cs typeface="Arial" charset="0"/>
              </a:rPr>
              <a:t>Exhalation is normally a</a:t>
            </a:r>
            <a:r>
              <a:rPr lang="en-US" altLang="en-US" b="1" smtClean="0">
                <a:latin typeface="Arial" charset="0"/>
                <a:cs typeface="Arial" charset="0"/>
              </a:rPr>
              <a:t> passive process</a:t>
            </a:r>
            <a:r>
              <a:rPr lang="en-US" altLang="en-US" smtClean="0">
                <a:latin typeface="Arial" charset="0"/>
                <a:cs typeface="Arial" charset="0"/>
              </a:rPr>
              <a:t>, requiring no expenditure of energy.</a:t>
            </a:r>
          </a:p>
          <a:p>
            <a:pPr eaLnBrk="1" hangingPunct="1">
              <a:spcBef>
                <a:spcPts val="400"/>
              </a:spcBef>
              <a:buFontTx/>
              <a:buChar char="•"/>
            </a:pPr>
            <a:r>
              <a:rPr lang="en-US" altLang="en-US" smtClean="0">
                <a:latin typeface="Arial" charset="0"/>
                <a:cs typeface="Arial" charset="0"/>
              </a:rPr>
              <a:t>If the patient is struggling to expel air from the lungs, he may use the accessory muscles of exhalation to create more positive pressure in the chest.</a:t>
            </a:r>
          </a:p>
          <a:p>
            <a:pPr eaLnBrk="1" hangingPunct="1">
              <a:spcBef>
                <a:spcPts val="400"/>
              </a:spcBef>
              <a:buFontTx/>
              <a:buChar char="•"/>
            </a:pPr>
            <a:r>
              <a:rPr lang="en-US" altLang="en-US" smtClean="0">
                <a:latin typeface="Arial" charset="0"/>
                <a:cs typeface="Arial" charset="0"/>
              </a:rPr>
              <a:t>If the accessory muscles are used, exhalation now becomes an </a:t>
            </a:r>
            <a:r>
              <a:rPr lang="en-US" altLang="en-US" b="1" smtClean="0">
                <a:latin typeface="Arial" charset="0"/>
                <a:cs typeface="Arial" charset="0"/>
              </a:rPr>
              <a:t>active process</a:t>
            </a:r>
            <a:r>
              <a:rPr lang="en-US" altLang="en-US" smtClean="0">
                <a:latin typeface="Arial" charset="0"/>
                <a:cs typeface="Arial" charset="0"/>
              </a:rPr>
              <a:t>, requiring energy. </a:t>
            </a:r>
          </a:p>
          <a:p>
            <a:pPr eaLnBrk="1" hangingPunct="1">
              <a:spcBef>
                <a:spcPts val="400"/>
              </a:spcBef>
              <a:buFontTx/>
              <a:buChar char="•"/>
            </a:pPr>
            <a:r>
              <a:rPr lang="en-US" altLang="en-US" smtClean="0">
                <a:latin typeface="Arial" charset="0"/>
                <a:cs typeface="Arial" charset="0"/>
              </a:rPr>
              <a:t>If the patient is also using accessory muscles and additional energy to inhale, the extra energy needed for exhalation may cause the respiratory muscles to </a:t>
            </a:r>
            <a:r>
              <a:rPr lang="en-US" altLang="en-US" b="1" smtClean="0">
                <a:latin typeface="Arial" charset="0"/>
                <a:cs typeface="Arial" charset="0"/>
              </a:rPr>
              <a:t>fatigue</a:t>
            </a:r>
            <a:r>
              <a:rPr lang="en-US" altLang="en-US" smtClean="0">
                <a:latin typeface="Arial" charset="0"/>
                <a:cs typeface="Arial" charset="0"/>
              </a:rPr>
              <a:t>, leading to respiratory failure. </a:t>
            </a:r>
          </a:p>
        </p:txBody>
      </p:sp>
      <p:sp>
        <p:nvSpPr>
          <p:cNvPr id="12595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3D21A22A-B6C5-4C26-A020-C132FE4B899D}" type="slidenum">
              <a:rPr lang="en-US" altLang="en-US" b="0"/>
              <a:pPr algn="r" eaLnBrk="1" hangingPunct="1">
                <a:spcBef>
                  <a:spcPct val="0"/>
                </a:spcBef>
              </a:pPr>
              <a:t>47</a:t>
            </a:fld>
            <a:endParaRPr lang="en-US" altLang="en-US" b="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smtClean="0">
                <a:latin typeface="Arial" charset="0"/>
                <a:cs typeface="Arial" charset="0"/>
              </a:rPr>
              <a:t>Point to Emphasize</a:t>
            </a:r>
          </a:p>
          <a:p>
            <a:pPr eaLnBrk="1" hangingPunct="1">
              <a:spcBef>
                <a:spcPts val="400"/>
              </a:spcBef>
            </a:pPr>
            <a:r>
              <a:rPr lang="en-US" altLang="en-US" smtClean="0">
                <a:latin typeface="Arial" charset="0"/>
                <a:cs typeface="Arial" charset="0"/>
              </a:rPr>
              <a:t>An increase in airway resistance or decrease in lung compliance can interfere with ventilation.</a:t>
            </a:r>
          </a:p>
        </p:txBody>
      </p:sp>
      <p:sp>
        <p:nvSpPr>
          <p:cNvPr id="12698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6BB8468F-3AD8-429E-A38B-D685B21F48DF}" type="slidenum">
              <a:rPr lang="en-US" altLang="en-US" b="0"/>
              <a:pPr algn="r" eaLnBrk="1" hangingPunct="1">
                <a:spcBef>
                  <a:spcPct val="0"/>
                </a:spcBef>
              </a:pPr>
              <a:t>48</a:t>
            </a:fld>
            <a:endParaRPr lang="en-US" altLang="en-US" b="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smtClean="0">
                <a:latin typeface="Arial" charset="0"/>
                <a:cs typeface="Arial" charset="0"/>
              </a:rPr>
              <a:t>Talking Points</a:t>
            </a:r>
          </a:p>
          <a:p>
            <a:pPr eaLnBrk="1" hangingPunct="1">
              <a:spcBef>
                <a:spcPts val="400"/>
              </a:spcBef>
            </a:pPr>
            <a:r>
              <a:rPr lang="en-US" altLang="en-US" smtClean="0">
                <a:latin typeface="Arial" charset="0"/>
                <a:cs typeface="Arial" charset="0"/>
              </a:rPr>
              <a:t>Two conditions that may require the use of accessory muscles are:</a:t>
            </a:r>
          </a:p>
          <a:p>
            <a:pPr eaLnBrk="1" hangingPunct="1">
              <a:spcBef>
                <a:spcPts val="400"/>
              </a:spcBef>
              <a:buFontTx/>
              <a:buChar char="•"/>
            </a:pPr>
            <a:r>
              <a:rPr lang="en-US" altLang="en-US" b="1" smtClean="0">
                <a:latin typeface="Arial" charset="0"/>
                <a:cs typeface="Arial" charset="0"/>
              </a:rPr>
              <a:t>Compliance</a:t>
            </a:r>
            <a:r>
              <a:rPr lang="en-US" altLang="en-US" smtClean="0">
                <a:latin typeface="Arial" charset="0"/>
                <a:cs typeface="Arial" charset="0"/>
              </a:rPr>
              <a:t> is a measure of the ability of the chest wall and lungs to stretch, distend, and expand. A decrease in compliance would make it more difficult for the patient to move air in and out of the lungs and more difficult for you to ventilate the patient. Pneumonia and pulmonary edema will decrease compliance within the lungs and structural problems like a flail segment will affect the ability of the chest muscles to contract. </a:t>
            </a:r>
          </a:p>
          <a:p>
            <a:pPr eaLnBrk="1" hangingPunct="1">
              <a:spcBef>
                <a:spcPts val="400"/>
              </a:spcBef>
              <a:buFontTx/>
              <a:buChar char="•"/>
            </a:pPr>
            <a:r>
              <a:rPr lang="en-US" altLang="en-US" b="1" smtClean="0">
                <a:latin typeface="Arial" charset="0"/>
                <a:cs typeface="Arial" charset="0"/>
              </a:rPr>
              <a:t>Airway resistance</a:t>
            </a:r>
            <a:r>
              <a:rPr lang="en-US" altLang="en-US" smtClean="0">
                <a:latin typeface="Arial" charset="0"/>
                <a:cs typeface="Arial" charset="0"/>
              </a:rPr>
              <a:t> is related to the ease of air flow down the conduit of airway structures leading to the alveoli. A higher airway resistance makes it more difficult to move air through the conducting airways; a lower airway resistance makes it easier to move air. Higher airway resistance requires the patient to work harder to breathe, expending more energy and possibly using accessory muscles, which may accelerate respiratory muscle fatigue and failure. The most common causes are edema within the airway structure, but mucus and constriction of the bronchioles will also decrease the radius of the airway and increase resistance.  </a:t>
            </a:r>
            <a:endParaRPr lang="en-US" altLang="en-US" smtClean="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BFB1B681-A37B-4879-8EEA-4E945B294227}" type="slidenum">
              <a:rPr lang="en-US" altLang="en-US" b="0" smtClean="0">
                <a:latin typeface="Calibri" charset="0"/>
              </a:rPr>
              <a:pPr eaLnBrk="1" hangingPunct="1"/>
              <a:t>49</a:t>
            </a:fld>
            <a:endParaRPr lang="en-US" altLang="en-US" b="0" smtClean="0">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12902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70E2EA9D-F4F4-41C8-B8F0-DA9849220FAB}" type="slidenum">
              <a:rPr lang="en-US" altLang="en-US" b="0"/>
              <a:pPr algn="r" eaLnBrk="1" hangingPunct="1">
                <a:spcBef>
                  <a:spcPct val="0"/>
                </a:spcBef>
              </a:pPr>
              <a:t>50</a:t>
            </a:fld>
            <a:endParaRPr lang="en-US" altLang="en-US" b="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smtClean="0">
                <a:latin typeface="Arial" charset="0"/>
                <a:cs typeface="Arial" charset="0"/>
              </a:rPr>
              <a:t>Talking Points</a:t>
            </a:r>
          </a:p>
          <a:p>
            <a:pPr eaLnBrk="1" hangingPunct="1">
              <a:spcBef>
                <a:spcPts val="400"/>
              </a:spcBef>
              <a:buFontTx/>
              <a:buChar char="•"/>
            </a:pPr>
            <a:r>
              <a:rPr lang="en-US" altLang="en-US" smtClean="0">
                <a:latin typeface="Arial" charset="0"/>
                <a:cs typeface="Arial" charset="0"/>
              </a:rPr>
              <a:t>The </a:t>
            </a:r>
            <a:r>
              <a:rPr lang="en-US" altLang="en-US" b="1" smtClean="0">
                <a:latin typeface="Arial" charset="0"/>
                <a:cs typeface="Arial" charset="0"/>
              </a:rPr>
              <a:t>pleural space </a:t>
            </a:r>
            <a:r>
              <a:rPr lang="en-US" altLang="en-US" smtClean="0">
                <a:latin typeface="Arial" charset="0"/>
                <a:cs typeface="Arial" charset="0"/>
              </a:rPr>
              <a:t>(space</a:t>
            </a:r>
            <a:r>
              <a:rPr lang="en-US" altLang="en-US" b="1" smtClean="0">
                <a:latin typeface="Arial" charset="0"/>
                <a:cs typeface="Arial" charset="0"/>
              </a:rPr>
              <a:t> </a:t>
            </a:r>
            <a:r>
              <a:rPr lang="en-US" altLang="en-US" smtClean="0">
                <a:latin typeface="Arial" charset="0"/>
                <a:cs typeface="Arial" charset="0"/>
              </a:rPr>
              <a:t>between the pleura) maintains a negative pressure. </a:t>
            </a:r>
          </a:p>
          <a:p>
            <a:pPr eaLnBrk="1" hangingPunct="1">
              <a:spcBef>
                <a:spcPts val="400"/>
              </a:spcBef>
              <a:buFontTx/>
              <a:buChar char="•"/>
            </a:pPr>
            <a:r>
              <a:rPr lang="en-US" altLang="en-US" smtClean="0">
                <a:latin typeface="Arial" charset="0"/>
                <a:cs typeface="Arial" charset="0"/>
              </a:rPr>
              <a:t>If a break occurs in the continuity of either the </a:t>
            </a:r>
            <a:r>
              <a:rPr lang="en-US" altLang="en-US" b="1" smtClean="0">
                <a:latin typeface="Arial" charset="0"/>
                <a:cs typeface="Arial" charset="0"/>
              </a:rPr>
              <a:t>parietal pleura </a:t>
            </a:r>
            <a:r>
              <a:rPr lang="en-US" altLang="en-US" smtClean="0">
                <a:latin typeface="Arial" charset="0"/>
                <a:cs typeface="Arial" charset="0"/>
              </a:rPr>
              <a:t>from an open wound to the thorax or to the </a:t>
            </a:r>
            <a:r>
              <a:rPr lang="en-US" altLang="en-US" b="1" smtClean="0">
                <a:latin typeface="Arial" charset="0"/>
                <a:cs typeface="Arial" charset="0"/>
              </a:rPr>
              <a:t>visceral pleura </a:t>
            </a:r>
            <a:r>
              <a:rPr lang="en-US" altLang="en-US" smtClean="0">
                <a:latin typeface="Arial" charset="0"/>
                <a:cs typeface="Arial" charset="0"/>
              </a:rPr>
              <a:t>from an injury to the lung tissue, the negative pressure will draw air into the pleural space. </a:t>
            </a:r>
          </a:p>
          <a:p>
            <a:pPr eaLnBrk="1" hangingPunct="1">
              <a:spcBef>
                <a:spcPts val="400"/>
              </a:spcBef>
              <a:buFontTx/>
              <a:buChar char="•"/>
            </a:pPr>
            <a:r>
              <a:rPr lang="en-US" altLang="en-US" smtClean="0">
                <a:latin typeface="Arial" charset="0"/>
                <a:cs typeface="Arial" charset="0"/>
              </a:rPr>
              <a:t>With each inhalation, the thorax increases its size and the pleural pressure becomes more negative. </a:t>
            </a:r>
          </a:p>
          <a:p>
            <a:pPr eaLnBrk="1" hangingPunct="1">
              <a:spcBef>
                <a:spcPts val="400"/>
              </a:spcBef>
              <a:buFontTx/>
              <a:buChar char="•"/>
            </a:pPr>
            <a:r>
              <a:rPr lang="en-US" altLang="en-US" smtClean="0">
                <a:latin typeface="Arial" charset="0"/>
                <a:cs typeface="Arial" charset="0"/>
              </a:rPr>
              <a:t>This draws even more air into the pleural space, increasing its volume and collapsing the lung. </a:t>
            </a:r>
          </a:p>
          <a:p>
            <a:pPr eaLnBrk="1" hangingPunct="1">
              <a:spcBef>
                <a:spcPts val="400"/>
              </a:spcBef>
              <a:buFontTx/>
              <a:buChar char="•"/>
            </a:pPr>
            <a:r>
              <a:rPr lang="en-US" altLang="en-US" smtClean="0">
                <a:latin typeface="Arial" charset="0"/>
                <a:cs typeface="Arial" charset="0"/>
              </a:rPr>
              <a:t>Lung collapse severely interferes with the ability of the alveoli to fill with air and to create an interface with the pulmonary capillaries, reducing gas exchange with the blood and leading to hypoxia. </a:t>
            </a:r>
          </a:p>
          <a:p>
            <a:pPr eaLnBrk="1" hangingPunct="1">
              <a:spcBef>
                <a:spcPts val="400"/>
              </a:spcBef>
              <a:buFontTx/>
              <a:buChar char="•"/>
            </a:pPr>
            <a:r>
              <a:rPr lang="en-US" altLang="en-US" smtClean="0">
                <a:latin typeface="Arial" charset="0"/>
                <a:cs typeface="Arial" charset="0"/>
              </a:rPr>
              <a:t>This is why occluding any open wound to the chest is done very early in the primary assessment of a patient. </a:t>
            </a:r>
          </a:p>
          <a:p>
            <a:pPr eaLnBrk="1" hangingPunct="1">
              <a:spcBef>
                <a:spcPts val="400"/>
              </a:spcBef>
            </a:pPr>
            <a:endParaRPr lang="en-US" altLang="en-US" smtClean="0">
              <a:latin typeface="Arial" charset="0"/>
              <a:cs typeface="Arial" charset="0"/>
            </a:endParaRPr>
          </a:p>
        </p:txBody>
      </p:sp>
      <p:sp>
        <p:nvSpPr>
          <p:cNvPr id="13005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E8DF1134-80A3-4D29-B2B8-EA15EFBC04BE}" type="slidenum">
              <a:rPr lang="en-US" altLang="en-US" b="0"/>
              <a:pPr algn="r" eaLnBrk="1" hangingPunct="1">
                <a:spcBef>
                  <a:spcPct val="0"/>
                </a:spcBef>
              </a:pPr>
              <a:t>51</a:t>
            </a:fld>
            <a:endParaRPr lang="en-US" altLang="en-US" b="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charset="0"/>
                <a:ea typeface="MS PGothic" charset="-128"/>
              </a:rPr>
              <a:t>Lecture Outline </a:t>
            </a:r>
          </a:p>
          <a:p>
            <a:endParaRPr lang="en-US" altLang="en-US" dirty="0">
              <a:latin typeface="Times New Roman" charset="0"/>
              <a:ea typeface="MS PGothic" charset="-128"/>
            </a:endParaRPr>
          </a:p>
          <a:p>
            <a:r>
              <a:rPr lang="en-US" altLang="en-US" dirty="0">
                <a:latin typeface="Times New Roman" charset="0"/>
                <a:ea typeface="MS PGothic" charset="-128"/>
              </a:rPr>
              <a:t>XX. Life Support Chain</a:t>
            </a:r>
          </a:p>
          <a:p>
            <a:r>
              <a:rPr lang="en-US" altLang="en-US" dirty="0">
                <a:latin typeface="Times New Roman" charset="0"/>
                <a:ea typeface="MS PGothic" charset="-128"/>
              </a:rPr>
              <a:t>A. Cells are the foundation of the human body.</a:t>
            </a:r>
            <a:endParaRPr lang="en-IN" altLang="en-US" b="1" dirty="0">
              <a:latin typeface="Times New Roman" charset="0"/>
              <a:ea typeface="MS PGothic" charset="-128"/>
            </a:endParaRPr>
          </a:p>
          <a:p>
            <a:r>
              <a:rPr lang="en-US" altLang="en-US" dirty="0">
                <a:latin typeface="Times New Roman" charset="0"/>
                <a:ea typeface="MS PGothic" charset="-128"/>
              </a:rPr>
              <a:t>	1. All cells in the body require oxygen, nutrients, and removal of waste.</a:t>
            </a:r>
            <a:endParaRPr lang="en-IN" altLang="en-US" b="1" dirty="0">
              <a:latin typeface="Times New Roman" charset="0"/>
              <a:ea typeface="MS PGothic" charset="-128"/>
            </a:endParaRPr>
          </a:p>
          <a:p>
            <a:r>
              <a:rPr lang="en-US" altLang="en-US" dirty="0">
                <a:latin typeface="Times New Roman" charset="0"/>
                <a:ea typeface="MS PGothic" charset="-128"/>
              </a:rPr>
              <a:t>	2. The respiratory and circulatory systems are the carriers of these supplies and wastes.</a:t>
            </a:r>
            <a:endParaRPr lang="en-IN" altLang="en-US" b="1" dirty="0">
              <a:latin typeface="Times New Roman" charset="0"/>
              <a:ea typeface="MS PGothic" charset="-128"/>
            </a:endParaRPr>
          </a:p>
          <a:p>
            <a:r>
              <a:rPr lang="en-US" altLang="en-US" dirty="0">
                <a:latin typeface="Times New Roman" charset="0"/>
                <a:ea typeface="MS PGothic" charset="-128"/>
              </a:rPr>
              <a:t>	3. If interference occurs, cells become damaged and die.</a:t>
            </a:r>
            <a:endParaRPr lang="en-IN" altLang="en-US" b="1" dirty="0">
              <a:latin typeface="Times New Roman" charset="0"/>
              <a:ea typeface="MS PGothic" charset="-128"/>
            </a:endParaRPr>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D6B69C38-9196-AC40-B5AB-6D43DE557ABF}" type="slidenum">
              <a:rPr lang="en-US" altLang="en-US" sz="1200"/>
              <a:pPr eaLnBrk="1" hangingPunct="1"/>
              <a:t>6</a:t>
            </a:fld>
            <a:endParaRPr lang="en-US" altLang="en-US" sz="1200" dirty="0"/>
          </a:p>
        </p:txBody>
      </p:sp>
    </p:spTree>
    <p:extLst>
      <p:ext uri="{BB962C8B-B14F-4D97-AF65-F5344CB8AC3E}">
        <p14:creationId xmlns:p14="http://schemas.microsoft.com/office/powerpoint/2010/main" val="20756690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smtClean="0">
                <a:latin typeface="Arial" charset="0"/>
                <a:cs typeface="Arial" charset="0"/>
              </a:rPr>
              <a:t>Critical Thinking Discussion</a:t>
            </a:r>
          </a:p>
          <a:p>
            <a:pPr eaLnBrk="1" hangingPunct="1">
              <a:spcBef>
                <a:spcPts val="400"/>
              </a:spcBef>
            </a:pPr>
            <a:r>
              <a:rPr lang="en-US" altLang="en-US" smtClean="0">
                <a:latin typeface="Arial" charset="0"/>
                <a:cs typeface="Arial" charset="0"/>
              </a:rPr>
              <a:t>Will applying oxygen by a nonrebreather mask improve tidal volume? Why or why not? </a:t>
            </a:r>
          </a:p>
          <a:p>
            <a:pPr eaLnBrk="1" hangingPunct="1">
              <a:spcBef>
                <a:spcPts val="400"/>
              </a:spcBef>
            </a:pPr>
            <a:endParaRPr lang="en-US" altLang="en-US" b="1" smtClean="0">
              <a:latin typeface="Arial" charset="0"/>
              <a:cs typeface="Arial" charset="0"/>
            </a:endParaRPr>
          </a:p>
          <a:p>
            <a:pPr eaLnBrk="1" hangingPunct="1">
              <a:spcBef>
                <a:spcPts val="400"/>
              </a:spcBef>
            </a:pPr>
            <a:r>
              <a:rPr lang="en-US" altLang="en-US" b="1" smtClean="0">
                <a:latin typeface="Arial" charset="0"/>
                <a:cs typeface="Arial" charset="0"/>
              </a:rPr>
              <a:t>Points to Emphasize</a:t>
            </a:r>
          </a:p>
          <a:p>
            <a:pPr>
              <a:spcBef>
                <a:spcPts val="400"/>
              </a:spcBef>
              <a:buFontTx/>
              <a:buChar char="•"/>
            </a:pPr>
            <a:r>
              <a:rPr lang="en-US" altLang="en-US" b="1" smtClean="0">
                <a:latin typeface="Arial" charset="0"/>
                <a:cs typeface="Arial" charset="0"/>
              </a:rPr>
              <a:t>Minute volume</a:t>
            </a:r>
            <a:r>
              <a:rPr lang="en-US" altLang="en-US" smtClean="0">
                <a:latin typeface="Arial" charset="0"/>
                <a:cs typeface="Arial" charset="0"/>
              </a:rPr>
              <a:t> is the respiratory rate multiplied by the volume of air moved in and out of the lungs with each breath.</a:t>
            </a:r>
          </a:p>
          <a:p>
            <a:pPr>
              <a:spcBef>
                <a:spcPts val="400"/>
              </a:spcBef>
              <a:buFontTx/>
              <a:buChar char="•"/>
            </a:pPr>
            <a:r>
              <a:rPr lang="en-US" altLang="en-US" smtClean="0">
                <a:latin typeface="Arial" charset="0"/>
                <a:cs typeface="Arial" charset="0"/>
              </a:rPr>
              <a:t>An average tidal volume of 500 mL and a respiratory rate of 12 per minute produces a tidal volume of 6,000 mL/minute, or 6 L/minute.</a:t>
            </a:r>
          </a:p>
          <a:p>
            <a:pPr>
              <a:spcBef>
                <a:spcPts val="400"/>
              </a:spcBef>
              <a:buFontTx/>
              <a:buChar char="•"/>
            </a:pPr>
            <a:r>
              <a:rPr lang="en-US" altLang="en-US" smtClean="0">
                <a:latin typeface="Arial" charset="0"/>
                <a:cs typeface="Arial" charset="0"/>
              </a:rPr>
              <a:t>Any change in tidal volume or respiratory rate will change the minute volume.</a:t>
            </a:r>
          </a:p>
          <a:p>
            <a:pPr>
              <a:spcBef>
                <a:spcPts val="400"/>
              </a:spcBef>
              <a:buFontTx/>
              <a:buChar char="•"/>
            </a:pPr>
            <a:endParaRPr lang="en-US" altLang="en-US" smtClean="0">
              <a:latin typeface="Arial" charset="0"/>
              <a:cs typeface="Arial" charset="0"/>
            </a:endParaRPr>
          </a:p>
          <a:p>
            <a:pPr>
              <a:spcBef>
                <a:spcPts val="400"/>
              </a:spcBef>
            </a:pPr>
            <a:r>
              <a:rPr lang="en-US" altLang="en-US" b="1" smtClean="0">
                <a:latin typeface="Arial" charset="0"/>
                <a:cs typeface="Arial" charset="0"/>
              </a:rPr>
              <a:t>Teaching Tip</a:t>
            </a:r>
          </a:p>
          <a:p>
            <a:pPr>
              <a:spcBef>
                <a:spcPts val="400"/>
              </a:spcBef>
            </a:pPr>
            <a:r>
              <a:rPr lang="en-US" altLang="en-US" smtClean="0">
                <a:latin typeface="Arial" charset="0"/>
                <a:cs typeface="Arial" charset="0"/>
              </a:rPr>
              <a:t>Give several examples of how changing the tidal volume and respiratory rate change the minute volume. </a:t>
            </a:r>
            <a:endParaRPr lang="en-US" altLang="en-US" b="1" smtClean="0">
              <a:latin typeface="Arial" charset="0"/>
              <a:cs typeface="Arial" charset="0"/>
            </a:endParaRPr>
          </a:p>
        </p:txBody>
      </p:sp>
      <p:sp>
        <p:nvSpPr>
          <p:cNvPr id="13107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BE4D5B08-109F-4F1B-846E-15112D504FF7}" type="slidenum">
              <a:rPr lang="en-US" altLang="en-US" b="0"/>
              <a:pPr algn="r" eaLnBrk="1" hangingPunct="1">
                <a:spcBef>
                  <a:spcPct val="0"/>
                </a:spcBef>
              </a:pPr>
              <a:t>52</a:t>
            </a:fld>
            <a:endParaRPr lang="en-US" altLang="en-US" b="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smtClean="0">
                <a:latin typeface="Arial" charset="0"/>
                <a:cs typeface="Arial" charset="0"/>
              </a:rPr>
              <a:t>Talking Points</a:t>
            </a:r>
          </a:p>
          <a:p>
            <a:pPr eaLnBrk="1" hangingPunct="1">
              <a:spcBef>
                <a:spcPts val="400"/>
              </a:spcBef>
              <a:buFontTx/>
              <a:buChar char="•"/>
            </a:pPr>
            <a:r>
              <a:rPr lang="en-US" altLang="en-US" b="1" smtClean="0">
                <a:latin typeface="Arial" charset="0"/>
                <a:cs typeface="Arial" charset="0"/>
              </a:rPr>
              <a:t>Minute ventilation</a:t>
            </a:r>
            <a:r>
              <a:rPr lang="en-US" altLang="en-US" smtClean="0">
                <a:latin typeface="Arial" charset="0"/>
                <a:cs typeface="Arial" charset="0"/>
              </a:rPr>
              <a:t> is the amount of air moved in and out of the lungs in one minute and is calculated by multiplying the tidal volume by the frequency of ventilation in one minute. </a:t>
            </a:r>
          </a:p>
          <a:p>
            <a:pPr eaLnBrk="1" hangingPunct="1">
              <a:spcBef>
                <a:spcPts val="400"/>
              </a:spcBef>
              <a:buFontTx/>
              <a:buChar char="•"/>
            </a:pPr>
            <a:r>
              <a:rPr lang="en-US" altLang="en-US" b="1" smtClean="0">
                <a:latin typeface="Arial" charset="0"/>
                <a:cs typeface="Arial" charset="0"/>
              </a:rPr>
              <a:t>Tidal volume</a:t>
            </a:r>
            <a:r>
              <a:rPr lang="en-US" altLang="en-US" smtClean="0">
                <a:latin typeface="Arial" charset="0"/>
                <a:cs typeface="Arial" charset="0"/>
              </a:rPr>
              <a:t> </a:t>
            </a:r>
            <a:r>
              <a:rPr lang="en-US" altLang="en-US" b="1" smtClean="0">
                <a:latin typeface="Arial" charset="0"/>
                <a:cs typeface="Arial" charset="0"/>
              </a:rPr>
              <a:t>(V</a:t>
            </a:r>
            <a:r>
              <a:rPr lang="en-US" altLang="en-US" b="1" baseline="-25000" smtClean="0">
                <a:latin typeface="Arial" charset="0"/>
                <a:cs typeface="Arial" charset="0"/>
              </a:rPr>
              <a:t>T</a:t>
            </a:r>
            <a:r>
              <a:rPr lang="en-US" altLang="en-US" b="1" smtClean="0">
                <a:latin typeface="Arial" charset="0"/>
                <a:cs typeface="Arial" charset="0"/>
              </a:rPr>
              <a:t>) </a:t>
            </a:r>
            <a:r>
              <a:rPr lang="en-US" altLang="en-US" smtClean="0">
                <a:latin typeface="Arial" charset="0"/>
                <a:cs typeface="Arial" charset="0"/>
              </a:rPr>
              <a:t>is the volume of air breathed in with each individual breath and </a:t>
            </a:r>
            <a:r>
              <a:rPr lang="en-US" altLang="en-US" b="1" smtClean="0">
                <a:latin typeface="Arial" charset="0"/>
                <a:cs typeface="Arial" charset="0"/>
              </a:rPr>
              <a:t>frequency of ventilation (f)</a:t>
            </a:r>
            <a:r>
              <a:rPr lang="en-US" altLang="en-US" smtClean="0">
                <a:latin typeface="Arial" charset="0"/>
                <a:cs typeface="Arial" charset="0"/>
              </a:rPr>
              <a:t> is the number of ventilations in one minute.</a:t>
            </a:r>
          </a:p>
          <a:p>
            <a:pPr eaLnBrk="1" hangingPunct="1">
              <a:spcBef>
                <a:spcPts val="400"/>
              </a:spcBef>
              <a:buFontTx/>
              <a:buChar char="•"/>
            </a:pPr>
            <a:r>
              <a:rPr lang="en-US" altLang="en-US" b="1" smtClean="0">
                <a:latin typeface="Arial" charset="0"/>
                <a:cs typeface="Arial" charset="0"/>
              </a:rPr>
              <a:t>Minute Ventilation = tidal volume (V</a:t>
            </a:r>
            <a:r>
              <a:rPr lang="en-US" altLang="en-US" b="1" baseline="-25000" smtClean="0">
                <a:latin typeface="Arial" charset="0"/>
                <a:cs typeface="Arial" charset="0"/>
              </a:rPr>
              <a:t>T</a:t>
            </a:r>
            <a:r>
              <a:rPr lang="en-US" altLang="en-US" b="1" smtClean="0">
                <a:latin typeface="Arial" charset="0"/>
                <a:cs typeface="Arial" charset="0"/>
              </a:rPr>
              <a:t>) × frequency (f/minute)</a:t>
            </a:r>
          </a:p>
          <a:p>
            <a:pPr eaLnBrk="1" hangingPunct="1">
              <a:spcBef>
                <a:spcPts val="400"/>
              </a:spcBef>
              <a:buFontTx/>
              <a:buChar char="•"/>
            </a:pPr>
            <a:r>
              <a:rPr lang="en-US" altLang="en-US" smtClean="0">
                <a:latin typeface="Arial" charset="0"/>
                <a:cs typeface="Arial" charset="0"/>
              </a:rPr>
              <a:t>An average-sized adult has a tidal volume of approximately 500 mL and breathes approximately 12 times per minute at rest. So, minute ventilation = 500 mL× 12/minute = 6,000 mL/minute or 6 L/minute</a:t>
            </a:r>
          </a:p>
          <a:p>
            <a:pPr eaLnBrk="1" hangingPunct="1">
              <a:spcBef>
                <a:spcPts val="400"/>
              </a:spcBef>
              <a:buFontTx/>
              <a:buChar char="•"/>
            </a:pPr>
            <a:r>
              <a:rPr lang="en-US" altLang="en-US" smtClean="0">
                <a:latin typeface="Arial" charset="0"/>
                <a:cs typeface="Arial" charset="0"/>
              </a:rPr>
              <a:t>You won’t calculate the minute ventilation in field.  However, understand that:</a:t>
            </a:r>
          </a:p>
          <a:p>
            <a:pPr eaLnBrk="1" hangingPunct="1">
              <a:spcBef>
                <a:spcPts val="400"/>
              </a:spcBef>
              <a:buFontTx/>
              <a:buChar char="•"/>
            </a:pPr>
            <a:r>
              <a:rPr lang="en-US" altLang="en-US" smtClean="0">
                <a:latin typeface="Arial" charset="0"/>
                <a:cs typeface="Arial" charset="0"/>
              </a:rPr>
              <a:t>A decrease in tidal volume will decrease the minute ventilation.</a:t>
            </a:r>
          </a:p>
          <a:p>
            <a:pPr eaLnBrk="1" hangingPunct="1">
              <a:spcBef>
                <a:spcPts val="400"/>
              </a:spcBef>
              <a:buFontTx/>
              <a:buChar char="•"/>
            </a:pPr>
            <a:r>
              <a:rPr lang="en-US" altLang="en-US" smtClean="0">
                <a:latin typeface="Arial" charset="0"/>
                <a:cs typeface="Arial" charset="0"/>
              </a:rPr>
              <a:t>A decrease in frequency of ventilation will decrease the minute ventilation.</a:t>
            </a:r>
          </a:p>
          <a:p>
            <a:pPr eaLnBrk="1" hangingPunct="1">
              <a:spcBef>
                <a:spcPts val="400"/>
              </a:spcBef>
              <a:buFontTx/>
              <a:buChar char="•"/>
            </a:pPr>
            <a:r>
              <a:rPr lang="en-US" altLang="en-US" smtClean="0">
                <a:latin typeface="Arial" charset="0"/>
                <a:cs typeface="Arial" charset="0"/>
              </a:rPr>
              <a:t>A decrease in minute ventilation will reduce the amount of air available for gas exchange in the alveoli.</a:t>
            </a:r>
          </a:p>
          <a:p>
            <a:pPr eaLnBrk="1" hangingPunct="1">
              <a:spcBef>
                <a:spcPts val="400"/>
              </a:spcBef>
              <a:buFontTx/>
              <a:buChar char="•"/>
            </a:pPr>
            <a:r>
              <a:rPr lang="en-US" altLang="en-US" smtClean="0">
                <a:latin typeface="Arial" charset="0"/>
                <a:cs typeface="Arial" charset="0"/>
              </a:rPr>
              <a:t>A decrease in minute ventilation can lead to cellular hypoxia.</a:t>
            </a:r>
          </a:p>
          <a:p>
            <a:pPr eaLnBrk="1" hangingPunct="1">
              <a:spcBef>
                <a:spcPts val="400"/>
              </a:spcBef>
              <a:buFontTx/>
              <a:buChar char="•"/>
            </a:pPr>
            <a:r>
              <a:rPr lang="en-US" altLang="en-US" smtClean="0">
                <a:latin typeface="Arial" charset="0"/>
                <a:cs typeface="Arial" charset="0"/>
              </a:rPr>
              <a:t>To ensure adequate ventilation, the patient must have </a:t>
            </a:r>
            <a:r>
              <a:rPr lang="en-US" altLang="en-US" i="1" smtClean="0">
                <a:latin typeface="Arial" charset="0"/>
                <a:cs typeface="Arial" charset="0"/>
              </a:rPr>
              <a:t>both</a:t>
            </a:r>
            <a:r>
              <a:rPr lang="en-US" altLang="en-US" smtClean="0">
                <a:latin typeface="Arial" charset="0"/>
                <a:cs typeface="Arial" charset="0"/>
              </a:rPr>
              <a:t> an adequate tidal volume </a:t>
            </a:r>
            <a:r>
              <a:rPr lang="en-US" altLang="en-US" i="1" smtClean="0">
                <a:latin typeface="Arial" charset="0"/>
                <a:cs typeface="Arial" charset="0"/>
              </a:rPr>
              <a:t>and</a:t>
            </a:r>
            <a:r>
              <a:rPr lang="en-US" altLang="en-US" smtClean="0">
                <a:latin typeface="Arial" charset="0"/>
                <a:cs typeface="Arial" charset="0"/>
              </a:rPr>
              <a:t> an adequate rate of ventilation.</a:t>
            </a:r>
          </a:p>
        </p:txBody>
      </p:sp>
      <p:sp>
        <p:nvSpPr>
          <p:cNvPr id="13210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5AA0BAD5-A187-41B6-94B0-FA8ECFAE9858}" type="slidenum">
              <a:rPr lang="en-US" altLang="en-US" b="0"/>
              <a:pPr algn="r" eaLnBrk="1" hangingPunct="1">
                <a:spcBef>
                  <a:spcPct val="0"/>
                </a:spcBef>
              </a:pPr>
              <a:t>53</a:t>
            </a:fld>
            <a:endParaRPr lang="en-US" altLang="en-US" b="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xfrm>
            <a:off x="685800" y="4343400"/>
            <a:ext cx="5486400"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smtClean="0">
                <a:latin typeface="Arial" charset="0"/>
                <a:cs typeface="Arial" charset="0"/>
              </a:rPr>
              <a:t>Talking Points</a:t>
            </a:r>
          </a:p>
          <a:p>
            <a:pPr>
              <a:spcBef>
                <a:spcPts val="400"/>
              </a:spcBef>
              <a:buFontTx/>
              <a:buChar char="•"/>
            </a:pPr>
            <a:r>
              <a:rPr lang="en-US" altLang="en-US" smtClean="0">
                <a:latin typeface="Arial" charset="0"/>
                <a:cs typeface="Arial" charset="0"/>
              </a:rPr>
              <a:t>Understanding minute ventilation and alveolar ventilation should help you understand the relationship between the tidal volume and ventilatory rate. </a:t>
            </a:r>
          </a:p>
          <a:p>
            <a:pPr>
              <a:spcBef>
                <a:spcPts val="400"/>
              </a:spcBef>
              <a:buFontTx/>
              <a:buChar char="•"/>
            </a:pPr>
            <a:r>
              <a:rPr lang="en-US" altLang="en-US" smtClean="0">
                <a:latin typeface="Arial" charset="0"/>
                <a:cs typeface="Arial" charset="0"/>
              </a:rPr>
              <a:t>A low tidal volume will decrease the alveolar ventilation by not putting enough air into the alveoli with each breath. </a:t>
            </a:r>
          </a:p>
          <a:p>
            <a:pPr>
              <a:spcBef>
                <a:spcPts val="400"/>
              </a:spcBef>
              <a:buFontTx/>
              <a:buChar char="•"/>
            </a:pPr>
            <a:r>
              <a:rPr lang="en-US" altLang="en-US" smtClean="0">
                <a:latin typeface="Arial" charset="0"/>
                <a:cs typeface="Arial" charset="0"/>
              </a:rPr>
              <a:t>A ventilatory rate that is too slow or too fast will not provide enough air in the alveoli for adequate gas exchange. </a:t>
            </a:r>
          </a:p>
          <a:p>
            <a:pPr>
              <a:spcBef>
                <a:spcPts val="400"/>
              </a:spcBef>
            </a:pPr>
            <a:endParaRPr lang="en-US" altLang="en-US" smtClean="0">
              <a:latin typeface="Arial" charset="0"/>
              <a:cs typeface="Arial" charset="0"/>
            </a:endParaRPr>
          </a:p>
          <a:p>
            <a:pPr>
              <a:spcBef>
                <a:spcPts val="400"/>
              </a:spcBef>
            </a:pPr>
            <a:r>
              <a:rPr lang="en-US" altLang="en-US" b="1" smtClean="0">
                <a:latin typeface="Arial" charset="0"/>
                <a:cs typeface="Arial" charset="0"/>
              </a:rPr>
              <a:t>Teaching Tip</a:t>
            </a:r>
          </a:p>
          <a:p>
            <a:pPr>
              <a:spcBef>
                <a:spcPts val="400"/>
              </a:spcBef>
            </a:pPr>
            <a:r>
              <a:rPr lang="en-US" altLang="en-US" smtClean="0">
                <a:latin typeface="Arial" charset="0"/>
                <a:cs typeface="Arial" charset="0"/>
              </a:rPr>
              <a:t>Ask students to breathe normally through a drinking straw to demonstrate the effect of dead air space on alveolar ventilation. </a:t>
            </a:r>
          </a:p>
          <a:p>
            <a:pPr>
              <a:spcBef>
                <a:spcPts val="400"/>
              </a:spcBef>
            </a:pPr>
            <a:endParaRPr lang="en-US" altLang="en-US" smtClean="0">
              <a:latin typeface="Arial" charset="0"/>
              <a:cs typeface="Arial" charset="0"/>
            </a:endParaRPr>
          </a:p>
          <a:p>
            <a:pPr eaLnBrk="1" hangingPunct="1">
              <a:spcBef>
                <a:spcPts val="400"/>
              </a:spcBef>
            </a:pPr>
            <a:r>
              <a:rPr lang="en-US" altLang="en-US" b="1" smtClean="0">
                <a:latin typeface="Arial" charset="0"/>
                <a:cs typeface="Arial" charset="0"/>
              </a:rPr>
              <a:t>Discussion Question</a:t>
            </a:r>
          </a:p>
          <a:p>
            <a:pPr eaLnBrk="1" hangingPunct="1">
              <a:spcBef>
                <a:spcPts val="400"/>
              </a:spcBef>
            </a:pPr>
            <a:r>
              <a:rPr lang="en-US" altLang="en-US" smtClean="0">
                <a:latin typeface="Arial" charset="0"/>
                <a:cs typeface="Arial" charset="0"/>
              </a:rPr>
              <a:t>How do patients compensate for a condition that decreases tidal volume? </a:t>
            </a:r>
          </a:p>
          <a:p>
            <a:pPr eaLnBrk="1" hangingPunct="1">
              <a:spcBef>
                <a:spcPts val="400"/>
              </a:spcBef>
            </a:pPr>
            <a:endParaRPr lang="en-US" altLang="en-US" smtClean="0">
              <a:latin typeface="Arial" charset="0"/>
              <a:cs typeface="Arial" charset="0"/>
            </a:endParaRPr>
          </a:p>
          <a:p>
            <a:pPr eaLnBrk="1" hangingPunct="1">
              <a:spcBef>
                <a:spcPts val="400"/>
              </a:spcBef>
            </a:pPr>
            <a:r>
              <a:rPr lang="en-US" altLang="en-US" b="1" smtClean="0">
                <a:latin typeface="Arial" charset="0"/>
                <a:cs typeface="Arial" charset="0"/>
              </a:rPr>
              <a:t>Knowledge Application</a:t>
            </a:r>
          </a:p>
          <a:p>
            <a:pPr eaLnBrk="1" hangingPunct="1">
              <a:spcBef>
                <a:spcPts val="400"/>
              </a:spcBef>
            </a:pPr>
            <a:r>
              <a:rPr lang="en-US" altLang="en-US" smtClean="0">
                <a:latin typeface="Arial" charset="0"/>
                <a:cs typeface="Arial" charset="0"/>
              </a:rPr>
              <a:t>Given several scenarios including a patient’s respiratory rate and tidal volume, determine if the patient’s alveolar ventilation is likely to be adequate or inadequate. </a:t>
            </a:r>
          </a:p>
        </p:txBody>
      </p:sp>
      <p:sp>
        <p:nvSpPr>
          <p:cNvPr id="1331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2F6D1600-B3C3-4961-B0A4-D748E6D021BD}" type="slidenum">
              <a:rPr lang="en-US" altLang="en-US" b="0"/>
              <a:pPr algn="r" eaLnBrk="1" hangingPunct="1">
                <a:spcBef>
                  <a:spcPct val="0"/>
                </a:spcBef>
              </a:pPr>
              <a:t>55</a:t>
            </a:fld>
            <a:endParaRPr lang="en-US" altLang="en-US" b="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xfrm>
            <a:off x="685800" y="4343400"/>
            <a:ext cx="54864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smtClean="0">
                <a:latin typeface="Arial" charset="0"/>
                <a:cs typeface="Arial" charset="0"/>
              </a:rPr>
              <a:t>Talking Points</a:t>
            </a:r>
          </a:p>
          <a:p>
            <a:pPr eaLnBrk="1" hangingPunct="1">
              <a:spcBef>
                <a:spcPts val="400"/>
              </a:spcBef>
              <a:buFontTx/>
              <a:buChar char="•"/>
            </a:pPr>
            <a:r>
              <a:rPr lang="en-US" altLang="en-US" b="1" smtClean="0">
                <a:latin typeface="Arial" charset="0"/>
                <a:cs typeface="Arial" charset="0"/>
              </a:rPr>
              <a:t>Alveolar ventilation </a:t>
            </a:r>
            <a:r>
              <a:rPr lang="en-US" altLang="en-US" smtClean="0">
                <a:latin typeface="Arial" charset="0"/>
                <a:cs typeface="Arial" charset="0"/>
              </a:rPr>
              <a:t>is the amount of air moved in and out of the alveoli in one minute. The key to this definition is specifically the amount of air moving in and out of the alveoli</a:t>
            </a:r>
            <a:r>
              <a:rPr lang="en-US" altLang="en-US" i="1" smtClean="0">
                <a:latin typeface="Arial" charset="0"/>
                <a:cs typeface="Arial" charset="0"/>
              </a:rPr>
              <a:t>.  </a:t>
            </a:r>
            <a:r>
              <a:rPr lang="en-US" altLang="en-US" smtClean="0">
                <a:latin typeface="Arial" charset="0"/>
                <a:cs typeface="Arial" charset="0"/>
              </a:rPr>
              <a:t>Anatomic dead air space is an important concept here. </a:t>
            </a:r>
          </a:p>
          <a:p>
            <a:pPr eaLnBrk="1" hangingPunct="1">
              <a:spcBef>
                <a:spcPts val="400"/>
              </a:spcBef>
              <a:buFontTx/>
              <a:buChar char="•"/>
            </a:pPr>
            <a:r>
              <a:rPr lang="en-US" altLang="en-US" b="1" smtClean="0">
                <a:latin typeface="Arial" charset="0"/>
                <a:cs typeface="Arial" charset="0"/>
              </a:rPr>
              <a:t>Dead air space (V</a:t>
            </a:r>
            <a:r>
              <a:rPr lang="en-US" altLang="en-US" b="1" baseline="-25000" smtClean="0">
                <a:latin typeface="Arial" charset="0"/>
                <a:cs typeface="Arial" charset="0"/>
              </a:rPr>
              <a:t>D</a:t>
            </a:r>
            <a:r>
              <a:rPr lang="en-US" altLang="en-US" b="1" smtClean="0">
                <a:latin typeface="Arial" charset="0"/>
                <a:cs typeface="Arial" charset="0"/>
              </a:rPr>
              <a:t>) </a:t>
            </a:r>
            <a:r>
              <a:rPr lang="en-US" altLang="en-US" smtClean="0">
                <a:latin typeface="Arial" charset="0"/>
                <a:cs typeface="Arial" charset="0"/>
              </a:rPr>
              <a:t>consists of anatomic areas in the respiratory tract where air collects during inhalation but no gas exchange occurs. The air that moves in and out of these areas is not involved in gas exchange and is wasted. </a:t>
            </a:r>
          </a:p>
          <a:p>
            <a:pPr eaLnBrk="1" hangingPunct="1">
              <a:spcBef>
                <a:spcPts val="400"/>
              </a:spcBef>
              <a:buFontTx/>
              <a:buChar char="•"/>
            </a:pPr>
            <a:r>
              <a:rPr lang="en-US" altLang="en-US" smtClean="0">
                <a:latin typeface="Arial" charset="0"/>
                <a:cs typeface="Arial" charset="0"/>
              </a:rPr>
              <a:t>In an average adult, approximately 150 mL of the tidal volume is lost in the dead air space. If 500 mL of air breathed in, only 350 mL reaches the alveoli. </a:t>
            </a:r>
          </a:p>
          <a:p>
            <a:pPr eaLnBrk="1" hangingPunct="1">
              <a:spcBef>
                <a:spcPts val="400"/>
              </a:spcBef>
              <a:buFontTx/>
              <a:buChar char="•"/>
            </a:pPr>
            <a:r>
              <a:rPr lang="en-US" altLang="en-US" smtClean="0">
                <a:latin typeface="Arial" charset="0"/>
                <a:cs typeface="Arial" charset="0"/>
              </a:rPr>
              <a:t>The equation for alveolar ventilation = </a:t>
            </a:r>
            <a:r>
              <a:rPr lang="en-US" altLang="en-US" b="1" smtClean="0">
                <a:latin typeface="Arial" charset="0"/>
                <a:cs typeface="Arial" charset="0"/>
              </a:rPr>
              <a:t>V</a:t>
            </a:r>
            <a:r>
              <a:rPr lang="en-US" altLang="en-US" b="1" baseline="-25000" smtClean="0">
                <a:latin typeface="Arial" charset="0"/>
                <a:cs typeface="Arial" charset="0"/>
              </a:rPr>
              <a:t>T</a:t>
            </a:r>
            <a:r>
              <a:rPr lang="en-US" altLang="en-US" b="1" smtClean="0">
                <a:latin typeface="Arial" charset="0"/>
                <a:cs typeface="Arial" charset="0"/>
              </a:rPr>
              <a:t> (tidal volume) – V</a:t>
            </a:r>
            <a:r>
              <a:rPr lang="en-US" altLang="en-US" b="1" baseline="-25000" smtClean="0">
                <a:latin typeface="Arial" charset="0"/>
                <a:cs typeface="Arial" charset="0"/>
              </a:rPr>
              <a:t>D</a:t>
            </a:r>
            <a:r>
              <a:rPr lang="en-US" altLang="en-US" b="1" smtClean="0">
                <a:latin typeface="Arial" charset="0"/>
                <a:cs typeface="Arial" charset="0"/>
              </a:rPr>
              <a:t> (dead air space V</a:t>
            </a:r>
            <a:r>
              <a:rPr lang="en-US" altLang="en-US" b="1" baseline="-25000" smtClean="0">
                <a:latin typeface="Arial" charset="0"/>
                <a:cs typeface="Arial" charset="0"/>
              </a:rPr>
              <a:t>D </a:t>
            </a:r>
            <a:r>
              <a:rPr lang="en-US" altLang="en-US" b="1" smtClean="0">
                <a:latin typeface="Arial" charset="0"/>
                <a:cs typeface="Arial" charset="0"/>
              </a:rPr>
              <a:t>) x frequency of ventilation/min.</a:t>
            </a:r>
            <a:endParaRPr lang="en-US" altLang="en-US" smtClean="0">
              <a:latin typeface="Arial" charset="0"/>
              <a:cs typeface="Arial" charset="0"/>
            </a:endParaRPr>
          </a:p>
          <a:p>
            <a:pPr eaLnBrk="1" hangingPunct="1">
              <a:spcBef>
                <a:spcPts val="400"/>
              </a:spcBef>
              <a:buFontTx/>
              <a:buChar char="•"/>
            </a:pPr>
            <a:r>
              <a:rPr lang="en-US" altLang="en-US" smtClean="0">
                <a:latin typeface="Arial" charset="0"/>
                <a:cs typeface="Arial" charset="0"/>
              </a:rPr>
              <a:t>An average adult in the same scenario would be calculated as follows:  alveolar ventilation = (500 mL–150 mL) x 12/min = 4,200mL or 4.2 L/min.</a:t>
            </a:r>
          </a:p>
          <a:p>
            <a:pPr eaLnBrk="1" hangingPunct="1">
              <a:spcBef>
                <a:spcPts val="400"/>
              </a:spcBef>
              <a:buFontTx/>
              <a:buChar char="•"/>
            </a:pPr>
            <a:r>
              <a:rPr lang="en-US" altLang="en-US" smtClean="0">
                <a:latin typeface="Arial" charset="0"/>
                <a:cs typeface="Arial" charset="0"/>
              </a:rPr>
              <a:t>The key points to consider with alveolar ventilation are:</a:t>
            </a:r>
          </a:p>
          <a:p>
            <a:pPr eaLnBrk="1" hangingPunct="1">
              <a:spcBef>
                <a:spcPts val="400"/>
              </a:spcBef>
            </a:pPr>
            <a:r>
              <a:rPr lang="en-US" altLang="en-US" smtClean="0">
                <a:latin typeface="Arial" charset="0"/>
                <a:cs typeface="Arial" charset="0"/>
              </a:rPr>
              <a:t>– The patient may begin to breathe faster to move more air in / out but that does not mean he is getting more oxygen into the alveoli for gas exchange.</a:t>
            </a:r>
          </a:p>
          <a:p>
            <a:pPr eaLnBrk="1" hangingPunct="1">
              <a:spcBef>
                <a:spcPts val="400"/>
              </a:spcBef>
            </a:pPr>
            <a:r>
              <a:rPr lang="en-US" altLang="en-US" smtClean="0">
                <a:latin typeface="Arial" charset="0"/>
                <a:cs typeface="Arial" charset="0"/>
              </a:rPr>
              <a:t>– To improve gas exchange provide positive pressure ventilation</a:t>
            </a:r>
          </a:p>
          <a:p>
            <a:pPr eaLnBrk="1" hangingPunct="1">
              <a:spcBef>
                <a:spcPts val="400"/>
              </a:spcBef>
            </a:pPr>
            <a:r>
              <a:rPr lang="en-US" altLang="en-US" smtClean="0">
                <a:latin typeface="Arial" charset="0"/>
                <a:cs typeface="Arial" charset="0"/>
              </a:rPr>
              <a:t>– Simply placing a patient on oxygen will not improve ventilation</a:t>
            </a:r>
          </a:p>
          <a:p>
            <a:pPr eaLnBrk="1" hangingPunct="1">
              <a:spcBef>
                <a:spcPts val="400"/>
              </a:spcBef>
            </a:pPr>
            <a:r>
              <a:rPr lang="en-US" altLang="en-US" smtClean="0">
                <a:latin typeface="Arial" charset="0"/>
                <a:cs typeface="Arial" charset="0"/>
              </a:rPr>
              <a:t>– Assessing tidal volume is as important as assessing the ventilatory rate. </a:t>
            </a:r>
          </a:p>
          <a:p>
            <a:pPr eaLnBrk="1" hangingPunct="1">
              <a:spcBef>
                <a:spcPts val="400"/>
              </a:spcBef>
            </a:pPr>
            <a:endParaRPr lang="en-US" altLang="en-US" smtClean="0">
              <a:latin typeface="Arial" charset="0"/>
              <a:cs typeface="Arial" charset="0"/>
            </a:endParaRPr>
          </a:p>
        </p:txBody>
      </p:sp>
      <p:sp>
        <p:nvSpPr>
          <p:cNvPr id="13414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CEA246DC-38E3-4005-90CF-BD74477988AC}" type="slidenum">
              <a:rPr lang="en-US" altLang="en-US" b="0"/>
              <a:pPr algn="r" eaLnBrk="1" hangingPunct="1">
                <a:spcBef>
                  <a:spcPct val="0"/>
                </a:spcBef>
              </a:pPr>
              <a:t>56</a:t>
            </a:fld>
            <a:endParaRPr lang="en-US" altLang="en-US" b="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smtClean="0">
                <a:latin typeface="Arial" charset="0"/>
                <a:cs typeface="Arial" charset="0"/>
              </a:rPr>
              <a:t>Talking Points</a:t>
            </a:r>
          </a:p>
          <a:p>
            <a:pPr eaLnBrk="1" hangingPunct="1">
              <a:spcBef>
                <a:spcPts val="400"/>
              </a:spcBef>
              <a:buFontTx/>
              <a:buChar char="•"/>
            </a:pPr>
            <a:r>
              <a:rPr lang="en-US" altLang="en-US" smtClean="0">
                <a:latin typeface="Arial" charset="0"/>
                <a:cs typeface="Arial" charset="0"/>
              </a:rPr>
              <a:t>The </a:t>
            </a:r>
            <a:r>
              <a:rPr lang="en-US" altLang="en-US" b="1" smtClean="0">
                <a:latin typeface="Arial" charset="0"/>
                <a:cs typeface="Arial" charset="0"/>
              </a:rPr>
              <a:t>central chemoreceptors</a:t>
            </a:r>
            <a:r>
              <a:rPr lang="en-US" altLang="en-US" smtClean="0">
                <a:latin typeface="Arial" charset="0"/>
                <a:cs typeface="Arial" charset="0"/>
              </a:rPr>
              <a:t> are located, and are most sensitive to changes in carbon dioxide and pH (acid). </a:t>
            </a:r>
          </a:p>
          <a:p>
            <a:pPr eaLnBrk="1" hangingPunct="1">
              <a:spcBef>
                <a:spcPts val="400"/>
              </a:spcBef>
              <a:buFontTx/>
              <a:buChar char="•"/>
            </a:pPr>
            <a:r>
              <a:rPr lang="en-US" altLang="en-US" smtClean="0">
                <a:latin typeface="Arial" charset="0"/>
                <a:cs typeface="Arial" charset="0"/>
              </a:rPr>
              <a:t>Carbon dioxide and pH are related in that </a:t>
            </a:r>
            <a:r>
              <a:rPr lang="en-US" altLang="en-US" b="1" smtClean="0">
                <a:latin typeface="Arial" charset="0"/>
                <a:cs typeface="Arial" charset="0"/>
              </a:rPr>
              <a:t>the more CO</a:t>
            </a:r>
            <a:r>
              <a:rPr lang="en-US" altLang="en-US" b="1" baseline="-25000" smtClean="0">
                <a:latin typeface="Arial" charset="0"/>
                <a:cs typeface="Arial" charset="0"/>
              </a:rPr>
              <a:t>2</a:t>
            </a:r>
            <a:r>
              <a:rPr lang="en-US" altLang="en-US" b="1" smtClean="0">
                <a:latin typeface="Arial" charset="0"/>
                <a:cs typeface="Arial" charset="0"/>
              </a:rPr>
              <a:t> in the blood, the greater the amount of acid</a:t>
            </a:r>
            <a:r>
              <a:rPr lang="en-US" altLang="en-US" smtClean="0">
                <a:latin typeface="Arial" charset="0"/>
                <a:cs typeface="Arial" charset="0"/>
              </a:rPr>
              <a:t>, and </a:t>
            </a:r>
            <a:r>
              <a:rPr lang="en-US" altLang="en-US" b="1" smtClean="0">
                <a:latin typeface="Arial" charset="0"/>
                <a:cs typeface="Arial" charset="0"/>
              </a:rPr>
              <a:t>the less CO</a:t>
            </a:r>
            <a:r>
              <a:rPr lang="en-US" altLang="en-US" b="1" baseline="-25000" smtClean="0">
                <a:latin typeface="Arial" charset="0"/>
                <a:cs typeface="Arial" charset="0"/>
              </a:rPr>
              <a:t>2</a:t>
            </a:r>
            <a:r>
              <a:rPr lang="en-US" altLang="en-US" b="1" smtClean="0">
                <a:latin typeface="Arial" charset="0"/>
                <a:cs typeface="Arial" charset="0"/>
              </a:rPr>
              <a:t> in the blood, the less amount of acid.</a:t>
            </a:r>
          </a:p>
          <a:p>
            <a:pPr eaLnBrk="1" hangingPunct="1">
              <a:spcBef>
                <a:spcPts val="400"/>
              </a:spcBef>
              <a:buFontTx/>
              <a:buChar char="•"/>
            </a:pPr>
            <a:r>
              <a:rPr lang="en-US" altLang="en-US" smtClean="0">
                <a:latin typeface="Arial" charset="0"/>
                <a:cs typeface="Arial" charset="0"/>
              </a:rPr>
              <a:t>Even very small changes in CO</a:t>
            </a:r>
            <a:r>
              <a:rPr lang="en-US" altLang="en-US" baseline="-25000" smtClean="0">
                <a:latin typeface="Arial" charset="0"/>
                <a:cs typeface="Arial" charset="0"/>
              </a:rPr>
              <a:t>2 </a:t>
            </a:r>
            <a:r>
              <a:rPr lang="en-US" altLang="en-US" smtClean="0">
                <a:latin typeface="Arial" charset="0"/>
                <a:cs typeface="Arial" charset="0"/>
              </a:rPr>
              <a:t> and pH will stimulate changes in rate and depth of breathing.  Faster, deeper breathing blows off more CO</a:t>
            </a:r>
            <a:r>
              <a:rPr lang="en-US" altLang="en-US" baseline="-25000" smtClean="0">
                <a:latin typeface="Arial" charset="0"/>
                <a:cs typeface="Arial" charset="0"/>
              </a:rPr>
              <a:t>2</a:t>
            </a:r>
            <a:r>
              <a:rPr lang="en-US" altLang="en-US" smtClean="0">
                <a:latin typeface="Arial" charset="0"/>
                <a:cs typeface="Arial" charset="0"/>
              </a:rPr>
              <a:t> and slower, shallower breathing blows off less CO</a:t>
            </a:r>
            <a:r>
              <a:rPr lang="en-US" altLang="en-US" baseline="-25000" smtClean="0">
                <a:latin typeface="Arial" charset="0"/>
                <a:cs typeface="Arial" charset="0"/>
              </a:rPr>
              <a:t>2</a:t>
            </a:r>
            <a:r>
              <a:rPr lang="en-US" altLang="en-US" smtClean="0">
                <a:latin typeface="Arial" charset="0"/>
                <a:cs typeface="Arial" charset="0"/>
              </a:rPr>
              <a:t>. </a:t>
            </a:r>
          </a:p>
          <a:p>
            <a:pPr eaLnBrk="1" hangingPunct="1">
              <a:spcBef>
                <a:spcPts val="400"/>
              </a:spcBef>
              <a:buFontTx/>
              <a:buChar char="•"/>
            </a:pPr>
            <a:r>
              <a:rPr lang="en-US" altLang="en-US" smtClean="0">
                <a:latin typeface="Arial" charset="0"/>
                <a:cs typeface="Arial" charset="0"/>
              </a:rPr>
              <a:t>The </a:t>
            </a:r>
            <a:r>
              <a:rPr lang="en-US" altLang="en-US" b="1" smtClean="0">
                <a:latin typeface="Arial" charset="0"/>
                <a:cs typeface="Arial" charset="0"/>
              </a:rPr>
              <a:t>peripheral chemoreceptors</a:t>
            </a:r>
            <a:r>
              <a:rPr lang="en-US" altLang="en-US" smtClean="0">
                <a:latin typeface="Arial" charset="0"/>
                <a:cs typeface="Arial" charset="0"/>
              </a:rPr>
              <a:t> are located in the aortic arch and the carotid bodies. These chemoreceptors are also somewhat sensitive to CO</a:t>
            </a:r>
            <a:r>
              <a:rPr lang="en-US" altLang="en-US" baseline="-25000" smtClean="0">
                <a:latin typeface="Arial" charset="0"/>
                <a:cs typeface="Arial" charset="0"/>
              </a:rPr>
              <a:t>2</a:t>
            </a:r>
            <a:r>
              <a:rPr lang="en-US" altLang="en-US" smtClean="0">
                <a:latin typeface="Arial" charset="0"/>
                <a:cs typeface="Arial" charset="0"/>
              </a:rPr>
              <a:t> and pH but primarily sensitive to the </a:t>
            </a:r>
            <a:r>
              <a:rPr lang="en-US" altLang="en-US" b="1" smtClean="0">
                <a:latin typeface="Arial" charset="0"/>
                <a:cs typeface="Arial" charset="0"/>
              </a:rPr>
              <a:t>level of oxygen </a:t>
            </a:r>
            <a:r>
              <a:rPr lang="en-US" altLang="en-US" smtClean="0">
                <a:latin typeface="Arial" charset="0"/>
                <a:cs typeface="Arial" charset="0"/>
              </a:rPr>
              <a:t>in the arterial blood. </a:t>
            </a:r>
          </a:p>
          <a:p>
            <a:pPr eaLnBrk="1" hangingPunct="1">
              <a:spcBef>
                <a:spcPts val="400"/>
              </a:spcBef>
              <a:buFontTx/>
              <a:buChar char="•"/>
            </a:pPr>
            <a:r>
              <a:rPr lang="en-US" altLang="en-US" smtClean="0">
                <a:latin typeface="Arial" charset="0"/>
                <a:cs typeface="Arial" charset="0"/>
              </a:rPr>
              <a:t>As the blood oxygen levels fall, the peripheral chemoreceptors signal the respiratory center in the brainstem to increase rate and depth of respiration. </a:t>
            </a:r>
          </a:p>
          <a:p>
            <a:pPr eaLnBrk="1" hangingPunct="1">
              <a:spcBef>
                <a:spcPts val="400"/>
              </a:spcBef>
              <a:buFontTx/>
              <a:buChar char="•"/>
            </a:pPr>
            <a:r>
              <a:rPr lang="en-US" altLang="en-US" smtClean="0">
                <a:latin typeface="Arial" charset="0"/>
                <a:cs typeface="Arial" charset="0"/>
              </a:rPr>
              <a:t>It takes a significant decrease in the arterial oxygen content to trigger the peripheral chemoreceptors to stimulate the respiratory center.  Therefore, our primary drive to breathe comes from the action of the central chemoreceptors.</a:t>
            </a:r>
          </a:p>
          <a:p>
            <a:pPr eaLnBrk="1" hangingPunct="1">
              <a:spcBef>
                <a:spcPts val="400"/>
              </a:spcBef>
            </a:pPr>
            <a:endParaRPr lang="en-US" altLang="en-US" smtClean="0">
              <a:latin typeface="Arial" charset="0"/>
              <a:cs typeface="Arial" charset="0"/>
            </a:endParaRPr>
          </a:p>
        </p:txBody>
      </p:sp>
      <p:sp>
        <p:nvSpPr>
          <p:cNvPr id="13517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9CE29E2F-56E5-4EF7-907B-715623DA7A4D}" type="slidenum">
              <a:rPr lang="en-US" altLang="en-US" b="0"/>
              <a:pPr algn="r" eaLnBrk="1" hangingPunct="1">
                <a:spcBef>
                  <a:spcPct val="0"/>
                </a:spcBef>
              </a:pPr>
              <a:t>57</a:t>
            </a:fld>
            <a:endParaRPr lang="en-US" altLang="en-US" b="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smtClean="0">
                <a:latin typeface="Arial" charset="0"/>
                <a:cs typeface="Arial" charset="0"/>
              </a:rPr>
              <a:t>Talking Points</a:t>
            </a:r>
          </a:p>
          <a:p>
            <a:pPr eaLnBrk="1" hangingPunct="1">
              <a:spcBef>
                <a:spcPts val="400"/>
              </a:spcBef>
              <a:buFontTx/>
              <a:buChar char="•"/>
            </a:pPr>
            <a:r>
              <a:rPr lang="en-US" altLang="en-US" smtClean="0">
                <a:latin typeface="Arial" charset="0"/>
                <a:cs typeface="Arial" charset="0"/>
              </a:rPr>
              <a:t>A person’s rate and depth of breathing are regulated primarily by the amount of carbon dioxide in the blood. This is referred to as </a:t>
            </a:r>
            <a:r>
              <a:rPr lang="en-US" altLang="en-US" b="1" smtClean="0">
                <a:latin typeface="Arial" charset="0"/>
                <a:cs typeface="Arial" charset="0"/>
              </a:rPr>
              <a:t>hypercarbic drive</a:t>
            </a:r>
            <a:r>
              <a:rPr lang="en-US" altLang="en-US" smtClean="0">
                <a:latin typeface="Arial" charset="0"/>
                <a:cs typeface="Arial" charset="0"/>
              </a:rPr>
              <a:t>. </a:t>
            </a:r>
          </a:p>
          <a:p>
            <a:pPr eaLnBrk="1" hangingPunct="1">
              <a:spcBef>
                <a:spcPts val="400"/>
              </a:spcBef>
              <a:buFontTx/>
              <a:buChar char="•"/>
            </a:pPr>
            <a:r>
              <a:rPr lang="en-US" altLang="en-US" smtClean="0">
                <a:latin typeface="Arial" charset="0"/>
                <a:cs typeface="Arial" charset="0"/>
              </a:rPr>
              <a:t>This situation may be altered for patients with chronic obstructive pulmonary disease (COPD), such as emphysema. Because these patients tend to chronically retain carbon dioxide in arterial blood as a result of their poor gas exchange, their central chemoreceptors often become insensitive to the small changes that typically stimulate ventilation. </a:t>
            </a:r>
          </a:p>
          <a:p>
            <a:pPr eaLnBrk="1" hangingPunct="1">
              <a:spcBef>
                <a:spcPts val="400"/>
              </a:spcBef>
              <a:buFontTx/>
              <a:buChar char="•"/>
            </a:pPr>
            <a:r>
              <a:rPr lang="en-US" altLang="en-US" smtClean="0">
                <a:latin typeface="Arial" charset="0"/>
                <a:cs typeface="Arial" charset="0"/>
              </a:rPr>
              <a:t>Because of that, the peripheral chemoreceptors often take over as the primary stimulus for ventilation.  Thus, instead of a small increase in CO</a:t>
            </a:r>
            <a:r>
              <a:rPr lang="en-US" altLang="en-US" baseline="-25000" smtClean="0">
                <a:latin typeface="Arial" charset="0"/>
                <a:cs typeface="Arial" charset="0"/>
              </a:rPr>
              <a:t>2 </a:t>
            </a:r>
            <a:r>
              <a:rPr lang="en-US" altLang="en-US" smtClean="0">
                <a:latin typeface="Arial" charset="0"/>
                <a:cs typeface="Arial" charset="0"/>
              </a:rPr>
              <a:t> being a the stimulus for ventilation, the body now relies on </a:t>
            </a:r>
            <a:r>
              <a:rPr lang="en-US" altLang="en-US" i="1" smtClean="0">
                <a:latin typeface="Arial" charset="0"/>
                <a:cs typeface="Arial" charset="0"/>
              </a:rPr>
              <a:t>decreases in the oxygen level</a:t>
            </a:r>
            <a:r>
              <a:rPr lang="en-US" altLang="en-US" smtClean="0">
                <a:latin typeface="Arial" charset="0"/>
                <a:cs typeface="Arial" charset="0"/>
              </a:rPr>
              <a:t> to stimulate ventilation. </a:t>
            </a:r>
          </a:p>
          <a:p>
            <a:pPr eaLnBrk="1" hangingPunct="1">
              <a:spcBef>
                <a:spcPts val="400"/>
              </a:spcBef>
              <a:buFontTx/>
              <a:buChar char="•"/>
            </a:pPr>
            <a:r>
              <a:rPr lang="en-US" altLang="en-US" smtClean="0">
                <a:latin typeface="Arial" charset="0"/>
                <a:cs typeface="Arial" charset="0"/>
              </a:rPr>
              <a:t>Hypoxia becomes the stimulus for ventilation in place of hypercarbia. This is known as </a:t>
            </a:r>
            <a:r>
              <a:rPr lang="en-US" altLang="en-US" b="1" smtClean="0">
                <a:latin typeface="Arial" charset="0"/>
                <a:cs typeface="Arial" charset="0"/>
              </a:rPr>
              <a:t>hypoxic drive</a:t>
            </a:r>
            <a:r>
              <a:rPr lang="en-US" altLang="en-US" smtClean="0">
                <a:latin typeface="Arial" charset="0"/>
                <a:cs typeface="Arial" charset="0"/>
              </a:rPr>
              <a:t>.</a:t>
            </a:r>
          </a:p>
          <a:p>
            <a:pPr eaLnBrk="1" hangingPunct="1">
              <a:spcBef>
                <a:spcPts val="400"/>
              </a:spcBef>
            </a:pPr>
            <a:endParaRPr lang="en-US" altLang="en-US" smtClean="0">
              <a:latin typeface="Arial" charset="0"/>
              <a:cs typeface="Arial" charset="0"/>
            </a:endParaRPr>
          </a:p>
        </p:txBody>
      </p:sp>
      <p:sp>
        <p:nvSpPr>
          <p:cNvPr id="1361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50336808-11A1-4CF2-B4A1-E70CDC7DCD6E}" type="slidenum">
              <a:rPr lang="en-US" altLang="en-US" b="0"/>
              <a:pPr algn="r" eaLnBrk="1" hangingPunct="1">
                <a:spcBef>
                  <a:spcPct val="0"/>
                </a:spcBef>
              </a:pPr>
              <a:t>58</a:t>
            </a:fld>
            <a:endParaRPr lang="en-US" altLang="en-US" b="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smtClean="0">
                <a:latin typeface="Arial" charset="0"/>
                <a:cs typeface="Arial" charset="0"/>
              </a:rPr>
              <a:t>Talking Points</a:t>
            </a:r>
          </a:p>
          <a:p>
            <a:pPr eaLnBrk="1" hangingPunct="1">
              <a:spcBef>
                <a:spcPts val="400"/>
              </a:spcBef>
            </a:pPr>
            <a:r>
              <a:rPr lang="en-US" altLang="en-US" smtClean="0">
                <a:latin typeface="Arial" charset="0"/>
                <a:cs typeface="Arial" charset="0"/>
              </a:rPr>
              <a:t>There are three types of receptors within the lungs that provide impulses to regulate respiration:</a:t>
            </a:r>
          </a:p>
          <a:p>
            <a:pPr eaLnBrk="1" hangingPunct="1">
              <a:spcBef>
                <a:spcPts val="400"/>
              </a:spcBef>
              <a:buFontTx/>
              <a:buChar char="•"/>
            </a:pPr>
            <a:r>
              <a:rPr lang="en-US" altLang="en-US" b="1" smtClean="0">
                <a:latin typeface="Arial" charset="0"/>
                <a:cs typeface="Arial" charset="0"/>
              </a:rPr>
              <a:t>Irritant receptors </a:t>
            </a:r>
            <a:r>
              <a:rPr lang="en-US" altLang="en-US" smtClean="0">
                <a:latin typeface="Arial" charset="0"/>
                <a:cs typeface="Arial" charset="0"/>
              </a:rPr>
              <a:t>are found in the airways and are sensitive to irritating gases, aerosols, and particles. Irritant receptors will stimulate a cough, bronchoconstriction, and an increased ventilatory rate. </a:t>
            </a:r>
          </a:p>
          <a:p>
            <a:pPr eaLnBrk="1" hangingPunct="1">
              <a:spcBef>
                <a:spcPts val="400"/>
              </a:spcBef>
              <a:buFontTx/>
              <a:buChar char="•"/>
            </a:pPr>
            <a:r>
              <a:rPr lang="en-US" altLang="en-US" b="1" smtClean="0">
                <a:latin typeface="Arial" charset="0"/>
                <a:cs typeface="Arial" charset="0"/>
              </a:rPr>
              <a:t>Stretch receptors </a:t>
            </a:r>
            <a:r>
              <a:rPr lang="en-US" altLang="en-US" smtClean="0">
                <a:latin typeface="Arial" charset="0"/>
                <a:cs typeface="Arial" charset="0"/>
              </a:rPr>
              <a:t>are found in the smooth muscle of the airways and measure the size and volume of the lungs. These receptors stimulate a decrease in the rate and volume of ventilation when stretched by high tidal volumes to protect against lung over inflation. </a:t>
            </a:r>
          </a:p>
          <a:p>
            <a:pPr eaLnBrk="1" hangingPunct="1">
              <a:spcBef>
                <a:spcPts val="400"/>
              </a:spcBef>
              <a:buFontTx/>
              <a:buChar char="•"/>
            </a:pPr>
            <a:r>
              <a:rPr lang="en-US" altLang="en-US" b="1" smtClean="0">
                <a:latin typeface="Arial" charset="0"/>
                <a:cs typeface="Arial" charset="0"/>
              </a:rPr>
              <a:t>J-receptors </a:t>
            </a:r>
            <a:r>
              <a:rPr lang="en-US" altLang="en-US" smtClean="0">
                <a:latin typeface="Arial" charset="0"/>
                <a:cs typeface="Arial" charset="0"/>
              </a:rPr>
              <a:t>are found in the capillaries surrounding the alveoli and are sensitive to increases in pressure in the capillary. When activated, the J-receptors stimulate rapid, shallow ventilation. </a:t>
            </a:r>
          </a:p>
          <a:p>
            <a:pPr eaLnBrk="1" hangingPunct="1">
              <a:spcBef>
                <a:spcPts val="400"/>
              </a:spcBef>
            </a:pPr>
            <a:endParaRPr lang="en-US" altLang="en-US" smtClean="0">
              <a:latin typeface="Arial" charset="0"/>
              <a:cs typeface="Arial" charset="0"/>
            </a:endParaRPr>
          </a:p>
        </p:txBody>
      </p:sp>
      <p:sp>
        <p:nvSpPr>
          <p:cNvPr id="13824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9F378140-7AD7-4F85-A8DB-B84F9BF4FED7}" type="slidenum">
              <a:rPr lang="en-US" altLang="en-US" b="0"/>
              <a:pPr algn="r" eaLnBrk="1" hangingPunct="1">
                <a:spcBef>
                  <a:spcPct val="0"/>
                </a:spcBef>
              </a:pPr>
              <a:t>60</a:t>
            </a:fld>
            <a:endParaRPr lang="en-US" altLang="en-US" b="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39267" name="Rectangle 3"/>
          <p:cNvSpPr>
            <a:spLocks noGrp="1" noChangeArrowheads="1"/>
          </p:cNvSpPr>
          <p:nvPr>
            <p:ph type="body" idx="1"/>
          </p:nvPr>
        </p:nvSpPr>
        <p:spPr bwMode="auto">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smtClean="0">
                <a:latin typeface="Arial" charset="0"/>
                <a:cs typeface="Arial" charset="0"/>
              </a:rPr>
              <a:t>Discussion Question</a:t>
            </a:r>
          </a:p>
          <a:p>
            <a:pPr>
              <a:spcBef>
                <a:spcPts val="400"/>
              </a:spcBef>
            </a:pPr>
            <a:r>
              <a:rPr lang="en-US" altLang="en-US" smtClean="0">
                <a:latin typeface="Arial" charset="0"/>
                <a:cs typeface="Arial" charset="0"/>
              </a:rPr>
              <a:t>How can an injury to the brain interfere with perfusion? </a:t>
            </a:r>
          </a:p>
          <a:p>
            <a:pPr>
              <a:spcBef>
                <a:spcPts val="400"/>
              </a:spcBef>
            </a:pPr>
            <a:endParaRPr lang="en-US" altLang="en-US" smtClean="0">
              <a:latin typeface="Arial" charset="0"/>
              <a:cs typeface="Arial" charset="0"/>
            </a:endParaRPr>
          </a:p>
          <a:p>
            <a:pPr>
              <a:spcBef>
                <a:spcPts val="400"/>
              </a:spcBef>
            </a:pPr>
            <a:r>
              <a:rPr lang="en-US" altLang="en-US" b="1" smtClean="0">
                <a:latin typeface="Arial" charset="0"/>
                <a:cs typeface="Arial" charset="0"/>
              </a:rPr>
              <a:t>Critical Thinking Discussion</a:t>
            </a:r>
          </a:p>
          <a:p>
            <a:pPr>
              <a:spcBef>
                <a:spcPts val="400"/>
              </a:spcBef>
            </a:pPr>
            <a:r>
              <a:rPr lang="en-US" altLang="en-US" smtClean="0">
                <a:latin typeface="Arial" charset="0"/>
                <a:cs typeface="Arial" charset="0"/>
              </a:rPr>
              <a:t>You’ve just been scared by a near-collision as you are driving to class. Explain how your perfusion will be affected. </a:t>
            </a:r>
          </a:p>
          <a:p>
            <a:pPr>
              <a:spcBef>
                <a:spcPts val="400"/>
              </a:spcBef>
            </a:pPr>
            <a:endParaRPr lang="en-US" altLang="en-US" b="1" smtClean="0">
              <a:latin typeface="Arial" charset="0"/>
              <a:cs typeface="Arial" charset="0"/>
            </a:endParaRPr>
          </a:p>
          <a:p>
            <a:pPr>
              <a:spcBef>
                <a:spcPts val="400"/>
              </a:spcBef>
            </a:pPr>
            <a:r>
              <a:rPr lang="en-US" altLang="en-US" b="1" smtClean="0">
                <a:latin typeface="Arial" charset="0"/>
                <a:cs typeface="Arial" charset="0"/>
              </a:rPr>
              <a:t>Point to Emphasize</a:t>
            </a:r>
          </a:p>
          <a:p>
            <a:pPr>
              <a:spcBef>
                <a:spcPts val="400"/>
              </a:spcBef>
            </a:pPr>
            <a:r>
              <a:rPr lang="en-US" altLang="en-US" smtClean="0">
                <a:latin typeface="Arial" charset="0"/>
                <a:cs typeface="Arial" charset="0"/>
              </a:rPr>
              <a:t>Four groups of neurons in the brainstem control the depth and pattern of ventilation.</a:t>
            </a:r>
          </a:p>
          <a:p>
            <a:pPr>
              <a:spcBef>
                <a:spcPts val="400"/>
              </a:spcBef>
            </a:pPr>
            <a:endParaRPr lang="en-US" altLang="en-US" smtClean="0">
              <a:latin typeface="Arial" charset="0"/>
              <a:cs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smtClean="0">
                <a:latin typeface="Arial" charset="0"/>
                <a:cs typeface="Arial" charset="0"/>
              </a:rPr>
              <a:t>Talking Points</a:t>
            </a:r>
          </a:p>
          <a:p>
            <a:pPr eaLnBrk="1" hangingPunct="1">
              <a:spcBef>
                <a:spcPts val="400"/>
              </a:spcBef>
              <a:buFontTx/>
              <a:buChar char="•"/>
            </a:pPr>
            <a:r>
              <a:rPr lang="en-US" altLang="en-US" smtClean="0">
                <a:latin typeface="Arial" charset="0"/>
                <a:cs typeface="Arial" charset="0"/>
              </a:rPr>
              <a:t>The </a:t>
            </a:r>
            <a:r>
              <a:rPr lang="en-US" altLang="en-US" b="1" smtClean="0">
                <a:latin typeface="Arial" charset="0"/>
                <a:cs typeface="Arial" charset="0"/>
              </a:rPr>
              <a:t>dorsal respiratory group (DRG)</a:t>
            </a:r>
            <a:r>
              <a:rPr lang="en-US" altLang="en-US" smtClean="0">
                <a:latin typeface="Arial" charset="0"/>
                <a:cs typeface="Arial" charset="0"/>
              </a:rPr>
              <a:t> facilitates inhalation by telling the external intercostal muscles and the diaphragm to contract. The DRG functions in every respiratory cycle, whether during quiet breathing or during forced breathing with the accessory muscles involved. </a:t>
            </a:r>
          </a:p>
          <a:p>
            <a:pPr eaLnBrk="1" hangingPunct="1">
              <a:spcBef>
                <a:spcPts val="400"/>
              </a:spcBef>
              <a:buFontTx/>
              <a:buChar char="•"/>
            </a:pPr>
            <a:r>
              <a:rPr lang="en-US" altLang="en-US" smtClean="0">
                <a:latin typeface="Arial" charset="0"/>
                <a:cs typeface="Arial" charset="0"/>
              </a:rPr>
              <a:t>The </a:t>
            </a:r>
            <a:r>
              <a:rPr lang="en-US" altLang="en-US" b="1" smtClean="0">
                <a:latin typeface="Arial" charset="0"/>
                <a:cs typeface="Arial" charset="0"/>
              </a:rPr>
              <a:t>ventral respiratory group (VRG)</a:t>
            </a:r>
            <a:r>
              <a:rPr lang="en-US" altLang="en-US" smtClean="0">
                <a:latin typeface="Arial" charset="0"/>
                <a:cs typeface="Arial" charset="0"/>
              </a:rPr>
              <a:t> has both inspiratory and expiratory neurons and is basically inactive during regular quiet ventilation. The VRG becomes active when an increase in ventilatory effort is necessary to control accessory muscles like the pectoralis, sternocleidomastoid muscles, internal intercostal and abdominal muscles. </a:t>
            </a:r>
          </a:p>
          <a:p>
            <a:pPr eaLnBrk="1" hangingPunct="1">
              <a:spcBef>
                <a:spcPts val="400"/>
              </a:spcBef>
              <a:buFontTx/>
              <a:buChar char="•"/>
            </a:pPr>
            <a:r>
              <a:rPr lang="en-US" altLang="en-US" smtClean="0">
                <a:latin typeface="Arial" charset="0"/>
                <a:cs typeface="Arial" charset="0"/>
              </a:rPr>
              <a:t>The </a:t>
            </a:r>
            <a:r>
              <a:rPr lang="en-US" altLang="en-US" b="1" smtClean="0">
                <a:latin typeface="Arial" charset="0"/>
                <a:cs typeface="Arial" charset="0"/>
              </a:rPr>
              <a:t>apneustic center </a:t>
            </a:r>
            <a:r>
              <a:rPr lang="en-US" altLang="en-US" smtClean="0">
                <a:latin typeface="Arial" charset="0"/>
                <a:cs typeface="Arial" charset="0"/>
              </a:rPr>
              <a:t>provides stimulation to the DRG and VRG to intensify inhalation. It may prolong inspiration to increase ventilation volume.</a:t>
            </a:r>
          </a:p>
          <a:p>
            <a:pPr eaLnBrk="1" hangingPunct="1">
              <a:spcBef>
                <a:spcPts val="400"/>
              </a:spcBef>
              <a:buFontTx/>
              <a:buChar char="•"/>
            </a:pPr>
            <a:r>
              <a:rPr lang="en-US" altLang="en-US" smtClean="0">
                <a:latin typeface="Arial" charset="0"/>
                <a:cs typeface="Arial" charset="0"/>
              </a:rPr>
              <a:t>The </a:t>
            </a:r>
            <a:r>
              <a:rPr lang="en-US" altLang="en-US" b="1" smtClean="0">
                <a:latin typeface="Arial" charset="0"/>
                <a:cs typeface="Arial" charset="0"/>
              </a:rPr>
              <a:t>pneumotaxic center</a:t>
            </a:r>
            <a:r>
              <a:rPr lang="en-US" altLang="en-US" smtClean="0">
                <a:latin typeface="Arial" charset="0"/>
                <a:cs typeface="Arial" charset="0"/>
              </a:rPr>
              <a:t> sends inhibitory impulses to the apneustic center to turn off inhalation before the lungs are too full. </a:t>
            </a:r>
            <a:endParaRPr lang="en-US" altLang="en-US" sz="1000" smtClean="0">
              <a:latin typeface="Arial" charset="0"/>
              <a:cs typeface="Arial" charset="0"/>
            </a:endParaRPr>
          </a:p>
        </p:txBody>
      </p:sp>
      <p:sp>
        <p:nvSpPr>
          <p:cNvPr id="14029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AADB97DC-F4E0-4C25-991A-4A5688B87E40}" type="slidenum">
              <a:rPr lang="en-US" altLang="en-US" b="0"/>
              <a:pPr algn="r" eaLnBrk="1" hangingPunct="1">
                <a:spcBef>
                  <a:spcPct val="0"/>
                </a:spcBef>
              </a:pPr>
              <a:t>62</a:t>
            </a:fld>
            <a:endParaRPr lang="en-US" altLang="en-US" b="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charset="0"/>
                <a:ea typeface="MS PGothic" charset="-128"/>
              </a:rPr>
              <a:t>Lecture Outline </a:t>
            </a:r>
          </a:p>
          <a:p>
            <a:endParaRPr lang="en-US" altLang="en-US" dirty="0">
              <a:latin typeface="Times New Roman" charset="0"/>
              <a:ea typeface="MS PGothic" charset="-128"/>
            </a:endParaRPr>
          </a:p>
          <a:p>
            <a:r>
              <a:rPr lang="en-US" altLang="en-US" dirty="0">
                <a:latin typeface="Times New Roman" charset="0"/>
                <a:ea typeface="MS PGothic" charset="-128"/>
              </a:rPr>
              <a:t>B. Cells use oxygen to take available nutrients and turn them into chemical energy through metabolism.</a:t>
            </a:r>
            <a:endParaRPr lang="en-IN" altLang="en-US" b="1" dirty="0">
              <a:latin typeface="Times New Roman" charset="0"/>
              <a:ea typeface="MS PGothic" charset="-128"/>
            </a:endParaRPr>
          </a:p>
          <a:p>
            <a:r>
              <a:rPr lang="en-US" altLang="en-US" dirty="0">
                <a:latin typeface="Times New Roman" charset="0"/>
                <a:ea typeface="MS PGothic" charset="-128"/>
              </a:rPr>
              <a:t>	1. Adenosine triphosphate (ATP) is used to store energy.</a:t>
            </a:r>
            <a:endParaRPr lang="en-IN" altLang="en-US" b="1" dirty="0">
              <a:latin typeface="Times New Roman" charset="0"/>
              <a:ea typeface="MS PGothic" charset="-128"/>
            </a:endParaRPr>
          </a:p>
          <a:p>
            <a:r>
              <a:rPr lang="en-US" altLang="en-US" dirty="0">
                <a:latin typeface="Times New Roman" charset="0"/>
                <a:ea typeface="MS PGothic" charset="-128"/>
              </a:rPr>
              <a:t>	2. Aerobic metabolism uses oxygen.</a:t>
            </a:r>
            <a:endParaRPr lang="en-IN" altLang="en-US" b="1" dirty="0">
              <a:latin typeface="Times New Roman" charset="0"/>
              <a:ea typeface="MS PGothic" charset="-128"/>
            </a:endParaRPr>
          </a:p>
          <a:p>
            <a:r>
              <a:rPr lang="en-US" altLang="en-US" dirty="0">
                <a:latin typeface="Times New Roman" charset="0"/>
                <a:ea typeface="MS PGothic" charset="-128"/>
              </a:rPr>
              <a:t>	3. Cells switch to anaerobic metabolism when oxygen is limited.</a:t>
            </a:r>
            <a:endParaRPr lang="en-IN" altLang="en-US" b="1" dirty="0">
              <a:latin typeface="Times New Roman" charset="0"/>
              <a:ea typeface="MS PGothic" charset="-128"/>
            </a:endParaRPr>
          </a:p>
          <a:p>
            <a:r>
              <a:rPr lang="en-US" altLang="en-US" dirty="0">
                <a:latin typeface="Times New Roman" charset="0"/>
                <a:ea typeface="MS PGothic" charset="-128"/>
              </a:rPr>
              <a:t>	4. Movement of oxygen, waste, and nutrients occurs by diffusion.</a:t>
            </a:r>
            <a:endParaRPr lang="en-IN" altLang="en-US" b="1" dirty="0">
              <a:latin typeface="Times New Roman" charset="0"/>
              <a:ea typeface="MS PGothic" charset="-128"/>
            </a:endParaRPr>
          </a:p>
        </p:txBody>
      </p:sp>
      <p:sp>
        <p:nvSpPr>
          <p:cNvPr id="191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B2AF48CC-B410-5143-BD67-C22437F61D47}" type="slidenum">
              <a:rPr lang="en-US" altLang="en-US" sz="1200"/>
              <a:pPr eaLnBrk="1" hangingPunct="1"/>
              <a:t>7</a:t>
            </a:fld>
            <a:endParaRPr lang="en-US" altLang="en-US" sz="1200" dirty="0"/>
          </a:p>
        </p:txBody>
      </p:sp>
    </p:spTree>
    <p:extLst>
      <p:ext uri="{BB962C8B-B14F-4D97-AF65-F5344CB8AC3E}">
        <p14:creationId xmlns:p14="http://schemas.microsoft.com/office/powerpoint/2010/main" val="20453110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dirty="0" smtClean="0">
                <a:latin typeface="Arial" charset="0"/>
                <a:cs typeface="Arial" charset="0"/>
              </a:rPr>
              <a:t>Talking Points</a:t>
            </a:r>
          </a:p>
          <a:p>
            <a:pPr eaLnBrk="1" hangingPunct="1">
              <a:spcBef>
                <a:spcPts val="400"/>
              </a:spcBef>
              <a:buFontTx/>
              <a:buChar char="•"/>
            </a:pPr>
            <a:r>
              <a:rPr lang="en-US" altLang="en-US" dirty="0" smtClean="0">
                <a:latin typeface="Arial" charset="0"/>
                <a:cs typeface="Arial" charset="0"/>
              </a:rPr>
              <a:t>The </a:t>
            </a:r>
            <a:r>
              <a:rPr lang="en-US" altLang="en-US" b="1" dirty="0" smtClean="0">
                <a:latin typeface="Arial" charset="0"/>
                <a:cs typeface="Arial" charset="0"/>
              </a:rPr>
              <a:t>ventilation/perfusion (V/Q) ratio</a:t>
            </a:r>
            <a:r>
              <a:rPr lang="en-US" altLang="en-US" dirty="0" smtClean="0">
                <a:latin typeface="Arial" charset="0"/>
                <a:cs typeface="Arial" charset="0"/>
              </a:rPr>
              <a:t> describes the dynamic relationship between the amount of ventilation the alveoli receive and the amount of perfusion through the capillaries surrounding the alveoli. </a:t>
            </a:r>
          </a:p>
          <a:p>
            <a:pPr eaLnBrk="1" hangingPunct="1">
              <a:spcBef>
                <a:spcPts val="400"/>
              </a:spcBef>
              <a:buFontTx/>
              <a:buChar char="•"/>
            </a:pPr>
            <a:r>
              <a:rPr lang="en-US" altLang="en-US" dirty="0" smtClean="0">
                <a:latin typeface="Arial" charset="0"/>
                <a:cs typeface="Arial" charset="0"/>
              </a:rPr>
              <a:t>This relationship determines the quality of gas exchange across the alveolar-capillary membrane, which influences the amount of oxygen entering the blood and the amount of carbon dioxide exiting the blood. </a:t>
            </a:r>
          </a:p>
          <a:p>
            <a:pPr eaLnBrk="1" hangingPunct="1">
              <a:spcBef>
                <a:spcPts val="400"/>
              </a:spcBef>
              <a:buFontTx/>
              <a:buChar char="•"/>
            </a:pPr>
            <a:r>
              <a:rPr lang="en-US" altLang="en-US" dirty="0" smtClean="0">
                <a:latin typeface="Arial" charset="0"/>
                <a:cs typeface="Arial" charset="0"/>
              </a:rPr>
              <a:t>The dynamic relationship between ventilation and perfusion in the lungs can be used to explain the etiology (causes) of hypoxemia, or inadequate oxygen concentrations in the blood. </a:t>
            </a:r>
          </a:p>
          <a:p>
            <a:pPr eaLnBrk="1" hangingPunct="1">
              <a:spcBef>
                <a:spcPts val="400"/>
              </a:spcBef>
              <a:buFontTx/>
              <a:buChar char="•"/>
            </a:pPr>
            <a:r>
              <a:rPr lang="en-US" altLang="en-US" dirty="0" smtClean="0">
                <a:latin typeface="Arial" charset="0"/>
                <a:cs typeface="Arial" charset="0"/>
              </a:rPr>
              <a:t>A ventilation/perfusion mismatch leads to decreased gas exchange between the alveoli and alveolar capillaries.</a:t>
            </a:r>
          </a:p>
          <a:p>
            <a:pPr>
              <a:spcBef>
                <a:spcPts val="400"/>
              </a:spcBef>
            </a:pPr>
            <a:endParaRPr lang="en-US" altLang="en-US" dirty="0" smtClean="0">
              <a:latin typeface="Arial" charset="0"/>
              <a:cs typeface="Arial" charset="0"/>
            </a:endParaRPr>
          </a:p>
          <a:p>
            <a:pPr>
              <a:spcBef>
                <a:spcPts val="400"/>
              </a:spcBef>
            </a:pPr>
            <a:r>
              <a:rPr lang="en-US" altLang="en-US" b="1" dirty="0" smtClean="0">
                <a:latin typeface="Arial" charset="0"/>
                <a:cs typeface="Arial" charset="0"/>
              </a:rPr>
              <a:t>Discussion Question </a:t>
            </a:r>
          </a:p>
          <a:p>
            <a:pPr>
              <a:spcBef>
                <a:spcPts val="400"/>
              </a:spcBef>
            </a:pPr>
            <a:r>
              <a:rPr lang="en-US" altLang="en-US" dirty="0" smtClean="0">
                <a:latin typeface="Arial" charset="0"/>
                <a:cs typeface="Arial" charset="0"/>
              </a:rPr>
              <a:t>What is the concept of the ventilation/perfusion ratio? </a:t>
            </a:r>
            <a:endParaRPr lang="en-US" altLang="en-US" b="1" dirty="0" smtClean="0">
              <a:latin typeface="Arial" charset="0"/>
              <a:cs typeface="Arial" charset="0"/>
            </a:endParaRPr>
          </a:p>
          <a:p>
            <a:pPr>
              <a:spcBef>
                <a:spcPts val="400"/>
              </a:spcBef>
            </a:pPr>
            <a:endParaRPr lang="en-US" altLang="en-US" b="1" dirty="0" smtClean="0">
              <a:latin typeface="Arial" charset="0"/>
              <a:cs typeface="Arial" charset="0"/>
            </a:endParaRPr>
          </a:p>
        </p:txBody>
      </p:sp>
      <p:sp>
        <p:nvSpPr>
          <p:cNvPr id="14131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5D1B4D04-012F-4304-B1E3-E464881D2138}" type="slidenum">
              <a:rPr lang="en-US" altLang="en-US" b="0"/>
              <a:pPr algn="r" eaLnBrk="1" hangingPunct="1">
                <a:spcBef>
                  <a:spcPct val="0"/>
                </a:spcBef>
              </a:pPr>
              <a:t>65</a:t>
            </a:fld>
            <a:endParaRPr lang="en-US" altLang="en-US" b="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smtClean="0">
                <a:latin typeface="Arial" charset="0"/>
                <a:cs typeface="Arial" charset="0"/>
              </a:rPr>
              <a:t>Point to Emphasize</a:t>
            </a:r>
          </a:p>
          <a:p>
            <a:pPr>
              <a:spcBef>
                <a:spcPts val="400"/>
              </a:spcBef>
            </a:pPr>
            <a:r>
              <a:rPr lang="en-US" altLang="en-US" smtClean="0">
                <a:latin typeface="Arial" charset="0"/>
                <a:cs typeface="Arial" charset="0"/>
              </a:rPr>
              <a:t>Respiratory gases move from areas of high concentration to areas of low concentration.</a:t>
            </a:r>
          </a:p>
          <a:p>
            <a:pPr eaLnBrk="1" hangingPunct="1">
              <a:spcBef>
                <a:spcPts val="400"/>
              </a:spcBef>
            </a:pPr>
            <a:endParaRPr lang="en-US" altLang="en-US" b="1" smtClean="0">
              <a:latin typeface="Arial" charset="0"/>
              <a:cs typeface="Arial" charset="0"/>
            </a:endParaRPr>
          </a:p>
        </p:txBody>
      </p:sp>
      <p:sp>
        <p:nvSpPr>
          <p:cNvPr id="14234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35A6907D-0439-4941-8316-E4D3877DC409}" type="slidenum">
              <a:rPr lang="en-US" altLang="en-US" b="0"/>
              <a:pPr algn="r" eaLnBrk="1" hangingPunct="1">
                <a:spcBef>
                  <a:spcPct val="0"/>
                </a:spcBef>
              </a:pPr>
              <a:t>68</a:t>
            </a:fld>
            <a:endParaRPr lang="en-US" altLang="en-US" b="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dirty="0" smtClean="0">
                <a:latin typeface="Arial" charset="0"/>
                <a:cs typeface="Arial" charset="0"/>
              </a:rPr>
              <a:t>Talking Points</a:t>
            </a:r>
          </a:p>
          <a:p>
            <a:pPr eaLnBrk="1" hangingPunct="1">
              <a:spcBef>
                <a:spcPts val="400"/>
              </a:spcBef>
              <a:buFontTx/>
              <a:buChar char="•"/>
            </a:pPr>
            <a:r>
              <a:rPr lang="en-US" altLang="en-US" dirty="0" smtClean="0">
                <a:latin typeface="Arial" charset="0"/>
                <a:cs typeface="Arial" charset="0"/>
              </a:rPr>
              <a:t>The perfusion of blood though the pulmonary capillaries is </a:t>
            </a:r>
            <a:r>
              <a:rPr lang="en-US" altLang="en-US" b="1" dirty="0" smtClean="0">
                <a:latin typeface="Arial" charset="0"/>
                <a:cs typeface="Arial" charset="0"/>
              </a:rPr>
              <a:t>affected by the amount of air and pressure inside the alveoli </a:t>
            </a:r>
            <a:r>
              <a:rPr lang="en-US" altLang="en-US" dirty="0" smtClean="0">
                <a:latin typeface="Arial" charset="0"/>
                <a:cs typeface="Arial" charset="0"/>
              </a:rPr>
              <a:t>and the </a:t>
            </a:r>
            <a:r>
              <a:rPr lang="en-US" altLang="en-US" b="1" dirty="0" smtClean="0">
                <a:latin typeface="Arial" charset="0"/>
                <a:cs typeface="Arial" charset="0"/>
              </a:rPr>
              <a:t>pressure of the blood flowing through the capillary bed</a:t>
            </a:r>
            <a:r>
              <a:rPr lang="en-US" altLang="en-US" dirty="0" smtClean="0">
                <a:latin typeface="Arial" charset="0"/>
                <a:cs typeface="Arial" charset="0"/>
              </a:rPr>
              <a:t>.</a:t>
            </a:r>
          </a:p>
          <a:p>
            <a:pPr eaLnBrk="1" hangingPunct="1">
              <a:spcBef>
                <a:spcPts val="400"/>
              </a:spcBef>
              <a:buFontTx/>
              <a:buChar char="•"/>
            </a:pPr>
            <a:r>
              <a:rPr lang="en-US" altLang="en-US" dirty="0" smtClean="0">
                <a:latin typeface="Arial" charset="0"/>
                <a:cs typeface="Arial" charset="0"/>
              </a:rPr>
              <a:t>If the pressure in an alveolus exceeds the blood pressure in the capillary bed, blood flow through the capillary stops.</a:t>
            </a:r>
          </a:p>
          <a:p>
            <a:pPr eaLnBrk="1" hangingPunct="1">
              <a:spcBef>
                <a:spcPts val="400"/>
              </a:spcBef>
              <a:buFontTx/>
              <a:buChar char="•"/>
            </a:pPr>
            <a:r>
              <a:rPr lang="en-US" altLang="en-US" dirty="0" smtClean="0">
                <a:latin typeface="Arial" charset="0"/>
                <a:cs typeface="Arial" charset="0"/>
              </a:rPr>
              <a:t>This is most likely to occur in the apexes of the lungs where the pressure inside the alveoli is highest and the blood flow is lowest. However, it may also occur in the patient who is losing blood from an injury and has a decreasing blood pressure. </a:t>
            </a:r>
          </a:p>
          <a:p>
            <a:pPr eaLnBrk="1" hangingPunct="1">
              <a:spcBef>
                <a:spcPts val="400"/>
              </a:spcBef>
              <a:buFontTx/>
              <a:buChar char="•"/>
            </a:pPr>
            <a:r>
              <a:rPr lang="en-US" altLang="en-US" dirty="0" smtClean="0">
                <a:latin typeface="Arial" charset="0"/>
                <a:cs typeface="Arial" charset="0"/>
              </a:rPr>
              <a:t>A decrease in the systemic blood pressure will cause the pressure in the pulmonary capillaries to decrease also.</a:t>
            </a:r>
          </a:p>
        </p:txBody>
      </p:sp>
      <p:sp>
        <p:nvSpPr>
          <p:cNvPr id="14336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1063BD54-FB4F-4EB4-8618-E82CD1E828BA}" type="slidenum">
              <a:rPr lang="en-US" altLang="en-US" b="0"/>
              <a:pPr algn="r" eaLnBrk="1" hangingPunct="1">
                <a:spcBef>
                  <a:spcPct val="0"/>
                </a:spcBef>
              </a:pPr>
              <a:t>69</a:t>
            </a:fld>
            <a:endParaRPr lang="en-US" altLang="en-US" b="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smtClean="0">
                <a:latin typeface="Arial" charset="0"/>
                <a:cs typeface="Arial" charset="0"/>
              </a:rPr>
              <a:t>Talking Points</a:t>
            </a:r>
          </a:p>
          <a:p>
            <a:pPr eaLnBrk="1" hangingPunct="1">
              <a:spcBef>
                <a:spcPts val="400"/>
              </a:spcBef>
              <a:buFontTx/>
              <a:buChar char="•"/>
            </a:pPr>
            <a:r>
              <a:rPr lang="en-US" altLang="en-US" smtClean="0">
                <a:latin typeface="Arial" charset="0"/>
                <a:cs typeface="Arial" charset="0"/>
              </a:rPr>
              <a:t>The perfusion of blood though the pulmonary capillaries is </a:t>
            </a:r>
            <a:r>
              <a:rPr lang="en-US" altLang="en-US" b="1" smtClean="0">
                <a:latin typeface="Arial" charset="0"/>
                <a:cs typeface="Arial" charset="0"/>
              </a:rPr>
              <a:t>affected by the amount of air and pressure inside the alveoli </a:t>
            </a:r>
            <a:r>
              <a:rPr lang="en-US" altLang="en-US" smtClean="0">
                <a:latin typeface="Arial" charset="0"/>
                <a:cs typeface="Arial" charset="0"/>
              </a:rPr>
              <a:t>and the </a:t>
            </a:r>
            <a:r>
              <a:rPr lang="en-US" altLang="en-US" b="1" smtClean="0">
                <a:latin typeface="Arial" charset="0"/>
                <a:cs typeface="Arial" charset="0"/>
              </a:rPr>
              <a:t>pressure of the blood flowing through the capillary bed</a:t>
            </a:r>
            <a:r>
              <a:rPr lang="en-US" altLang="en-US" smtClean="0">
                <a:latin typeface="Arial" charset="0"/>
                <a:cs typeface="Arial" charset="0"/>
              </a:rPr>
              <a:t>.</a:t>
            </a:r>
          </a:p>
          <a:p>
            <a:pPr eaLnBrk="1" hangingPunct="1">
              <a:spcBef>
                <a:spcPts val="400"/>
              </a:spcBef>
              <a:buFontTx/>
              <a:buChar char="•"/>
            </a:pPr>
            <a:r>
              <a:rPr lang="en-US" altLang="en-US" smtClean="0">
                <a:latin typeface="Arial" charset="0"/>
                <a:cs typeface="Arial" charset="0"/>
              </a:rPr>
              <a:t>If the pressure in an alveolus exceeds the blood pressure in the capillary bed, blood flow through the capillary stops.</a:t>
            </a:r>
          </a:p>
          <a:p>
            <a:pPr eaLnBrk="1" hangingPunct="1">
              <a:spcBef>
                <a:spcPts val="400"/>
              </a:spcBef>
              <a:buFontTx/>
              <a:buChar char="•"/>
            </a:pPr>
            <a:r>
              <a:rPr lang="en-US" altLang="en-US" smtClean="0">
                <a:latin typeface="Arial" charset="0"/>
                <a:cs typeface="Arial" charset="0"/>
              </a:rPr>
              <a:t>This is most likely to occur in the apexes of the lungs where the pressure inside the alveoli is highest and the blood flow is lowest. However, it may also occur in the patient who is losing blood from an injury and has a decreasing blood pressure. </a:t>
            </a:r>
          </a:p>
          <a:p>
            <a:pPr eaLnBrk="1" hangingPunct="1">
              <a:spcBef>
                <a:spcPts val="400"/>
              </a:spcBef>
              <a:buFontTx/>
              <a:buChar char="•"/>
            </a:pPr>
            <a:r>
              <a:rPr lang="en-US" altLang="en-US" smtClean="0">
                <a:latin typeface="Arial" charset="0"/>
                <a:cs typeface="Arial" charset="0"/>
              </a:rPr>
              <a:t>A decrease in the systemic blood pressure will cause the pressure in the pulmonary capillaries to decrease also.</a:t>
            </a:r>
          </a:p>
          <a:p>
            <a:endParaRPr lang="en-US" altLang="en-US" smtClean="0"/>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59A66238-D406-4DC6-AEF2-0D0AED574C3F}" type="slidenum">
              <a:rPr lang="en-US" altLang="en-US" b="0" smtClean="0">
                <a:latin typeface="Calibri" charset="0"/>
              </a:rPr>
              <a:pPr eaLnBrk="1" hangingPunct="1"/>
              <a:t>70</a:t>
            </a:fld>
            <a:endParaRPr lang="en-US" altLang="en-US" b="0" smtClean="0">
              <a:latin typeface="Calibri"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1454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04DAC6CA-585D-42DB-B7FD-D2D5B4E14FD8}" type="slidenum">
              <a:rPr lang="en-US" altLang="en-US" b="0"/>
              <a:pPr algn="r" eaLnBrk="1" hangingPunct="1">
                <a:spcBef>
                  <a:spcPct val="0"/>
                </a:spcBef>
              </a:pPr>
              <a:t>71</a:t>
            </a:fld>
            <a:endParaRPr lang="en-US" altLang="en-US" b="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147459" name="Notes Placeholder 2"/>
          <p:cNvSpPr>
            <a:spLocks noGrp="1"/>
          </p:cNvSpPr>
          <p:nvPr>
            <p:ph type="body" idx="1"/>
          </p:nvPr>
        </p:nvSpPr>
        <p:spPr bwMode="auto">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dirty="0" smtClean="0">
                <a:latin typeface="Arial" charset="0"/>
                <a:cs typeface="Arial" charset="0"/>
              </a:rPr>
              <a:t>Talking Points</a:t>
            </a:r>
          </a:p>
          <a:p>
            <a:pPr>
              <a:spcBef>
                <a:spcPts val="400"/>
              </a:spcBef>
              <a:buFontTx/>
              <a:buChar char="•"/>
            </a:pPr>
            <a:r>
              <a:rPr lang="en-US" altLang="en-US" dirty="0" smtClean="0">
                <a:latin typeface="Arial" charset="0"/>
                <a:cs typeface="Arial" charset="0"/>
              </a:rPr>
              <a:t>A perfusion disturbance, or </a:t>
            </a:r>
            <a:r>
              <a:rPr lang="en-US" altLang="en-US" b="1" dirty="0" smtClean="0">
                <a:latin typeface="Arial" charset="0"/>
                <a:cs typeface="Arial" charset="0"/>
              </a:rPr>
              <a:t>blood loss</a:t>
            </a:r>
            <a:r>
              <a:rPr lang="en-US" altLang="en-US" dirty="0" smtClean="0">
                <a:latin typeface="Arial" charset="0"/>
                <a:cs typeface="Arial" charset="0"/>
              </a:rPr>
              <a:t>, may lead to severe cellular hypoxia. </a:t>
            </a:r>
          </a:p>
          <a:p>
            <a:pPr>
              <a:spcBef>
                <a:spcPts val="400"/>
              </a:spcBef>
              <a:buFontTx/>
              <a:buChar char="•"/>
            </a:pPr>
            <a:r>
              <a:rPr lang="en-US" altLang="en-US" dirty="0" smtClean="0">
                <a:latin typeface="Arial" charset="0"/>
                <a:cs typeface="Arial" charset="0"/>
              </a:rPr>
              <a:t>Consider a patient who has cut his radial artery and suffered severe blood loss. The patient has no chest or lung injury and has an increased rate and depth of ventilation. His minute ventilation and alveolar ventilation are increased, but his cells are becoming hypoxic.  He is moving more oxygenated air into the alveoli but blood loss has significantly reduced the amount of blood flow through the pulmonary capillaries. </a:t>
            </a:r>
          </a:p>
          <a:p>
            <a:pPr>
              <a:spcBef>
                <a:spcPts val="400"/>
              </a:spcBef>
              <a:buFontTx/>
              <a:buChar char="•"/>
            </a:pPr>
            <a:r>
              <a:rPr lang="en-US" altLang="en-US" dirty="0" smtClean="0">
                <a:latin typeface="Arial" charset="0"/>
                <a:cs typeface="Arial" charset="0"/>
              </a:rPr>
              <a:t>This represents a perfusion disturbance because there is not enough blood to pick up the oxygen available in the alveoli. Placing the patient on oxygen might reduce some of the cellular hypoxia but the bleeding must be stopped and this patient </a:t>
            </a:r>
            <a:r>
              <a:rPr lang="en-US" altLang="en-US" b="1" dirty="0" smtClean="0">
                <a:latin typeface="Arial" charset="0"/>
                <a:cs typeface="Arial" charset="0"/>
              </a:rPr>
              <a:t>needs to receive fluid and blood</a:t>
            </a:r>
            <a:r>
              <a:rPr lang="en-US" altLang="en-US" dirty="0" smtClean="0">
                <a:latin typeface="Arial" charset="0"/>
                <a:cs typeface="Arial" charset="0"/>
              </a:rPr>
              <a:t> to increase the flow and pressure in the pulmonary capillaries so that there is enough hemoglobin available for oxygen in the alveoli to attach to and be transported to the cells. </a:t>
            </a:r>
          </a:p>
        </p:txBody>
      </p:sp>
      <p:sp>
        <p:nvSpPr>
          <p:cNvPr id="14746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4D85A93A-BD8B-4B41-BE33-71D6AC386796}" type="slidenum">
              <a:rPr lang="en-US" altLang="en-US" b="0"/>
              <a:pPr algn="r" eaLnBrk="1" hangingPunct="1">
                <a:spcBef>
                  <a:spcPct val="0"/>
                </a:spcBef>
              </a:pPr>
              <a:t>73</a:t>
            </a:fld>
            <a:endParaRPr lang="en-US" altLang="en-US" b="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149507" name="Notes Placeholder 2"/>
          <p:cNvSpPr>
            <a:spLocks noGrp="1"/>
          </p:cNvSpPr>
          <p:nvPr>
            <p:ph type="body" idx="1"/>
          </p:nvPr>
        </p:nvSpPr>
        <p:spPr bwMode="auto">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smtClean="0">
                <a:latin typeface="Arial" charset="0"/>
                <a:cs typeface="Arial" charset="0"/>
              </a:rPr>
              <a:t>Talking Points</a:t>
            </a:r>
          </a:p>
          <a:p>
            <a:pPr>
              <a:spcBef>
                <a:spcPts val="400"/>
              </a:spcBef>
              <a:buFontTx/>
              <a:buChar char="•"/>
            </a:pPr>
            <a:r>
              <a:rPr lang="en-US" altLang="en-US" smtClean="0">
                <a:latin typeface="Arial" charset="0"/>
                <a:cs typeface="Arial" charset="0"/>
              </a:rPr>
              <a:t>Oxygen must be continuously delivered by the blood to the cells in order for </a:t>
            </a:r>
            <a:r>
              <a:rPr lang="en-US" altLang="en-US" b="1" smtClean="0">
                <a:latin typeface="Arial" charset="0"/>
                <a:cs typeface="Arial" charset="0"/>
              </a:rPr>
              <a:t>normal cellular metabolism </a:t>
            </a:r>
            <a:r>
              <a:rPr lang="en-US" altLang="en-US" smtClean="0">
                <a:latin typeface="Arial" charset="0"/>
                <a:cs typeface="Arial" charset="0"/>
              </a:rPr>
              <a:t>to occur.</a:t>
            </a:r>
          </a:p>
          <a:p>
            <a:pPr>
              <a:spcBef>
                <a:spcPts val="400"/>
              </a:spcBef>
              <a:buFontTx/>
              <a:buChar char="•"/>
            </a:pPr>
            <a:r>
              <a:rPr lang="en-US" altLang="en-US" smtClean="0">
                <a:latin typeface="Arial" charset="0"/>
                <a:cs typeface="Arial" charset="0"/>
              </a:rPr>
              <a:t>Carbon dioxide, a byproduct of aerobic metabolism, must be carried back to the lungs to be blown off in exhalation. </a:t>
            </a:r>
          </a:p>
          <a:p>
            <a:pPr>
              <a:spcBef>
                <a:spcPts val="400"/>
              </a:spcBef>
              <a:buFontTx/>
              <a:buChar char="•"/>
            </a:pPr>
            <a:r>
              <a:rPr lang="en-US" altLang="en-US" smtClean="0">
                <a:latin typeface="Arial" charset="0"/>
                <a:cs typeface="Arial" charset="0"/>
              </a:rPr>
              <a:t>A disturbance in the transport system may lead both to cellular </a:t>
            </a:r>
            <a:r>
              <a:rPr lang="en-US" altLang="en-US" b="1" smtClean="0">
                <a:latin typeface="Arial" charset="0"/>
                <a:cs typeface="Arial" charset="0"/>
              </a:rPr>
              <a:t>hypoxia</a:t>
            </a:r>
            <a:r>
              <a:rPr lang="en-US" altLang="en-US" smtClean="0">
                <a:latin typeface="Arial" charset="0"/>
                <a:cs typeface="Arial" charset="0"/>
              </a:rPr>
              <a:t>, a lack of oxygen available to the cells, and to </a:t>
            </a:r>
            <a:r>
              <a:rPr lang="en-US" altLang="en-US" b="1" smtClean="0">
                <a:latin typeface="Arial" charset="0"/>
                <a:cs typeface="Arial" charset="0"/>
              </a:rPr>
              <a:t>hypercarbia</a:t>
            </a:r>
            <a:r>
              <a:rPr lang="en-US" altLang="en-US" smtClean="0">
                <a:latin typeface="Arial" charset="0"/>
                <a:cs typeface="Arial" charset="0"/>
              </a:rPr>
              <a:t>, a build-up of carbon dioxide in the blood. </a:t>
            </a:r>
          </a:p>
          <a:p>
            <a:pPr>
              <a:spcBef>
                <a:spcPts val="400"/>
              </a:spcBef>
              <a:buFontTx/>
              <a:buChar char="•"/>
            </a:pPr>
            <a:r>
              <a:rPr lang="en-US" altLang="en-US" smtClean="0">
                <a:latin typeface="Arial" charset="0"/>
                <a:cs typeface="Arial" charset="0"/>
              </a:rPr>
              <a:t>Both hypoxia and hypercarbia pose problems for normal cellular function and stability. </a:t>
            </a:r>
          </a:p>
          <a:p>
            <a:pPr>
              <a:spcBef>
                <a:spcPts val="400"/>
              </a:spcBef>
              <a:buFontTx/>
              <a:buChar char="•"/>
            </a:pPr>
            <a:r>
              <a:rPr lang="en-US" altLang="en-US" smtClean="0">
                <a:latin typeface="Arial" charset="0"/>
                <a:cs typeface="Arial" charset="0"/>
              </a:rPr>
              <a:t>Oxygen and carbon dioxide are transported by the blood in different ways, but they diffuse the same: from areas of higher concentration to areas of lower concentration. </a:t>
            </a:r>
          </a:p>
          <a:p>
            <a:pPr>
              <a:spcBef>
                <a:spcPts val="400"/>
              </a:spcBef>
            </a:pPr>
            <a:endParaRPr lang="en-US" altLang="en-US" smtClean="0">
              <a:latin typeface="Arial" charset="0"/>
              <a:cs typeface="Arial" charset="0"/>
            </a:endParaRPr>
          </a:p>
        </p:txBody>
      </p:sp>
      <p:sp>
        <p:nvSpPr>
          <p:cNvPr id="14950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AFC8A2D3-6AC7-45FF-9729-85C669F80E57}" type="slidenum">
              <a:rPr lang="en-US" altLang="en-US" b="0"/>
              <a:pPr algn="r" eaLnBrk="1" hangingPunct="1">
                <a:spcBef>
                  <a:spcPct val="0"/>
                </a:spcBef>
              </a:pPr>
              <a:t>75</a:t>
            </a:fld>
            <a:endParaRPr lang="en-US" altLang="en-US" b="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smtClean="0">
                <a:latin typeface="Arial" charset="0"/>
                <a:cs typeface="Arial" charset="0"/>
              </a:rPr>
              <a:t>Talking Points</a:t>
            </a:r>
          </a:p>
          <a:p>
            <a:pPr>
              <a:spcBef>
                <a:spcPts val="400"/>
              </a:spcBef>
              <a:buFontTx/>
              <a:buChar char="•"/>
            </a:pPr>
            <a:r>
              <a:rPr lang="en-US" altLang="en-US" b="1" smtClean="0">
                <a:latin typeface="Arial" charset="0"/>
                <a:cs typeface="Arial" charset="0"/>
              </a:rPr>
              <a:t>Hemoglobin</a:t>
            </a:r>
            <a:r>
              <a:rPr lang="en-US" altLang="en-US" smtClean="0">
                <a:latin typeface="Arial" charset="0"/>
                <a:cs typeface="Arial" charset="0"/>
              </a:rPr>
              <a:t> is a protein molecule found in all red blood cells.  It has four iron sites that oxygen has a high affinity for binding to. Thus, one hemoglobin molecule could carry up to four oxygen molecules. If one oxygen molecule is attached to the hemoglobin molecule, it is considered to have 25 percent saturation. </a:t>
            </a:r>
          </a:p>
          <a:p>
            <a:pPr>
              <a:spcBef>
                <a:spcPts val="400"/>
              </a:spcBef>
              <a:buFontTx/>
              <a:buChar char="•"/>
            </a:pPr>
            <a:r>
              <a:rPr lang="en-US" altLang="en-US" b="1" smtClean="0">
                <a:latin typeface="Arial" charset="0"/>
                <a:cs typeface="Arial" charset="0"/>
              </a:rPr>
              <a:t>Oxyhemoglobin </a:t>
            </a:r>
            <a:r>
              <a:rPr lang="en-US" altLang="en-US" smtClean="0">
                <a:latin typeface="Arial" charset="0"/>
                <a:cs typeface="Arial" charset="0"/>
              </a:rPr>
              <a:t>is hemoglobin with an oxygen molecule bound to it. </a:t>
            </a:r>
          </a:p>
          <a:p>
            <a:pPr>
              <a:spcBef>
                <a:spcPts val="400"/>
              </a:spcBef>
              <a:buFontTx/>
              <a:buChar char="•"/>
            </a:pPr>
            <a:r>
              <a:rPr lang="en-US" altLang="en-US" b="1" smtClean="0">
                <a:latin typeface="Arial" charset="0"/>
                <a:cs typeface="Arial" charset="0"/>
              </a:rPr>
              <a:t>Deoxyhemoglobin </a:t>
            </a:r>
            <a:r>
              <a:rPr lang="en-US" altLang="en-US" smtClean="0">
                <a:latin typeface="Arial" charset="0"/>
                <a:cs typeface="Arial" charset="0"/>
              </a:rPr>
              <a:t>is hemoglobin with no oxygen attached. </a:t>
            </a:r>
          </a:p>
          <a:p>
            <a:pPr>
              <a:spcBef>
                <a:spcPts val="400"/>
              </a:spcBef>
              <a:buFontTx/>
              <a:buChar char="•"/>
            </a:pPr>
            <a:r>
              <a:rPr lang="en-US" altLang="en-US" smtClean="0">
                <a:latin typeface="Arial" charset="0"/>
                <a:cs typeface="Arial" charset="0"/>
              </a:rPr>
              <a:t>Without hemoglobin, the negligible amount of oxygen transported in plasma would not sustain life. </a:t>
            </a:r>
          </a:p>
          <a:p>
            <a:pPr>
              <a:spcBef>
                <a:spcPts val="400"/>
              </a:spcBef>
              <a:buFontTx/>
              <a:buChar char="•"/>
            </a:pPr>
            <a:r>
              <a:rPr lang="en-US" altLang="en-US" smtClean="0">
                <a:latin typeface="Arial" charset="0"/>
                <a:cs typeface="Arial" charset="0"/>
              </a:rPr>
              <a:t>A loss of hemoglobin, which commonly occurs as a result of bleeding, can easily lead to severe cellular hypoxia, even if adequate oxygen is available. </a:t>
            </a:r>
          </a:p>
          <a:p>
            <a:pPr>
              <a:spcBef>
                <a:spcPts val="400"/>
              </a:spcBef>
            </a:pPr>
            <a:endParaRPr lang="en-US" altLang="en-US" smtClean="0">
              <a:latin typeface="Arial" charset="0"/>
              <a:cs typeface="Arial" charset="0"/>
            </a:endParaRPr>
          </a:p>
        </p:txBody>
      </p:sp>
      <p:sp>
        <p:nvSpPr>
          <p:cNvPr id="1505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B546EAAC-96CB-4BA2-A45F-AE09AB6F79A3}" type="slidenum">
              <a:rPr lang="en-US" altLang="en-US" b="0"/>
              <a:pPr algn="r" eaLnBrk="1" hangingPunct="1">
                <a:spcBef>
                  <a:spcPct val="0"/>
                </a:spcBef>
              </a:pPr>
              <a:t>76</a:t>
            </a:fld>
            <a:endParaRPr lang="en-US" altLang="en-US" b="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smtClean="0">
                <a:latin typeface="Arial" charset="0"/>
                <a:cs typeface="Arial" charset="0"/>
              </a:rPr>
              <a:t>Talking Points</a:t>
            </a:r>
          </a:p>
          <a:p>
            <a:pPr>
              <a:spcBef>
                <a:spcPts val="400"/>
              </a:spcBef>
            </a:pPr>
            <a:r>
              <a:rPr lang="en-US" altLang="en-US" smtClean="0">
                <a:latin typeface="Arial" charset="0"/>
                <a:cs typeface="Arial" charset="0"/>
              </a:rPr>
              <a:t>Carbon dioxide is transported in the blood in three ways</a:t>
            </a:r>
          </a:p>
          <a:p>
            <a:pPr>
              <a:spcBef>
                <a:spcPts val="400"/>
              </a:spcBef>
              <a:buFontTx/>
              <a:buChar char="•"/>
            </a:pPr>
            <a:r>
              <a:rPr lang="en-US" altLang="en-US" smtClean="0">
                <a:latin typeface="Arial" charset="0"/>
                <a:cs typeface="Arial" charset="0"/>
              </a:rPr>
              <a:t>7 percent </a:t>
            </a:r>
            <a:r>
              <a:rPr lang="en-US" altLang="en-US" b="1" smtClean="0">
                <a:latin typeface="Arial" charset="0"/>
                <a:cs typeface="Arial" charset="0"/>
              </a:rPr>
              <a:t>dissolved in plasma</a:t>
            </a:r>
            <a:endParaRPr lang="en-US" altLang="en-US" smtClean="0">
              <a:latin typeface="Arial" charset="0"/>
              <a:cs typeface="Arial" charset="0"/>
            </a:endParaRPr>
          </a:p>
          <a:p>
            <a:pPr>
              <a:spcBef>
                <a:spcPts val="400"/>
              </a:spcBef>
              <a:buFontTx/>
              <a:buChar char="•"/>
            </a:pPr>
            <a:r>
              <a:rPr lang="en-US" altLang="en-US" smtClean="0">
                <a:latin typeface="Arial" charset="0"/>
                <a:cs typeface="Arial" charset="0"/>
              </a:rPr>
              <a:t>23 percent attached to </a:t>
            </a:r>
            <a:r>
              <a:rPr lang="en-US" altLang="en-US" b="1" smtClean="0">
                <a:latin typeface="Arial" charset="0"/>
                <a:cs typeface="Arial" charset="0"/>
              </a:rPr>
              <a:t>hemoglobin</a:t>
            </a:r>
            <a:endParaRPr lang="en-US" altLang="en-US" smtClean="0">
              <a:latin typeface="Arial" charset="0"/>
              <a:cs typeface="Arial" charset="0"/>
            </a:endParaRPr>
          </a:p>
          <a:p>
            <a:pPr>
              <a:spcBef>
                <a:spcPts val="400"/>
              </a:spcBef>
              <a:buFontTx/>
              <a:buChar char="•"/>
            </a:pPr>
            <a:r>
              <a:rPr lang="en-US" altLang="en-US" smtClean="0">
                <a:latin typeface="Arial" charset="0"/>
                <a:cs typeface="Arial" charset="0"/>
              </a:rPr>
              <a:t>70 percent in the form of </a:t>
            </a:r>
            <a:r>
              <a:rPr lang="en-US" altLang="en-US" b="1" smtClean="0">
                <a:latin typeface="Arial" charset="0"/>
                <a:cs typeface="Arial" charset="0"/>
              </a:rPr>
              <a:t>bicarbonate</a:t>
            </a:r>
            <a:r>
              <a:rPr lang="en-US" altLang="en-US" smtClean="0">
                <a:latin typeface="Arial" charset="0"/>
                <a:cs typeface="Arial" charset="0"/>
              </a:rPr>
              <a:t> </a:t>
            </a:r>
          </a:p>
        </p:txBody>
      </p:sp>
      <p:sp>
        <p:nvSpPr>
          <p:cNvPr id="15155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063BB2BC-E968-464F-8847-61F3E47411A6}" type="slidenum">
              <a:rPr lang="en-US" altLang="en-US" b="0"/>
              <a:pPr algn="r" eaLnBrk="1" hangingPunct="1">
                <a:spcBef>
                  <a:spcPct val="0"/>
                </a:spcBef>
              </a:pPr>
              <a:t>77</a:t>
            </a:fld>
            <a:endParaRPr lang="en-US" altLang="en-US" b="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endParaRPr lang="en-US" altLang="en-US" dirty="0" smtClean="0">
              <a:latin typeface="Arial" charset="0"/>
              <a:cs typeface="Arial" charset="0"/>
            </a:endParaRPr>
          </a:p>
        </p:txBody>
      </p:sp>
      <p:sp>
        <p:nvSpPr>
          <p:cNvPr id="10445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04621469-FDEC-40AF-B122-0A280283E10E}" type="slidenum">
              <a:rPr lang="en-US" altLang="en-US" b="0"/>
              <a:pPr algn="r" eaLnBrk="1" hangingPunct="1">
                <a:spcBef>
                  <a:spcPct val="0"/>
                </a:spcBef>
              </a:pPr>
              <a:t>8</a:t>
            </a:fld>
            <a:endParaRPr lang="en-US" altLang="en-US" b="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dirty="0" smtClean="0">
                <a:latin typeface="Arial" charset="0"/>
                <a:cs typeface="Arial" charset="0"/>
              </a:rPr>
              <a:t>Talking Points</a:t>
            </a:r>
          </a:p>
          <a:p>
            <a:pPr>
              <a:spcBef>
                <a:spcPts val="400"/>
              </a:spcBef>
              <a:buFontTx/>
              <a:buChar char="•"/>
            </a:pPr>
            <a:r>
              <a:rPr lang="en-US" altLang="en-US" dirty="0" smtClean="0">
                <a:latin typeface="Arial" charset="0"/>
                <a:cs typeface="Arial" charset="0"/>
              </a:rPr>
              <a:t>After inhalation, alveoli are filled with oxygen-rich air and very little CO</a:t>
            </a:r>
            <a:r>
              <a:rPr lang="en-US" altLang="en-US" baseline="-25000" dirty="0" smtClean="0">
                <a:latin typeface="Arial" charset="0"/>
                <a:cs typeface="Arial" charset="0"/>
              </a:rPr>
              <a:t>2</a:t>
            </a:r>
            <a:r>
              <a:rPr lang="en-US" altLang="en-US" dirty="0" smtClean="0">
                <a:latin typeface="Arial" charset="0"/>
                <a:cs typeface="Arial" charset="0"/>
              </a:rPr>
              <a:t>. Conversely, venous blood contains low levels of O</a:t>
            </a:r>
            <a:r>
              <a:rPr lang="en-US" altLang="en-US" baseline="-25000" dirty="0" smtClean="0">
                <a:latin typeface="Arial" charset="0"/>
                <a:cs typeface="Arial" charset="0"/>
              </a:rPr>
              <a:t>2 </a:t>
            </a:r>
            <a:r>
              <a:rPr lang="en-US" altLang="en-US" dirty="0" smtClean="0">
                <a:latin typeface="Arial" charset="0"/>
                <a:cs typeface="Arial" charset="0"/>
              </a:rPr>
              <a:t>and high CO</a:t>
            </a:r>
            <a:r>
              <a:rPr lang="en-US" altLang="en-US" baseline="-25000" dirty="0" smtClean="0">
                <a:latin typeface="Arial" charset="0"/>
                <a:cs typeface="Arial" charset="0"/>
              </a:rPr>
              <a:t>2</a:t>
            </a:r>
            <a:r>
              <a:rPr lang="en-US" altLang="en-US" dirty="0" smtClean="0">
                <a:latin typeface="Arial" charset="0"/>
                <a:cs typeface="Arial" charset="0"/>
              </a:rPr>
              <a:t>. </a:t>
            </a:r>
          </a:p>
          <a:p>
            <a:pPr>
              <a:spcBef>
                <a:spcPts val="400"/>
              </a:spcBef>
              <a:buFontTx/>
              <a:buChar char="•"/>
            </a:pPr>
            <a:r>
              <a:rPr lang="en-US" altLang="en-US" dirty="0" smtClean="0">
                <a:latin typeface="Arial" charset="0"/>
                <a:cs typeface="Arial" charset="0"/>
              </a:rPr>
              <a:t>Since gases naturally move from an area of high concentration to an area of low concentration, the high O</a:t>
            </a:r>
            <a:r>
              <a:rPr lang="en-US" altLang="en-US" baseline="-25000" dirty="0" smtClean="0">
                <a:latin typeface="Arial" charset="0"/>
                <a:cs typeface="Arial" charset="0"/>
              </a:rPr>
              <a:t>2 </a:t>
            </a:r>
            <a:r>
              <a:rPr lang="en-US" altLang="en-US" dirty="0" smtClean="0">
                <a:latin typeface="Arial" charset="0"/>
                <a:cs typeface="Arial" charset="0"/>
              </a:rPr>
              <a:t> in the alveoli moves across the membranes and into the capillaries where the O</a:t>
            </a:r>
            <a:r>
              <a:rPr lang="en-US" altLang="en-US" baseline="-25000" dirty="0" smtClean="0">
                <a:latin typeface="Arial" charset="0"/>
                <a:cs typeface="Arial" charset="0"/>
              </a:rPr>
              <a:t>2 </a:t>
            </a:r>
            <a:r>
              <a:rPr lang="en-US" altLang="en-US" dirty="0" smtClean="0">
                <a:latin typeface="Arial" charset="0"/>
                <a:cs typeface="Arial" charset="0"/>
              </a:rPr>
              <a:t>content is very low. </a:t>
            </a:r>
          </a:p>
          <a:p>
            <a:pPr>
              <a:spcBef>
                <a:spcPts val="400"/>
              </a:spcBef>
              <a:buFontTx/>
              <a:buChar char="•"/>
            </a:pPr>
            <a:r>
              <a:rPr lang="en-US" altLang="en-US" dirty="0" smtClean="0">
                <a:latin typeface="Arial" charset="0"/>
                <a:cs typeface="Arial" charset="0"/>
              </a:rPr>
              <a:t>Simultaneously, CO</a:t>
            </a:r>
            <a:r>
              <a:rPr lang="en-US" altLang="en-US" baseline="-25000" dirty="0" smtClean="0">
                <a:latin typeface="Arial" charset="0"/>
                <a:cs typeface="Arial" charset="0"/>
              </a:rPr>
              <a:t>2</a:t>
            </a:r>
            <a:r>
              <a:rPr lang="en-US" altLang="en-US" dirty="0" smtClean="0">
                <a:latin typeface="Arial" charset="0"/>
                <a:cs typeface="Arial" charset="0"/>
              </a:rPr>
              <a:t> moves in the opposite direction, from the high levels in the capillaries into the alveoli where the CO</a:t>
            </a:r>
            <a:r>
              <a:rPr lang="en-US" altLang="en-US" baseline="-25000" dirty="0" smtClean="0">
                <a:latin typeface="Arial" charset="0"/>
                <a:cs typeface="Arial" charset="0"/>
              </a:rPr>
              <a:t>2</a:t>
            </a:r>
            <a:r>
              <a:rPr lang="en-US" altLang="en-US" dirty="0" smtClean="0">
                <a:latin typeface="Arial" charset="0"/>
                <a:cs typeface="Arial" charset="0"/>
              </a:rPr>
              <a:t> is low. The bicarb ions in the blood convert to water and CO</a:t>
            </a:r>
            <a:r>
              <a:rPr lang="en-US" altLang="en-US" baseline="-25000" dirty="0" smtClean="0">
                <a:latin typeface="Arial" charset="0"/>
                <a:cs typeface="Arial" charset="0"/>
              </a:rPr>
              <a:t>2</a:t>
            </a:r>
            <a:r>
              <a:rPr lang="en-US" altLang="en-US" dirty="0" smtClean="0">
                <a:latin typeface="Arial" charset="0"/>
                <a:cs typeface="Arial" charset="0"/>
              </a:rPr>
              <a:t>.</a:t>
            </a:r>
            <a:r>
              <a:rPr lang="en-US" altLang="en-US" baseline="-25000" dirty="0" smtClean="0">
                <a:latin typeface="Arial" charset="0"/>
                <a:cs typeface="Arial" charset="0"/>
              </a:rPr>
              <a:t> </a:t>
            </a:r>
            <a:r>
              <a:rPr lang="en-US" altLang="en-US" dirty="0" smtClean="0">
                <a:latin typeface="Arial" charset="0"/>
                <a:cs typeface="Arial" charset="0"/>
              </a:rPr>
              <a:t>Additional CO</a:t>
            </a:r>
            <a:r>
              <a:rPr lang="en-US" altLang="en-US" baseline="-25000" dirty="0" smtClean="0">
                <a:latin typeface="Arial" charset="0"/>
                <a:cs typeface="Arial" charset="0"/>
              </a:rPr>
              <a:t>2</a:t>
            </a:r>
            <a:r>
              <a:rPr lang="en-US" altLang="en-US" dirty="0" smtClean="0">
                <a:latin typeface="Arial" charset="0"/>
                <a:cs typeface="Arial" charset="0"/>
              </a:rPr>
              <a:t> diffuses out of the plasma and from the hemoglobin. All the CO</a:t>
            </a:r>
            <a:r>
              <a:rPr lang="en-US" altLang="en-US" baseline="-25000" dirty="0" smtClean="0">
                <a:latin typeface="Arial" charset="0"/>
                <a:cs typeface="Arial" charset="0"/>
              </a:rPr>
              <a:t>2</a:t>
            </a:r>
            <a:r>
              <a:rPr lang="en-US" altLang="en-US" dirty="0" smtClean="0">
                <a:latin typeface="Arial" charset="0"/>
                <a:cs typeface="Arial" charset="0"/>
              </a:rPr>
              <a:t> crosses from the capillaries into the alveoli. </a:t>
            </a:r>
          </a:p>
          <a:p>
            <a:pPr>
              <a:spcBef>
                <a:spcPts val="400"/>
              </a:spcBef>
              <a:buFontTx/>
              <a:buChar char="•"/>
            </a:pPr>
            <a:r>
              <a:rPr lang="en-US" altLang="en-US" dirty="0" smtClean="0">
                <a:latin typeface="Arial" charset="0"/>
                <a:cs typeface="Arial" charset="0"/>
              </a:rPr>
              <a:t>Basically, the gases have switched concentrations. The carbon-dioxide-rich air in the alveoli is exhaled from the lungs. The oxygen-rich blood in the capillaries is transported from the pulmonary circulation to the left atrium and then to the left ventricle of the heart, from which it is ejected into the aorta and to the arteries throughout the body. This blood that is now circulating throughout the body is the blood that will be used in the cell/capillary gas exchange described next. </a:t>
            </a:r>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99764421-B1F7-4C47-AE08-FD1639846B5E}" type="slidenum">
              <a:rPr lang="en-US" altLang="en-US" b="0" smtClean="0">
                <a:latin typeface="Calibri" charset="0"/>
              </a:rPr>
              <a:pPr eaLnBrk="1" hangingPunct="1"/>
              <a:t>78</a:t>
            </a:fld>
            <a:endParaRPr lang="en-US" altLang="en-US" b="0" smtClean="0">
              <a:latin typeface="Calibri"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dirty="0" smtClean="0">
                <a:latin typeface="Arial" charset="0"/>
                <a:cs typeface="Arial" charset="0"/>
              </a:rPr>
              <a:t>Talking Points</a:t>
            </a:r>
          </a:p>
          <a:p>
            <a:pPr>
              <a:spcBef>
                <a:spcPts val="400"/>
              </a:spcBef>
              <a:buFontTx/>
              <a:buChar char="•"/>
            </a:pPr>
            <a:r>
              <a:rPr lang="en-US" altLang="en-US" dirty="0" smtClean="0">
                <a:latin typeface="Arial" charset="0"/>
                <a:cs typeface="Arial" charset="0"/>
              </a:rPr>
              <a:t>During cell metabolism, the cells have used O</a:t>
            </a:r>
            <a:r>
              <a:rPr lang="en-US" altLang="en-US" baseline="-25000" dirty="0" smtClean="0">
                <a:latin typeface="Arial" charset="0"/>
                <a:cs typeface="Arial" charset="0"/>
              </a:rPr>
              <a:t>2 </a:t>
            </a:r>
            <a:r>
              <a:rPr lang="en-US" altLang="en-US" dirty="0" smtClean="0">
                <a:latin typeface="Arial" charset="0"/>
                <a:cs typeface="Arial" charset="0"/>
              </a:rPr>
              <a:t>and produced CO</a:t>
            </a:r>
            <a:r>
              <a:rPr lang="en-US" altLang="en-US" baseline="-25000" dirty="0" smtClean="0">
                <a:latin typeface="Arial" charset="0"/>
                <a:cs typeface="Arial" charset="0"/>
              </a:rPr>
              <a:t>2 </a:t>
            </a:r>
            <a:r>
              <a:rPr lang="en-US" altLang="en-US" dirty="0" smtClean="0">
                <a:latin typeface="Arial" charset="0"/>
                <a:cs typeface="Arial" charset="0"/>
              </a:rPr>
              <a:t>as a byproduct. Thus, while the capillary beds contain blood that is high in O</a:t>
            </a:r>
            <a:r>
              <a:rPr lang="en-US" altLang="en-US" baseline="-25000" dirty="0" smtClean="0">
                <a:latin typeface="Arial" charset="0"/>
                <a:cs typeface="Arial" charset="0"/>
              </a:rPr>
              <a:t>2 </a:t>
            </a:r>
            <a:r>
              <a:rPr lang="en-US" altLang="en-US" dirty="0" smtClean="0">
                <a:latin typeface="Arial" charset="0"/>
                <a:cs typeface="Arial" charset="0"/>
              </a:rPr>
              <a:t>and low in CO</a:t>
            </a:r>
            <a:r>
              <a:rPr lang="en-US" altLang="en-US" baseline="-25000" dirty="0" smtClean="0">
                <a:latin typeface="Arial" charset="0"/>
                <a:cs typeface="Arial" charset="0"/>
              </a:rPr>
              <a:t>2</a:t>
            </a:r>
            <a:r>
              <a:rPr lang="en-US" altLang="en-US" dirty="0" smtClean="0">
                <a:latin typeface="Arial" charset="0"/>
                <a:cs typeface="Arial" charset="0"/>
              </a:rPr>
              <a:t>, the cells contain low levels of O</a:t>
            </a:r>
            <a:r>
              <a:rPr lang="en-US" altLang="en-US" baseline="-25000" dirty="0" smtClean="0">
                <a:latin typeface="Arial" charset="0"/>
                <a:cs typeface="Arial" charset="0"/>
              </a:rPr>
              <a:t>2 </a:t>
            </a:r>
            <a:r>
              <a:rPr lang="en-US" altLang="en-US" dirty="0" smtClean="0">
                <a:latin typeface="Arial" charset="0"/>
                <a:cs typeface="Arial" charset="0"/>
              </a:rPr>
              <a:t>and high levels of CO</a:t>
            </a:r>
            <a:r>
              <a:rPr lang="en-US" altLang="en-US" baseline="-25000" dirty="0" smtClean="0">
                <a:latin typeface="Arial" charset="0"/>
                <a:cs typeface="Arial" charset="0"/>
              </a:rPr>
              <a:t>2</a:t>
            </a:r>
            <a:r>
              <a:rPr lang="en-US" altLang="en-US" dirty="0" smtClean="0">
                <a:latin typeface="Arial" charset="0"/>
                <a:cs typeface="Arial" charset="0"/>
              </a:rPr>
              <a:t>. </a:t>
            </a:r>
          </a:p>
          <a:p>
            <a:pPr>
              <a:spcBef>
                <a:spcPts val="400"/>
              </a:spcBef>
              <a:buFontTx/>
              <a:buChar char="•"/>
            </a:pPr>
            <a:r>
              <a:rPr lang="en-US" altLang="en-US" dirty="0" smtClean="0">
                <a:latin typeface="Arial" charset="0"/>
                <a:cs typeface="Arial" charset="0"/>
              </a:rPr>
              <a:t>As blood enters the capillary, O</a:t>
            </a:r>
            <a:r>
              <a:rPr lang="en-US" altLang="en-US" baseline="-25000" dirty="0" smtClean="0">
                <a:latin typeface="Arial" charset="0"/>
                <a:cs typeface="Arial" charset="0"/>
              </a:rPr>
              <a:t>2 </a:t>
            </a:r>
            <a:r>
              <a:rPr lang="en-US" altLang="en-US" dirty="0" smtClean="0">
                <a:latin typeface="Arial" charset="0"/>
                <a:cs typeface="Arial" charset="0"/>
              </a:rPr>
              <a:t>breaks free of the hemoglobin and diffuses out of the plasma, crosses the capillary membrane, and enters the cell.</a:t>
            </a:r>
          </a:p>
          <a:p>
            <a:pPr>
              <a:spcBef>
                <a:spcPts val="400"/>
              </a:spcBef>
              <a:buFontTx/>
              <a:buChar char="•"/>
            </a:pPr>
            <a:r>
              <a:rPr lang="en-US" altLang="en-US" dirty="0" smtClean="0">
                <a:latin typeface="Arial" charset="0"/>
                <a:cs typeface="Arial" charset="0"/>
              </a:rPr>
              <a:t>Simultaneously, CO</a:t>
            </a:r>
            <a:r>
              <a:rPr lang="en-US" altLang="en-US" baseline="-25000" dirty="0" smtClean="0">
                <a:latin typeface="Arial" charset="0"/>
                <a:cs typeface="Arial" charset="0"/>
              </a:rPr>
              <a:t>2 </a:t>
            </a:r>
            <a:r>
              <a:rPr lang="en-US" altLang="en-US" dirty="0" smtClean="0">
                <a:latin typeface="Arial" charset="0"/>
                <a:cs typeface="Arial" charset="0"/>
              </a:rPr>
              <a:t>leaves the cell and crosses over into the capillary where it dissolves in the plasma, attaches to hemoglobin, or enters the red blood cell to be converted to bicarbonate. As the blood leaves the capillary, it enters a small </a:t>
            </a:r>
            <a:r>
              <a:rPr lang="en-US" altLang="en-US" dirty="0" err="1" smtClean="0">
                <a:latin typeface="Arial" charset="0"/>
                <a:cs typeface="Arial" charset="0"/>
              </a:rPr>
              <a:t>venule</a:t>
            </a:r>
            <a:r>
              <a:rPr lang="en-US" altLang="en-US" dirty="0" smtClean="0">
                <a:latin typeface="Arial" charset="0"/>
                <a:cs typeface="Arial" charset="0"/>
              </a:rPr>
              <a:t> from which it is eventually dumped into a larger vein. The blood in the venules and veins contains low concentrations of O</a:t>
            </a:r>
            <a:r>
              <a:rPr lang="en-US" altLang="en-US" baseline="-25000" dirty="0" smtClean="0">
                <a:latin typeface="Arial" charset="0"/>
                <a:cs typeface="Arial" charset="0"/>
              </a:rPr>
              <a:t>2 </a:t>
            </a:r>
            <a:r>
              <a:rPr lang="en-US" altLang="en-US" dirty="0" smtClean="0">
                <a:latin typeface="Arial" charset="0"/>
                <a:cs typeface="Arial" charset="0"/>
              </a:rPr>
              <a:t>and high concentrations of CO</a:t>
            </a:r>
            <a:r>
              <a:rPr lang="en-US" altLang="en-US" baseline="-25000" dirty="0" smtClean="0">
                <a:latin typeface="Arial" charset="0"/>
                <a:cs typeface="Arial" charset="0"/>
              </a:rPr>
              <a:t>2</a:t>
            </a:r>
            <a:r>
              <a:rPr lang="en-US" altLang="en-US" dirty="0" smtClean="0">
                <a:latin typeface="Arial" charset="0"/>
                <a:cs typeface="Arial" charset="0"/>
              </a:rPr>
              <a:t>. </a:t>
            </a:r>
          </a:p>
        </p:txBody>
      </p:sp>
      <p:sp>
        <p:nvSpPr>
          <p:cNvPr id="15360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0BEE196C-444C-4A2C-89C9-65D3222F0AA2}" type="slidenum">
              <a:rPr lang="en-US" altLang="en-US" b="0"/>
              <a:pPr algn="r" eaLnBrk="1" hangingPunct="1">
                <a:spcBef>
                  <a:spcPct val="0"/>
                </a:spcBef>
              </a:pPr>
              <a:t>79</a:t>
            </a:fld>
            <a:endParaRPr lang="en-US" altLang="en-US" b="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54627" name="Rectangle 3"/>
          <p:cNvSpPr>
            <a:spLocks noGrp="1" noChangeArrowheads="1"/>
          </p:cNvSpPr>
          <p:nvPr>
            <p:ph type="body" idx="1"/>
          </p:nvPr>
        </p:nvSpPr>
        <p:spPr bwMode="auto">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155651" name="Notes Placeholder 2"/>
          <p:cNvSpPr>
            <a:spLocks noGrp="1"/>
          </p:cNvSpPr>
          <p:nvPr>
            <p:ph type="body" idx="1"/>
          </p:nvPr>
        </p:nvSpPr>
        <p:spPr bwMode="auto">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dirty="0" smtClean="0">
                <a:latin typeface="Arial" charset="0"/>
                <a:cs typeface="Arial" charset="0"/>
              </a:rPr>
              <a:t>Talking Points</a:t>
            </a:r>
          </a:p>
          <a:p>
            <a:pPr>
              <a:spcBef>
                <a:spcPts val="400"/>
              </a:spcBef>
              <a:buFontTx/>
              <a:buChar char="•"/>
            </a:pPr>
            <a:r>
              <a:rPr lang="en-US" altLang="en-US" dirty="0" smtClean="0">
                <a:latin typeface="Arial" charset="0"/>
                <a:cs typeface="Arial" charset="0"/>
              </a:rPr>
              <a:t>One of the determinants of an adequate blood pressure and perfusion is </a:t>
            </a:r>
            <a:r>
              <a:rPr lang="en-US" altLang="en-US" b="1" dirty="0" smtClean="0">
                <a:latin typeface="Arial" charset="0"/>
                <a:cs typeface="Arial" charset="0"/>
              </a:rPr>
              <a:t>blood volume</a:t>
            </a:r>
            <a:r>
              <a:rPr lang="en-US" altLang="en-US" dirty="0" smtClean="0">
                <a:latin typeface="Arial" charset="0"/>
                <a:cs typeface="Arial" charset="0"/>
              </a:rPr>
              <a:t>.</a:t>
            </a:r>
          </a:p>
          <a:p>
            <a:pPr>
              <a:spcBef>
                <a:spcPts val="400"/>
              </a:spcBef>
              <a:buFontTx/>
              <a:buChar char="•"/>
            </a:pPr>
            <a:r>
              <a:rPr lang="en-US" altLang="en-US" dirty="0" smtClean="0">
                <a:latin typeface="Arial" charset="0"/>
                <a:cs typeface="Arial" charset="0"/>
              </a:rPr>
              <a:t>An adult has approximately </a:t>
            </a:r>
            <a:r>
              <a:rPr lang="en-US" altLang="en-US" b="1" dirty="0" smtClean="0">
                <a:latin typeface="Arial" charset="0"/>
                <a:cs typeface="Arial" charset="0"/>
              </a:rPr>
              <a:t>70 mL of blood for every kilogram </a:t>
            </a:r>
            <a:r>
              <a:rPr lang="en-US" altLang="en-US" dirty="0" smtClean="0">
                <a:latin typeface="Arial" charset="0"/>
                <a:cs typeface="Arial" charset="0"/>
              </a:rPr>
              <a:t>(2.2 lbs) of body weight. Thus, a patient who weighs 154 lbs or 70 kg would have approximately 4,900 mL or 4.9 liters of blood volume. </a:t>
            </a:r>
          </a:p>
          <a:p>
            <a:pPr>
              <a:spcBef>
                <a:spcPts val="400"/>
              </a:spcBef>
              <a:buFontTx/>
              <a:buChar char="•"/>
            </a:pPr>
            <a:r>
              <a:rPr lang="en-US" altLang="en-US" dirty="0" smtClean="0">
                <a:latin typeface="Arial" charset="0"/>
                <a:cs typeface="Arial" charset="0"/>
              </a:rPr>
              <a:t>Blood volume correlates with body mass; therefore, a larger patient would normally have a greater blood volume.</a:t>
            </a:r>
          </a:p>
          <a:p>
            <a:pPr>
              <a:spcBef>
                <a:spcPts val="400"/>
              </a:spcBef>
              <a:buFontTx/>
              <a:buChar char="•"/>
            </a:pPr>
            <a:r>
              <a:rPr lang="en-US" altLang="en-US" dirty="0" smtClean="0">
                <a:latin typeface="Arial" charset="0"/>
                <a:cs typeface="Arial" charset="0"/>
              </a:rPr>
              <a:t>The loss of one liter of blood in a 100-pound patient would be much more significant than in a 200-pound patient. </a:t>
            </a:r>
          </a:p>
          <a:p>
            <a:pPr>
              <a:spcBef>
                <a:spcPts val="400"/>
              </a:spcBef>
            </a:pPr>
            <a:endParaRPr lang="en-US" altLang="en-US" dirty="0" smtClean="0">
              <a:latin typeface="Arial" charset="0"/>
              <a:cs typeface="Arial" charset="0"/>
            </a:endParaRPr>
          </a:p>
        </p:txBody>
      </p:sp>
      <p:sp>
        <p:nvSpPr>
          <p:cNvPr id="15565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0F6BFD9F-2A83-4C68-82B6-543BC62F00BB}" type="slidenum">
              <a:rPr lang="en-US" altLang="en-US" b="0"/>
              <a:pPr algn="r" eaLnBrk="1" hangingPunct="1">
                <a:spcBef>
                  <a:spcPct val="0"/>
                </a:spcBef>
              </a:pPr>
              <a:t>81</a:t>
            </a:fld>
            <a:endParaRPr lang="en-US" altLang="en-US" b="0" dirty="0"/>
          </a:p>
        </p:txBody>
      </p:sp>
    </p:spTree>
    <p:extLst>
      <p:ext uri="{BB962C8B-B14F-4D97-AF65-F5344CB8AC3E}">
        <p14:creationId xmlns:p14="http://schemas.microsoft.com/office/powerpoint/2010/main" val="27744126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smtClean="0">
                <a:latin typeface="Arial" charset="0"/>
                <a:cs typeface="Arial" charset="0"/>
              </a:rPr>
              <a:t>Talking Points</a:t>
            </a:r>
          </a:p>
          <a:p>
            <a:pPr>
              <a:spcBef>
                <a:spcPts val="400"/>
              </a:spcBef>
              <a:buFontTx/>
              <a:buChar char="•"/>
            </a:pPr>
            <a:r>
              <a:rPr lang="en-US" altLang="en-US" b="1" smtClean="0">
                <a:latin typeface="Arial" charset="0"/>
                <a:cs typeface="Arial" charset="0"/>
              </a:rPr>
              <a:t>Plasma</a:t>
            </a:r>
            <a:r>
              <a:rPr lang="en-US" altLang="en-US" smtClean="0">
                <a:latin typeface="Arial" charset="0"/>
                <a:cs typeface="Arial" charset="0"/>
              </a:rPr>
              <a:t> is made up primarily of water and plasma proteins. Water comprises 91 percent of plasma. The plasma proteins consist of albumin, antibodies, and clotting factors. </a:t>
            </a:r>
            <a:r>
              <a:rPr lang="en-US" altLang="en-US" b="1" smtClean="0">
                <a:latin typeface="Arial" charset="0"/>
                <a:cs typeface="Arial" charset="0"/>
              </a:rPr>
              <a:t>Albumin</a:t>
            </a:r>
            <a:r>
              <a:rPr lang="en-US" altLang="en-US" smtClean="0">
                <a:latin typeface="Arial" charset="0"/>
                <a:cs typeface="Arial" charset="0"/>
              </a:rPr>
              <a:t> is a large molecule that does not pass easily through a capillary; it plays a major role in maintaining the fluid balance in the blood. Antibodies are produced by the lymphatic system and are responsible for the defense against infectious organisms. The clotting factors are key in coagulation of blood from damaged vessels. Fibrinogen is the most plentiful clotting factor and is the precursor to the fibrin clot. </a:t>
            </a:r>
          </a:p>
          <a:p>
            <a:pPr>
              <a:spcBef>
                <a:spcPts val="400"/>
              </a:spcBef>
              <a:buFontTx/>
              <a:buChar char="•"/>
            </a:pPr>
            <a:r>
              <a:rPr lang="en-US" altLang="en-US" smtClean="0">
                <a:latin typeface="Arial" charset="0"/>
                <a:cs typeface="Arial" charset="0"/>
              </a:rPr>
              <a:t>The </a:t>
            </a:r>
            <a:r>
              <a:rPr lang="en-US" altLang="en-US" b="1" smtClean="0">
                <a:latin typeface="Arial" charset="0"/>
                <a:cs typeface="Arial" charset="0"/>
              </a:rPr>
              <a:t>formed elements </a:t>
            </a:r>
            <a:r>
              <a:rPr lang="en-US" altLang="en-US" smtClean="0">
                <a:latin typeface="Arial" charset="0"/>
                <a:cs typeface="Arial" charset="0"/>
              </a:rPr>
              <a:t>in the blood are red blood cells, white blood cells, and platelets. Red blood cells (erythrocytes) make up approximately 48 percent of the blood cell volume in men and 42 percent in women. The red blood cells, which contain hemoglobin, are primarily responsible for carrying oxygen and delivering it to cells for metabolism. The white blood cells (leukocytes) protect the body against infection and eliminate dead and injured cells and other debris. The platelets (thrombocytes) are not actual cells but fragments that play a major role in blood clotting and the control of bleeding. </a:t>
            </a:r>
          </a:p>
          <a:p>
            <a:pPr>
              <a:lnSpc>
                <a:spcPct val="110000"/>
              </a:lnSpc>
              <a:spcBef>
                <a:spcPts val="400"/>
              </a:spcBef>
              <a:buFontTx/>
              <a:buChar char="•"/>
            </a:pPr>
            <a:endParaRPr lang="en-US" altLang="en-US" smtClean="0">
              <a:latin typeface="Arial" charset="0"/>
              <a:cs typeface="Arial" charset="0"/>
            </a:endParaRPr>
          </a:p>
        </p:txBody>
      </p:sp>
      <p:sp>
        <p:nvSpPr>
          <p:cNvPr id="15667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65BD374E-E96F-4827-9A35-575C6EC19789}" type="slidenum">
              <a:rPr lang="en-US" altLang="en-US" b="0"/>
              <a:pPr algn="r" eaLnBrk="1" hangingPunct="1">
                <a:spcBef>
                  <a:spcPct val="0"/>
                </a:spcBef>
              </a:pPr>
              <a:t>82</a:t>
            </a:fld>
            <a:endParaRPr lang="en-US" altLang="en-US" b="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smtClean="0">
                <a:latin typeface="Arial" charset="0"/>
                <a:cs typeface="Arial" charset="0"/>
              </a:rPr>
              <a:t>Talking Points</a:t>
            </a:r>
          </a:p>
          <a:p>
            <a:pPr>
              <a:spcBef>
                <a:spcPts val="400"/>
              </a:spcBef>
              <a:buFontTx/>
              <a:buChar char="•"/>
            </a:pPr>
            <a:r>
              <a:rPr lang="en-US" altLang="en-US" smtClean="0">
                <a:latin typeface="Arial" charset="0"/>
                <a:cs typeface="Arial" charset="0"/>
              </a:rPr>
              <a:t>The venous system is capable of enlarging or reducing its capacity to respond to increases or decreases in the blood volume. As a patient bleeds, the venous volume is continuously reduced regardless of whether the bleeding is from a vein, an artery, or a capillary. </a:t>
            </a:r>
          </a:p>
          <a:p>
            <a:pPr>
              <a:spcBef>
                <a:spcPts val="400"/>
              </a:spcBef>
              <a:buFontTx/>
              <a:buChar char="•"/>
            </a:pPr>
            <a:r>
              <a:rPr lang="en-US" altLang="en-US" smtClean="0">
                <a:latin typeface="Arial" charset="0"/>
                <a:cs typeface="Arial" charset="0"/>
              </a:rPr>
              <a:t>The venous system is responsible for supplying the right side of the heart with an adequate volume of blood. </a:t>
            </a:r>
          </a:p>
          <a:p>
            <a:pPr>
              <a:spcBef>
                <a:spcPts val="400"/>
              </a:spcBef>
              <a:buFontTx/>
              <a:buChar char="•"/>
            </a:pPr>
            <a:r>
              <a:rPr lang="en-US" altLang="en-US" smtClean="0">
                <a:latin typeface="Arial" charset="0"/>
                <a:cs typeface="Arial" charset="0"/>
              </a:rPr>
              <a:t>If the volume entering the right side of the heart is decreased, the amount ejected from the left ventricle, through the arteries and to the cells, is also reduced. </a:t>
            </a:r>
          </a:p>
          <a:p>
            <a:pPr>
              <a:spcBef>
                <a:spcPts val="400"/>
              </a:spcBef>
              <a:buFontTx/>
              <a:buChar char="•"/>
            </a:pPr>
            <a:r>
              <a:rPr lang="en-US" altLang="en-US" smtClean="0">
                <a:latin typeface="Arial" charset="0"/>
                <a:cs typeface="Arial" charset="0"/>
              </a:rPr>
              <a:t>Thus, the venous volume plays a major role in maintaining blood pressure and adequate perfusion of the cells. </a:t>
            </a:r>
          </a:p>
          <a:p>
            <a:pPr>
              <a:spcBef>
                <a:spcPts val="400"/>
              </a:spcBef>
              <a:buFontTx/>
              <a:buChar char="•"/>
            </a:pPr>
            <a:r>
              <a:rPr lang="en-US" altLang="en-US" smtClean="0">
                <a:latin typeface="Arial" charset="0"/>
                <a:cs typeface="Arial" charset="0"/>
              </a:rPr>
              <a:t>The capillary network is the site of gas exchange occurring with the alveoli or cells. </a:t>
            </a:r>
          </a:p>
        </p:txBody>
      </p:sp>
      <p:sp>
        <p:nvSpPr>
          <p:cNvPr id="15770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4A8232FB-9D4A-4078-B1E2-ECA3F6BDBD9C}" type="slidenum">
              <a:rPr lang="en-US" altLang="en-US" b="0"/>
              <a:pPr algn="r" eaLnBrk="1" hangingPunct="1">
                <a:spcBef>
                  <a:spcPct val="0"/>
                </a:spcBef>
              </a:pPr>
              <a:t>83</a:t>
            </a:fld>
            <a:endParaRPr lang="en-US" altLang="en-US" b="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smtClean="0">
                <a:latin typeface="Arial" charset="0"/>
                <a:cs typeface="Arial" charset="0"/>
              </a:rPr>
              <a:t>Point to Emphasize</a:t>
            </a:r>
          </a:p>
          <a:p>
            <a:pPr>
              <a:spcBef>
                <a:spcPts val="400"/>
              </a:spcBef>
            </a:pPr>
            <a:r>
              <a:rPr lang="en-US" altLang="en-US" smtClean="0">
                <a:latin typeface="Arial" charset="0"/>
                <a:cs typeface="Arial" charset="0"/>
              </a:rPr>
              <a:t>The movement of fluid between the capillaries and the interstitial spaces is affected by hydrostatic pressure and plasma oncotic pressure.</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smtClean="0">
                <a:latin typeface="Arial" charset="0"/>
                <a:cs typeface="Arial" charset="0"/>
              </a:rPr>
              <a:t>Talking Points</a:t>
            </a:r>
          </a:p>
          <a:p>
            <a:pPr>
              <a:spcBef>
                <a:spcPts val="400"/>
              </a:spcBef>
              <a:buFontTx/>
              <a:buChar char="•"/>
            </a:pPr>
            <a:r>
              <a:rPr lang="en-US" altLang="en-US" b="1" smtClean="0">
                <a:latin typeface="Arial" charset="0"/>
                <a:cs typeface="Arial" charset="0"/>
              </a:rPr>
              <a:t>Hydrostatic pressure</a:t>
            </a:r>
            <a:r>
              <a:rPr lang="en-US" altLang="en-US" smtClean="0">
                <a:latin typeface="Arial" charset="0"/>
                <a:cs typeface="Arial" charset="0"/>
              </a:rPr>
              <a:t> is the force inside the vessel or capillary bed generated by the contraction of the heart and the blood pressure. </a:t>
            </a:r>
          </a:p>
          <a:p>
            <a:pPr>
              <a:spcBef>
                <a:spcPts val="400"/>
              </a:spcBef>
              <a:buFontTx/>
              <a:buChar char="•"/>
            </a:pPr>
            <a:r>
              <a:rPr lang="en-US" altLang="en-US" smtClean="0">
                <a:latin typeface="Arial" charset="0"/>
                <a:cs typeface="Arial" charset="0"/>
              </a:rPr>
              <a:t>Hydrostatic pressure exerts a “push” inside the vessel or capillary; it naturally wants to push fluid out of the vessel or capillary, through the vessel wall, and into the interstitial space.</a:t>
            </a:r>
          </a:p>
          <a:p>
            <a:pPr>
              <a:spcBef>
                <a:spcPts val="400"/>
              </a:spcBef>
              <a:buFontTx/>
              <a:buChar char="•"/>
            </a:pPr>
            <a:r>
              <a:rPr lang="en-US" altLang="en-US" smtClean="0">
                <a:latin typeface="Arial" charset="0"/>
                <a:cs typeface="Arial" charset="0"/>
              </a:rPr>
              <a:t>A high hydrostatic pressure would force more fluid out of the vessel or capillary and promote edema and swelling from excess fluid outside the vessels.</a:t>
            </a:r>
          </a:p>
          <a:p>
            <a:pPr>
              <a:spcBef>
                <a:spcPts val="400"/>
              </a:spcBef>
              <a:buFontTx/>
              <a:buChar char="•"/>
            </a:pPr>
            <a:r>
              <a:rPr lang="en-US" altLang="en-US" smtClean="0">
                <a:latin typeface="Arial" charset="0"/>
                <a:cs typeface="Arial" charset="0"/>
              </a:rPr>
              <a:t>For example, if the left ventricle is failing and unable to pump blood effectively, the volume and pressure in the left atrium, pulmonary vein, and pulmonary capillaries rise. Blood backs up, pressure increases, and fluid is forced out of the pulmonary capillaries. The extruded fluid will collect in the spaces between the alveoli and capillaries, reducing the ability of oxygen and carbon dioxide to be exchanged. The fluid eventually collapses the alveoli, further diminishing gas exchange. This is known as pulmonary edema. </a:t>
            </a:r>
          </a:p>
          <a:p>
            <a:pPr>
              <a:lnSpc>
                <a:spcPct val="110000"/>
              </a:lnSpc>
              <a:spcBef>
                <a:spcPts val="400"/>
              </a:spcBef>
            </a:pPr>
            <a:endParaRPr lang="en-US" altLang="en-US" smtClean="0">
              <a:latin typeface="Arial" charset="0"/>
              <a:cs typeface="Arial" charset="0"/>
            </a:endParaRPr>
          </a:p>
        </p:txBody>
      </p:sp>
      <p:sp>
        <p:nvSpPr>
          <p:cNvPr id="15974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4BA415E4-5232-448E-8466-944CA3025661}" type="slidenum">
              <a:rPr lang="en-US" altLang="en-US" b="0"/>
              <a:pPr algn="r" eaLnBrk="1" hangingPunct="1">
                <a:spcBef>
                  <a:spcPct val="0"/>
                </a:spcBef>
              </a:pPr>
              <a:t>85</a:t>
            </a:fld>
            <a:endParaRPr lang="en-US" altLang="en-US" b="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smtClean="0">
                <a:latin typeface="Arial" charset="0"/>
                <a:cs typeface="Arial" charset="0"/>
              </a:rPr>
              <a:t>Talking Points</a:t>
            </a:r>
          </a:p>
          <a:p>
            <a:pPr>
              <a:spcBef>
                <a:spcPts val="400"/>
              </a:spcBef>
              <a:buFontTx/>
              <a:buChar char="•"/>
            </a:pPr>
            <a:r>
              <a:rPr lang="en-US" altLang="en-US" b="1" smtClean="0">
                <a:latin typeface="Arial" charset="0"/>
                <a:cs typeface="Arial" charset="0"/>
              </a:rPr>
              <a:t>Plasma oncotic pressure</a:t>
            </a:r>
            <a:r>
              <a:rPr lang="en-US" altLang="en-US" smtClean="0">
                <a:latin typeface="Arial" charset="0"/>
                <a:cs typeface="Arial" charset="0"/>
              </a:rPr>
              <a:t>, also known as colloid oncotic pressure or oncotic pressure, is responsible for keeping fluid inside the vessels. </a:t>
            </a:r>
          </a:p>
          <a:p>
            <a:pPr>
              <a:spcBef>
                <a:spcPts val="400"/>
              </a:spcBef>
              <a:buFontTx/>
              <a:buChar char="•"/>
            </a:pPr>
            <a:r>
              <a:rPr lang="en-US" altLang="en-US" smtClean="0">
                <a:latin typeface="Arial" charset="0"/>
                <a:cs typeface="Arial" charset="0"/>
              </a:rPr>
              <a:t>A force is generated inside vessels by large plasma proteins, especially albumin, that attract water and other fluids. </a:t>
            </a:r>
          </a:p>
          <a:p>
            <a:pPr>
              <a:spcBef>
                <a:spcPts val="400"/>
              </a:spcBef>
              <a:buFontTx/>
              <a:buChar char="•"/>
            </a:pPr>
            <a:r>
              <a:rPr lang="en-US" altLang="en-US" smtClean="0">
                <a:latin typeface="Arial" charset="0"/>
                <a:cs typeface="Arial" charset="0"/>
              </a:rPr>
              <a:t>Opposite to hydrostatic pressure, oncotic pressure exerts a “pull” inside the vessel. </a:t>
            </a:r>
          </a:p>
          <a:p>
            <a:pPr>
              <a:spcBef>
                <a:spcPts val="400"/>
              </a:spcBef>
              <a:buFontTx/>
              <a:buChar char="•"/>
            </a:pPr>
            <a:r>
              <a:rPr lang="en-US" altLang="en-US" smtClean="0">
                <a:latin typeface="Arial" charset="0"/>
                <a:cs typeface="Arial" charset="0"/>
              </a:rPr>
              <a:t>A high oncotic pressure pulls fluid from outside the vessel, through the vessel wall, and into the vessel. </a:t>
            </a:r>
          </a:p>
          <a:p>
            <a:pPr>
              <a:spcBef>
                <a:spcPts val="400"/>
              </a:spcBef>
            </a:pPr>
            <a:endParaRPr lang="en-US" altLang="en-US" smtClean="0">
              <a:latin typeface="Arial" charset="0"/>
              <a:cs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smtClean="0">
                <a:latin typeface="Arial" charset="0"/>
                <a:cs typeface="Arial" charset="0"/>
              </a:rPr>
              <a:t>Talking Points</a:t>
            </a:r>
          </a:p>
          <a:p>
            <a:pPr>
              <a:spcBef>
                <a:spcPts val="400"/>
              </a:spcBef>
            </a:pPr>
            <a:r>
              <a:rPr lang="en-US" altLang="en-US" smtClean="0">
                <a:latin typeface="Arial" charset="0"/>
                <a:cs typeface="Arial" charset="0"/>
              </a:rPr>
              <a:t>A balance between hydrostatic pressure and </a:t>
            </a:r>
            <a:r>
              <a:rPr lang="en-US" altLang="en-US" b="1" smtClean="0">
                <a:latin typeface="Arial" charset="0"/>
                <a:cs typeface="Arial" charset="0"/>
              </a:rPr>
              <a:t>plasma oncotic pressure </a:t>
            </a:r>
            <a:r>
              <a:rPr lang="en-US" altLang="en-US" smtClean="0">
                <a:latin typeface="Arial" charset="0"/>
                <a:cs typeface="Arial" charset="0"/>
              </a:rPr>
              <a:t>must be maintained for equilibrium of fluid balance. The effects of high and low hydrostatic and oncotic pressures are summarized as follows:</a:t>
            </a:r>
          </a:p>
          <a:p>
            <a:pPr>
              <a:spcBef>
                <a:spcPts val="400"/>
              </a:spcBef>
              <a:buFontTx/>
              <a:buChar char="•"/>
            </a:pPr>
            <a:r>
              <a:rPr lang="en-US" altLang="en-US" smtClean="0">
                <a:latin typeface="Arial" charset="0"/>
                <a:cs typeface="Arial" charset="0"/>
              </a:rPr>
              <a:t>A high hydrostatic pressure pushes fluid out of a capillary and promotes edema.</a:t>
            </a:r>
          </a:p>
          <a:p>
            <a:pPr>
              <a:spcBef>
                <a:spcPts val="400"/>
              </a:spcBef>
              <a:buFontTx/>
              <a:buChar char="•"/>
            </a:pPr>
            <a:r>
              <a:rPr lang="en-US" altLang="en-US" smtClean="0">
                <a:latin typeface="Arial" charset="0"/>
                <a:cs typeface="Arial" charset="0"/>
              </a:rPr>
              <a:t>A low hydrostatic pressure pushes less fluid out of the vessel.</a:t>
            </a:r>
          </a:p>
          <a:p>
            <a:pPr>
              <a:spcBef>
                <a:spcPts val="400"/>
              </a:spcBef>
              <a:buFontTx/>
              <a:buChar char="•"/>
            </a:pPr>
            <a:r>
              <a:rPr lang="en-US" altLang="en-US" smtClean="0">
                <a:latin typeface="Arial" charset="0"/>
                <a:cs typeface="Arial" charset="0"/>
              </a:rPr>
              <a:t>A high oncotic pressure draws excessive amounts of fluid into the vessel or capillary and promotes blood volume overload.</a:t>
            </a:r>
          </a:p>
          <a:p>
            <a:pPr>
              <a:spcBef>
                <a:spcPts val="400"/>
              </a:spcBef>
              <a:buFontTx/>
              <a:buChar char="•"/>
            </a:pPr>
            <a:r>
              <a:rPr lang="en-US" altLang="en-US" smtClean="0">
                <a:latin typeface="Arial" charset="0"/>
                <a:cs typeface="Arial" charset="0"/>
              </a:rPr>
              <a:t>A low oncotic pressure does not exert an adequate pull effect to counteract the push of hydrostatic pressure and therefore promotes loss of vascular volume and promotes edema.</a:t>
            </a:r>
          </a:p>
          <a:p>
            <a:pPr>
              <a:spcBef>
                <a:spcPts val="400"/>
              </a:spcBef>
            </a:pPr>
            <a:endParaRPr lang="en-US" altLang="en-US" smtClean="0">
              <a:latin typeface="Arial" charset="0"/>
              <a:cs typeface="Arial" charset="0"/>
            </a:endParaRPr>
          </a:p>
        </p:txBody>
      </p:sp>
      <p:sp>
        <p:nvSpPr>
          <p:cNvPr id="1617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689658D2-7F21-4664-9E79-347D47E46DCE}" type="slidenum">
              <a:rPr lang="en-US" altLang="en-US" b="0"/>
              <a:pPr algn="r" eaLnBrk="1" hangingPunct="1">
                <a:spcBef>
                  <a:spcPct val="0"/>
                </a:spcBef>
              </a:pPr>
              <a:t>88</a:t>
            </a:fld>
            <a:endParaRPr lang="en-US" altLang="en-US" b="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charset="0"/>
                <a:ea typeface="MS PGothic" charset="-128"/>
              </a:rPr>
              <a:t>Lecture Outline </a:t>
            </a:r>
          </a:p>
          <a:p>
            <a:endParaRPr lang="en-US" altLang="en-US" dirty="0">
              <a:latin typeface="Times New Roman" charset="0"/>
              <a:ea typeface="MS PGothic" charset="-128"/>
            </a:endParaRPr>
          </a:p>
          <a:p>
            <a:r>
              <a:rPr lang="en-US" altLang="en-US" dirty="0">
                <a:latin typeface="Times New Roman" charset="0"/>
                <a:ea typeface="MS PGothic" charset="-128"/>
              </a:rPr>
              <a:t>3. Factors that impair respiration:</a:t>
            </a:r>
            <a:endParaRPr lang="en-IN" altLang="en-US" dirty="0">
              <a:latin typeface="Times New Roman" charset="0"/>
              <a:ea typeface="MS PGothic" charset="-128"/>
            </a:endParaRPr>
          </a:p>
          <a:p>
            <a:r>
              <a:rPr lang="en-US" altLang="en-US" dirty="0">
                <a:latin typeface="Times New Roman" charset="0"/>
                <a:ea typeface="MS PGothic" charset="-128"/>
              </a:rPr>
              <a:t>	a. Change in the atmosphere</a:t>
            </a:r>
            <a:endParaRPr lang="en-IN" altLang="en-US" dirty="0">
              <a:latin typeface="Times New Roman" charset="0"/>
              <a:ea typeface="MS PGothic" charset="-128"/>
            </a:endParaRPr>
          </a:p>
          <a:p>
            <a:r>
              <a:rPr lang="en-US" altLang="en-US" dirty="0">
                <a:latin typeface="Times New Roman" charset="0"/>
                <a:ea typeface="MS PGothic" charset="-128"/>
              </a:rPr>
              <a:t>	b. High altitudes</a:t>
            </a:r>
            <a:endParaRPr lang="en-IN" altLang="en-US" dirty="0">
              <a:latin typeface="Times New Roman" charset="0"/>
              <a:ea typeface="MS PGothic" charset="-128"/>
            </a:endParaRPr>
          </a:p>
          <a:p>
            <a:r>
              <a:rPr lang="en-US" altLang="en-US" dirty="0">
                <a:latin typeface="Times New Roman" charset="0"/>
                <a:ea typeface="MS PGothic" charset="-128"/>
              </a:rPr>
              <a:t>	c. Impaired movement of the gas across the cell membrane</a:t>
            </a:r>
            <a:endParaRPr lang="en-IN" altLang="en-US" dirty="0">
              <a:latin typeface="Times New Roman" charset="0"/>
              <a:ea typeface="MS PGothic" charset="-128"/>
            </a:endParaRPr>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0319466A-8CD0-0E49-9B08-5E72125244B1}" type="slidenum">
              <a:rPr lang="en-US" altLang="en-US" sz="1200"/>
              <a:pPr eaLnBrk="1" hangingPunct="1"/>
              <a:t>9</a:t>
            </a:fld>
            <a:endParaRPr lang="en-US" altLang="en-US" sz="1200" dirty="0"/>
          </a:p>
        </p:txBody>
      </p:sp>
    </p:spTree>
    <p:extLst>
      <p:ext uri="{BB962C8B-B14F-4D97-AF65-F5344CB8AC3E}">
        <p14:creationId xmlns:p14="http://schemas.microsoft.com/office/powerpoint/2010/main" val="5067422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62819" name="Rectangle 3"/>
          <p:cNvSpPr>
            <a:spLocks noGrp="1" noChangeArrowheads="1"/>
          </p:cNvSpPr>
          <p:nvPr>
            <p:ph type="body" idx="1"/>
          </p:nvPr>
        </p:nvSpPr>
        <p:spPr bwMode="auto">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smtClean="0">
                <a:latin typeface="Arial" charset="0"/>
                <a:cs typeface="Arial" charset="0"/>
              </a:rPr>
              <a:t>Animation</a:t>
            </a:r>
          </a:p>
          <a:p>
            <a:pPr>
              <a:spcBef>
                <a:spcPts val="400"/>
              </a:spcBef>
            </a:pPr>
            <a:r>
              <a:rPr lang="en-US" altLang="en-US" b="1" i="1" smtClean="0">
                <a:latin typeface="Arial" charset="0"/>
                <a:cs typeface="Arial" charset="0"/>
              </a:rPr>
              <a:t>Starling’s Hypothesis</a:t>
            </a:r>
          </a:p>
          <a:p>
            <a:pPr>
              <a:spcBef>
                <a:spcPts val="400"/>
              </a:spcBef>
              <a:buFontTx/>
              <a:buChar char="•"/>
            </a:pPr>
            <a:r>
              <a:rPr lang="en-US" altLang="en-US" smtClean="0">
                <a:latin typeface="Arial" charset="0"/>
                <a:cs typeface="Arial" charset="0"/>
              </a:rPr>
              <a:t>Discuss oncotic pressure.</a:t>
            </a:r>
          </a:p>
          <a:p>
            <a:pPr>
              <a:spcBef>
                <a:spcPts val="400"/>
              </a:spcBef>
              <a:buFontTx/>
              <a:buChar char="•"/>
            </a:pPr>
            <a:r>
              <a:rPr lang="en-US" altLang="en-US" smtClean="0">
                <a:latin typeface="Arial" charset="0"/>
                <a:cs typeface="Arial" charset="0"/>
              </a:rPr>
              <a:t>Discuss the changes in pressure that occur.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63843" name="Rectangle 3"/>
          <p:cNvSpPr>
            <a:spLocks noGrp="1" noChangeArrowheads="1"/>
          </p:cNvSpPr>
          <p:nvPr>
            <p:ph type="body" idx="1"/>
          </p:nvPr>
        </p:nvSpPr>
        <p:spPr bwMode="auto">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smtClean="0">
                <a:latin typeface="Arial" charset="0"/>
                <a:cs typeface="Arial" charset="0"/>
              </a:rPr>
              <a:t>Point to Emphasize</a:t>
            </a:r>
          </a:p>
          <a:p>
            <a:pPr>
              <a:spcBef>
                <a:spcPts val="400"/>
              </a:spcBef>
            </a:pPr>
            <a:r>
              <a:rPr lang="en-US" altLang="en-US" smtClean="0">
                <a:latin typeface="Arial" charset="0"/>
                <a:cs typeface="Arial" charset="0"/>
              </a:rPr>
              <a:t>Cardiac output depends on the amount of blood pumped from the left ventricle with each contraction and the number of times the ventricle contracts each minute.</a:t>
            </a:r>
          </a:p>
          <a:p>
            <a:pPr>
              <a:spcBef>
                <a:spcPts val="400"/>
              </a:spcBef>
            </a:pPr>
            <a:endParaRPr lang="en-US" altLang="en-US" b="1" smtClean="0">
              <a:latin typeface="Arial" charset="0"/>
              <a:cs typeface="Arial" charset="0"/>
            </a:endParaRPr>
          </a:p>
          <a:p>
            <a:pPr>
              <a:spcBef>
                <a:spcPts val="400"/>
              </a:spcBef>
            </a:pPr>
            <a:r>
              <a:rPr lang="en-US" altLang="en-US" b="1" smtClean="0">
                <a:latin typeface="Arial" charset="0"/>
                <a:cs typeface="Arial" charset="0"/>
              </a:rPr>
              <a:t>Teaching Tip</a:t>
            </a:r>
          </a:p>
          <a:p>
            <a:pPr>
              <a:spcBef>
                <a:spcPts val="400"/>
              </a:spcBef>
            </a:pPr>
            <a:r>
              <a:rPr lang="en-US" altLang="en-US" smtClean="0">
                <a:latin typeface="Arial" charset="0"/>
                <a:cs typeface="Arial" charset="0"/>
              </a:rPr>
              <a:t>Explain the similarities in the concepts of minute ventilation and cardiac output. </a:t>
            </a:r>
          </a:p>
          <a:p>
            <a:pPr>
              <a:spcBef>
                <a:spcPts val="400"/>
              </a:spcBef>
            </a:pPr>
            <a:endParaRPr lang="en-US" altLang="en-US" smtClean="0">
              <a:latin typeface="Arial" charset="0"/>
              <a:cs typeface="Arial" charset="0"/>
            </a:endParaRPr>
          </a:p>
          <a:p>
            <a:pPr>
              <a:spcBef>
                <a:spcPts val="400"/>
              </a:spcBef>
            </a:pPr>
            <a:r>
              <a:rPr lang="en-US" altLang="en-US" b="1" smtClean="0">
                <a:latin typeface="Arial" charset="0"/>
                <a:cs typeface="Arial" charset="0"/>
              </a:rPr>
              <a:t>Discussion Questions</a:t>
            </a:r>
          </a:p>
          <a:p>
            <a:pPr>
              <a:spcBef>
                <a:spcPts val="400"/>
              </a:spcBef>
              <a:buFontTx/>
              <a:buChar char="•"/>
            </a:pPr>
            <a:r>
              <a:rPr lang="en-US" altLang="en-US" smtClean="0">
                <a:latin typeface="Arial" charset="0"/>
                <a:cs typeface="Arial" charset="0"/>
              </a:rPr>
              <a:t>What is meant by cardiac output? </a:t>
            </a:r>
          </a:p>
          <a:p>
            <a:pPr>
              <a:spcBef>
                <a:spcPts val="400"/>
              </a:spcBef>
              <a:buFontTx/>
              <a:buChar char="•"/>
            </a:pPr>
            <a:r>
              <a:rPr lang="en-US" altLang="en-US" smtClean="0">
                <a:latin typeface="Arial" charset="0"/>
                <a:cs typeface="Arial" charset="0"/>
              </a:rPr>
              <a:t>A blood clot is obstructing blood flow through the pulmonary artery. Explain how this affects perfusion.</a:t>
            </a:r>
          </a:p>
          <a:p>
            <a:pPr>
              <a:spcBef>
                <a:spcPts val="400"/>
              </a:spcBef>
            </a:pPr>
            <a:endParaRPr lang="en-US" altLang="en-US" smtClean="0">
              <a:latin typeface="Arial" charset="0"/>
              <a:cs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65891" name="Rectangle 3"/>
          <p:cNvSpPr>
            <a:spLocks noGrp="1" noChangeArrowheads="1"/>
          </p:cNvSpPr>
          <p:nvPr>
            <p:ph type="body" idx="1"/>
          </p:nvPr>
        </p:nvSpPr>
        <p:spPr bwMode="auto">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dirty="0" smtClean="0">
                <a:latin typeface="Arial" charset="0"/>
                <a:cs typeface="Arial" charset="0"/>
              </a:rPr>
              <a:t>Talking Points</a:t>
            </a:r>
          </a:p>
          <a:p>
            <a:pPr>
              <a:spcBef>
                <a:spcPts val="400"/>
              </a:spcBef>
              <a:buFontTx/>
              <a:buChar char="•"/>
            </a:pPr>
            <a:r>
              <a:rPr lang="en-US" altLang="en-US" b="1" dirty="0" smtClean="0">
                <a:latin typeface="Arial" charset="0"/>
                <a:cs typeface="Arial" charset="0"/>
              </a:rPr>
              <a:t>Heart rate</a:t>
            </a:r>
            <a:r>
              <a:rPr lang="en-US" altLang="en-US" dirty="0" smtClean="0">
                <a:latin typeface="Arial" charset="0"/>
                <a:cs typeface="Arial" charset="0"/>
              </a:rPr>
              <a:t> is defined as the number of times the heart contracts in 1 minute. </a:t>
            </a:r>
          </a:p>
          <a:p>
            <a:pPr>
              <a:spcBef>
                <a:spcPts val="400"/>
              </a:spcBef>
              <a:buFontTx/>
              <a:buChar char="•"/>
            </a:pPr>
            <a:r>
              <a:rPr lang="en-US" altLang="en-US" dirty="0" smtClean="0">
                <a:latin typeface="Arial" charset="0"/>
                <a:cs typeface="Arial" charset="0"/>
              </a:rPr>
              <a:t>The heart has the property of </a:t>
            </a:r>
            <a:r>
              <a:rPr lang="en-US" altLang="en-US" b="1" dirty="0" smtClean="0">
                <a:latin typeface="Arial" charset="0"/>
                <a:cs typeface="Arial" charset="0"/>
              </a:rPr>
              <a:t>automaticity</a:t>
            </a:r>
            <a:r>
              <a:rPr lang="en-US" altLang="en-US" dirty="0" smtClean="0">
                <a:latin typeface="Arial" charset="0"/>
                <a:cs typeface="Arial" charset="0"/>
              </a:rPr>
              <a:t>, meaning it can generate its own impulse. This is achieved through the conduction system with the sinoatrial (SA) node being the primary pacemaker. </a:t>
            </a:r>
          </a:p>
          <a:p>
            <a:pPr>
              <a:spcBef>
                <a:spcPts val="400"/>
              </a:spcBef>
              <a:buFontTx/>
              <a:buChar char="•"/>
            </a:pPr>
            <a:r>
              <a:rPr lang="en-US" altLang="en-US" dirty="0" smtClean="0">
                <a:latin typeface="Arial" charset="0"/>
                <a:cs typeface="Arial" charset="0"/>
              </a:rPr>
              <a:t>The heart rate can also be influenced to increase or decrease its rate of firing by several factors outside of the heart. The primary factors are hormones and the autonomic nervous system, composed of the sympathetic and parasympathetic systems. </a:t>
            </a:r>
          </a:p>
          <a:p>
            <a:pPr>
              <a:spcBef>
                <a:spcPts val="400"/>
              </a:spcBef>
              <a:buFontTx/>
              <a:buChar char="•"/>
            </a:pPr>
            <a:r>
              <a:rPr lang="en-US" altLang="en-US" dirty="0" smtClean="0">
                <a:latin typeface="Arial" charset="0"/>
                <a:cs typeface="Arial" charset="0"/>
              </a:rPr>
              <a:t>The influence of the autonomic nervous system on the heart rate summarized:</a:t>
            </a:r>
            <a:endParaRPr lang="en-US" altLang="en-US" b="1" dirty="0" smtClean="0">
              <a:latin typeface="Arial" charset="0"/>
              <a:cs typeface="Arial" charset="0"/>
            </a:endParaRPr>
          </a:p>
          <a:p>
            <a:pPr>
              <a:spcBef>
                <a:spcPts val="400"/>
              </a:spcBef>
            </a:pPr>
            <a:r>
              <a:rPr lang="en-US" altLang="en-US" dirty="0" smtClean="0">
                <a:latin typeface="Arial" charset="0"/>
                <a:cs typeface="Arial" charset="0"/>
              </a:rPr>
              <a:t>– </a:t>
            </a:r>
            <a:r>
              <a:rPr lang="en-US" altLang="en-US" i="1" dirty="0" smtClean="0">
                <a:latin typeface="Arial" charset="0"/>
                <a:cs typeface="Arial" charset="0"/>
              </a:rPr>
              <a:t>Increased</a:t>
            </a:r>
            <a:r>
              <a:rPr lang="en-US" altLang="en-US" dirty="0" smtClean="0">
                <a:latin typeface="Arial" charset="0"/>
                <a:cs typeface="Arial" charset="0"/>
              </a:rPr>
              <a:t> stimulation by the sympathetic system </a:t>
            </a:r>
            <a:r>
              <a:rPr lang="en-US" altLang="en-US" i="1" dirty="0" smtClean="0">
                <a:latin typeface="Arial" charset="0"/>
                <a:cs typeface="Arial" charset="0"/>
              </a:rPr>
              <a:t>increases</a:t>
            </a:r>
            <a:r>
              <a:rPr lang="en-US" altLang="en-US" dirty="0" smtClean="0">
                <a:latin typeface="Arial" charset="0"/>
                <a:cs typeface="Arial" charset="0"/>
              </a:rPr>
              <a:t> heart rate.</a:t>
            </a:r>
          </a:p>
          <a:p>
            <a:pPr>
              <a:spcBef>
                <a:spcPts val="400"/>
              </a:spcBef>
            </a:pPr>
            <a:r>
              <a:rPr lang="en-US" altLang="en-US" dirty="0" smtClean="0">
                <a:latin typeface="Arial" charset="0"/>
                <a:cs typeface="Arial" charset="0"/>
              </a:rPr>
              <a:t>–</a:t>
            </a:r>
            <a:r>
              <a:rPr lang="en-US" altLang="en-US" i="1" dirty="0" smtClean="0">
                <a:latin typeface="Arial" charset="0"/>
                <a:cs typeface="Arial" charset="0"/>
              </a:rPr>
              <a:t> Decreased</a:t>
            </a:r>
            <a:r>
              <a:rPr lang="en-US" altLang="en-US" dirty="0" smtClean="0">
                <a:latin typeface="Arial" charset="0"/>
                <a:cs typeface="Arial" charset="0"/>
              </a:rPr>
              <a:t> stimulation by the sympathetic system </a:t>
            </a:r>
            <a:r>
              <a:rPr lang="en-US" altLang="en-US" i="1" dirty="0" smtClean="0">
                <a:latin typeface="Arial" charset="0"/>
                <a:cs typeface="Arial" charset="0"/>
              </a:rPr>
              <a:t>decreases</a:t>
            </a:r>
            <a:r>
              <a:rPr lang="en-US" altLang="en-US" dirty="0" smtClean="0">
                <a:latin typeface="Arial" charset="0"/>
                <a:cs typeface="Arial" charset="0"/>
              </a:rPr>
              <a:t> heart rate.</a:t>
            </a:r>
          </a:p>
          <a:p>
            <a:pPr>
              <a:spcBef>
                <a:spcPts val="400"/>
              </a:spcBef>
            </a:pPr>
            <a:r>
              <a:rPr lang="en-US" altLang="en-US" dirty="0" smtClean="0">
                <a:latin typeface="Arial" charset="0"/>
                <a:cs typeface="Arial" charset="0"/>
              </a:rPr>
              <a:t>–</a:t>
            </a:r>
            <a:r>
              <a:rPr lang="en-US" altLang="en-US" i="1" dirty="0" smtClean="0">
                <a:latin typeface="Arial" charset="0"/>
                <a:cs typeface="Arial" charset="0"/>
              </a:rPr>
              <a:t> Increased</a:t>
            </a:r>
            <a:r>
              <a:rPr lang="en-US" altLang="en-US" dirty="0" smtClean="0">
                <a:latin typeface="Arial" charset="0"/>
                <a:cs typeface="Arial" charset="0"/>
              </a:rPr>
              <a:t> stimulation by the parasympathetic system </a:t>
            </a:r>
            <a:r>
              <a:rPr lang="en-US" altLang="en-US" i="1" dirty="0" smtClean="0">
                <a:latin typeface="Arial" charset="0"/>
                <a:cs typeface="Arial" charset="0"/>
              </a:rPr>
              <a:t>decreases</a:t>
            </a:r>
            <a:r>
              <a:rPr lang="en-US" altLang="en-US" dirty="0" smtClean="0">
                <a:latin typeface="Arial" charset="0"/>
                <a:cs typeface="Arial" charset="0"/>
              </a:rPr>
              <a:t> heart rate.</a:t>
            </a:r>
          </a:p>
          <a:p>
            <a:pPr>
              <a:spcBef>
                <a:spcPts val="400"/>
              </a:spcBef>
            </a:pPr>
            <a:r>
              <a:rPr lang="en-US" altLang="en-US" dirty="0" smtClean="0">
                <a:latin typeface="Arial" charset="0"/>
                <a:cs typeface="Arial" charset="0"/>
              </a:rPr>
              <a:t>–</a:t>
            </a:r>
            <a:r>
              <a:rPr lang="en-US" altLang="en-US" i="1" dirty="0" smtClean="0">
                <a:latin typeface="Arial" charset="0"/>
                <a:cs typeface="Arial" charset="0"/>
              </a:rPr>
              <a:t> Decreased </a:t>
            </a:r>
            <a:r>
              <a:rPr lang="en-US" altLang="en-US" dirty="0" smtClean="0">
                <a:latin typeface="Arial" charset="0"/>
                <a:cs typeface="Arial" charset="0"/>
              </a:rPr>
              <a:t>stimulation by the parasympathetic system </a:t>
            </a:r>
            <a:r>
              <a:rPr lang="en-US" altLang="en-US" i="1" dirty="0" smtClean="0">
                <a:latin typeface="Arial" charset="0"/>
                <a:cs typeface="Arial" charset="0"/>
              </a:rPr>
              <a:t>increases</a:t>
            </a:r>
            <a:r>
              <a:rPr lang="en-US" altLang="en-US" dirty="0" smtClean="0">
                <a:latin typeface="Arial" charset="0"/>
                <a:cs typeface="Arial" charset="0"/>
              </a:rPr>
              <a:t> heart rate.</a:t>
            </a:r>
          </a:p>
          <a:p>
            <a:pPr>
              <a:spcBef>
                <a:spcPts val="400"/>
              </a:spcBef>
            </a:pPr>
            <a:endParaRPr lang="en-US" altLang="en-US" b="1" dirty="0" smtClean="0">
              <a:latin typeface="Arial" charset="0"/>
              <a:cs typeface="Arial" charset="0"/>
            </a:endParaRPr>
          </a:p>
          <a:p>
            <a:pPr>
              <a:spcBef>
                <a:spcPts val="400"/>
              </a:spcBef>
            </a:pPr>
            <a:r>
              <a:rPr lang="en-US" altLang="en-US" b="1" dirty="0" smtClean="0">
                <a:latin typeface="Arial" charset="0"/>
                <a:cs typeface="Arial" charset="0"/>
              </a:rPr>
              <a:t>Point to Emphasize</a:t>
            </a:r>
          </a:p>
          <a:p>
            <a:pPr>
              <a:spcBef>
                <a:spcPts val="400"/>
              </a:spcBef>
            </a:pPr>
            <a:r>
              <a:rPr lang="en-US" altLang="en-US" dirty="0" smtClean="0">
                <a:latin typeface="Arial" charset="0"/>
                <a:cs typeface="Arial" charset="0"/>
              </a:rPr>
              <a:t>The heart rate is influenced by hormones and the nervous system.</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smtClean="0">
                <a:latin typeface="Arial" charset="0"/>
                <a:cs typeface="Arial" charset="0"/>
              </a:rPr>
              <a:t>Talking Points</a:t>
            </a:r>
          </a:p>
          <a:p>
            <a:pPr>
              <a:spcBef>
                <a:spcPts val="400"/>
              </a:spcBef>
              <a:buFontTx/>
              <a:buChar char="•"/>
            </a:pPr>
            <a:r>
              <a:rPr lang="en-US" altLang="en-US" smtClean="0">
                <a:latin typeface="Arial" charset="0"/>
                <a:cs typeface="Arial" charset="0"/>
              </a:rPr>
              <a:t>The </a:t>
            </a:r>
            <a:r>
              <a:rPr lang="en-US" altLang="en-US" b="1" smtClean="0">
                <a:latin typeface="Arial" charset="0"/>
                <a:cs typeface="Arial" charset="0"/>
              </a:rPr>
              <a:t>sympathetic</a:t>
            </a:r>
            <a:r>
              <a:rPr lang="en-US" altLang="en-US" smtClean="0">
                <a:latin typeface="Arial" charset="0"/>
                <a:cs typeface="Arial" charset="0"/>
              </a:rPr>
              <a:t> and </a:t>
            </a:r>
            <a:r>
              <a:rPr lang="en-US" altLang="en-US" b="1" smtClean="0">
                <a:latin typeface="Arial" charset="0"/>
                <a:cs typeface="Arial" charset="0"/>
              </a:rPr>
              <a:t>parasympathetic</a:t>
            </a:r>
            <a:r>
              <a:rPr lang="en-US" altLang="en-US" smtClean="0">
                <a:latin typeface="Arial" charset="0"/>
                <a:cs typeface="Arial" charset="0"/>
              </a:rPr>
              <a:t> nervous systems exert control over heart rate through the cardiovascular control center located in the brainstem. </a:t>
            </a:r>
          </a:p>
          <a:p>
            <a:pPr>
              <a:spcBef>
                <a:spcPts val="400"/>
              </a:spcBef>
              <a:buFontTx/>
              <a:buChar char="•"/>
            </a:pPr>
            <a:r>
              <a:rPr lang="en-US" altLang="en-US" smtClean="0">
                <a:latin typeface="Arial" charset="0"/>
                <a:cs typeface="Arial" charset="0"/>
              </a:rPr>
              <a:t>The </a:t>
            </a:r>
            <a:r>
              <a:rPr lang="en-US" altLang="en-US" b="1" smtClean="0">
                <a:latin typeface="Arial" charset="0"/>
                <a:cs typeface="Arial" charset="0"/>
              </a:rPr>
              <a:t>cardiovascular control center</a:t>
            </a:r>
            <a:r>
              <a:rPr lang="en-US" altLang="en-US" smtClean="0">
                <a:latin typeface="Arial" charset="0"/>
                <a:cs typeface="Arial" charset="0"/>
              </a:rPr>
              <a:t> is made up of two parts: the cardioexcitatory center and the cardioinhibitory center. </a:t>
            </a:r>
          </a:p>
          <a:p>
            <a:pPr>
              <a:spcBef>
                <a:spcPts val="400"/>
              </a:spcBef>
              <a:buFontTx/>
              <a:buChar char="•"/>
            </a:pPr>
            <a:r>
              <a:rPr lang="en-US" altLang="en-US" smtClean="0">
                <a:latin typeface="Arial" charset="0"/>
                <a:cs typeface="Arial" charset="0"/>
              </a:rPr>
              <a:t>The </a:t>
            </a:r>
            <a:r>
              <a:rPr lang="en-US" altLang="en-US" b="1" smtClean="0">
                <a:latin typeface="Arial" charset="0"/>
                <a:cs typeface="Arial" charset="0"/>
              </a:rPr>
              <a:t>cardioexcitatory center</a:t>
            </a:r>
            <a:r>
              <a:rPr lang="en-US" altLang="en-US" smtClean="0">
                <a:latin typeface="Arial" charset="0"/>
                <a:cs typeface="Arial" charset="0"/>
              </a:rPr>
              <a:t> increases heart rate by increasing sympathetic stimulation and decreasing parasympathetic stimulation. </a:t>
            </a:r>
          </a:p>
          <a:p>
            <a:pPr>
              <a:spcBef>
                <a:spcPts val="400"/>
              </a:spcBef>
              <a:buFontTx/>
              <a:buChar char="•"/>
            </a:pPr>
            <a:r>
              <a:rPr lang="en-US" altLang="en-US" smtClean="0">
                <a:latin typeface="Arial" charset="0"/>
                <a:cs typeface="Arial" charset="0"/>
              </a:rPr>
              <a:t>The </a:t>
            </a:r>
            <a:r>
              <a:rPr lang="en-US" altLang="en-US" b="1" smtClean="0">
                <a:latin typeface="Arial" charset="0"/>
                <a:cs typeface="Arial" charset="0"/>
              </a:rPr>
              <a:t>cardioinhibitory center</a:t>
            </a:r>
            <a:r>
              <a:rPr lang="en-US" altLang="en-US" smtClean="0">
                <a:latin typeface="Arial" charset="0"/>
                <a:cs typeface="Arial" charset="0"/>
              </a:rPr>
              <a:t> decreases heart rate by decreasing sympathetic stimulation and increasing parasympathetic stimulation. </a:t>
            </a:r>
          </a:p>
          <a:p>
            <a:pPr>
              <a:spcBef>
                <a:spcPts val="400"/>
              </a:spcBef>
              <a:buFontTx/>
              <a:buChar char="•"/>
            </a:pPr>
            <a:r>
              <a:rPr lang="en-US" altLang="en-US" smtClean="0">
                <a:latin typeface="Arial" charset="0"/>
                <a:cs typeface="Arial" charset="0"/>
              </a:rPr>
              <a:t>Direct neural stimulation provides an immediate response in the heart rate and force of ventricular contraction, but hormones can also increase heart rate via epinephrine and norepinephrine release (beta 1 properties).</a:t>
            </a:r>
          </a:p>
          <a:p>
            <a:pPr>
              <a:spcBef>
                <a:spcPts val="400"/>
              </a:spcBef>
            </a:pPr>
            <a:endParaRPr lang="en-US" altLang="en-US" smtClean="0">
              <a:latin typeface="Arial" charset="0"/>
              <a:cs typeface="Arial" charset="0"/>
            </a:endParaRPr>
          </a:p>
          <a:p>
            <a:pPr>
              <a:spcBef>
                <a:spcPts val="400"/>
              </a:spcBef>
            </a:pPr>
            <a:r>
              <a:rPr lang="en-US" altLang="en-US" b="1" smtClean="0">
                <a:latin typeface="Arial" charset="0"/>
                <a:cs typeface="Arial" charset="0"/>
              </a:rPr>
              <a:t>Discussion Question</a:t>
            </a:r>
          </a:p>
          <a:p>
            <a:pPr>
              <a:spcBef>
                <a:spcPts val="400"/>
              </a:spcBef>
            </a:pPr>
            <a:r>
              <a:rPr lang="en-US" altLang="en-US" smtClean="0">
                <a:latin typeface="Arial" charset="0"/>
                <a:cs typeface="Arial" charset="0"/>
              </a:rPr>
              <a:t>What are the effects of the sympathetic and parasympathetic nervous systems on cardiac output? </a:t>
            </a:r>
          </a:p>
        </p:txBody>
      </p:sp>
      <p:sp>
        <p:nvSpPr>
          <p:cNvPr id="16691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74232CA4-FFBB-4679-9D98-9CDAF88DC722}" type="slidenum">
              <a:rPr lang="en-US" altLang="en-US" b="0"/>
              <a:pPr algn="r" eaLnBrk="1" hangingPunct="1">
                <a:spcBef>
                  <a:spcPct val="0"/>
                </a:spcBef>
              </a:pPr>
              <a:t>94</a:t>
            </a:fld>
            <a:endParaRPr lang="en-US" altLang="en-US" b="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167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dirty="0" smtClean="0">
                <a:latin typeface="Arial" charset="0"/>
                <a:cs typeface="Arial" charset="0"/>
              </a:rPr>
              <a:t>Talking Points</a:t>
            </a:r>
          </a:p>
          <a:p>
            <a:pPr>
              <a:spcBef>
                <a:spcPts val="400"/>
              </a:spcBef>
              <a:buFontTx/>
              <a:buChar char="•"/>
            </a:pPr>
            <a:r>
              <a:rPr lang="en-US" altLang="en-US" dirty="0" smtClean="0">
                <a:latin typeface="Arial" charset="0"/>
                <a:cs typeface="Arial" charset="0"/>
              </a:rPr>
              <a:t>The </a:t>
            </a:r>
            <a:r>
              <a:rPr lang="en-US" altLang="en-US" b="1" dirty="0" smtClean="0">
                <a:latin typeface="Arial" charset="0"/>
                <a:cs typeface="Arial" charset="0"/>
              </a:rPr>
              <a:t>sympathetic</a:t>
            </a:r>
            <a:r>
              <a:rPr lang="en-US" altLang="en-US" dirty="0" smtClean="0">
                <a:latin typeface="Arial" charset="0"/>
                <a:cs typeface="Arial" charset="0"/>
              </a:rPr>
              <a:t> and </a:t>
            </a:r>
            <a:r>
              <a:rPr lang="en-US" altLang="en-US" b="1" dirty="0" smtClean="0">
                <a:latin typeface="Arial" charset="0"/>
                <a:cs typeface="Arial" charset="0"/>
              </a:rPr>
              <a:t>parasympathetic</a:t>
            </a:r>
            <a:r>
              <a:rPr lang="en-US" altLang="en-US" dirty="0" smtClean="0">
                <a:latin typeface="Arial" charset="0"/>
                <a:cs typeface="Arial" charset="0"/>
              </a:rPr>
              <a:t> nervous systems exert control over heart rate through the cardiovascular control center located in the brainstem. </a:t>
            </a:r>
          </a:p>
          <a:p>
            <a:pPr>
              <a:spcBef>
                <a:spcPts val="400"/>
              </a:spcBef>
              <a:buFontTx/>
              <a:buChar char="•"/>
            </a:pPr>
            <a:r>
              <a:rPr lang="en-US" altLang="en-US" dirty="0" smtClean="0">
                <a:latin typeface="Arial" charset="0"/>
                <a:cs typeface="Arial" charset="0"/>
              </a:rPr>
              <a:t>The </a:t>
            </a:r>
            <a:r>
              <a:rPr lang="en-US" altLang="en-US" b="1" dirty="0" smtClean="0">
                <a:latin typeface="Arial" charset="0"/>
                <a:cs typeface="Arial" charset="0"/>
              </a:rPr>
              <a:t>cardiovascular control center</a:t>
            </a:r>
            <a:r>
              <a:rPr lang="en-US" altLang="en-US" dirty="0" smtClean="0">
                <a:latin typeface="Arial" charset="0"/>
                <a:cs typeface="Arial" charset="0"/>
              </a:rPr>
              <a:t> is made up of two parts: the </a:t>
            </a:r>
            <a:r>
              <a:rPr lang="en-US" altLang="en-US" dirty="0" err="1" smtClean="0">
                <a:latin typeface="Arial" charset="0"/>
                <a:cs typeface="Arial" charset="0"/>
              </a:rPr>
              <a:t>cardioexcitatory</a:t>
            </a:r>
            <a:r>
              <a:rPr lang="en-US" altLang="en-US" dirty="0" smtClean="0">
                <a:latin typeface="Arial" charset="0"/>
                <a:cs typeface="Arial" charset="0"/>
              </a:rPr>
              <a:t> center and the </a:t>
            </a:r>
            <a:r>
              <a:rPr lang="en-US" altLang="en-US" dirty="0" err="1" smtClean="0">
                <a:latin typeface="Arial" charset="0"/>
                <a:cs typeface="Arial" charset="0"/>
              </a:rPr>
              <a:t>cardioinhibitory</a:t>
            </a:r>
            <a:r>
              <a:rPr lang="en-US" altLang="en-US" dirty="0" smtClean="0">
                <a:latin typeface="Arial" charset="0"/>
                <a:cs typeface="Arial" charset="0"/>
              </a:rPr>
              <a:t> center. </a:t>
            </a:r>
          </a:p>
          <a:p>
            <a:pPr>
              <a:spcBef>
                <a:spcPts val="400"/>
              </a:spcBef>
              <a:buFontTx/>
              <a:buChar char="•"/>
            </a:pPr>
            <a:r>
              <a:rPr lang="en-US" altLang="en-US" dirty="0" smtClean="0">
                <a:latin typeface="Arial" charset="0"/>
                <a:cs typeface="Arial" charset="0"/>
              </a:rPr>
              <a:t>The </a:t>
            </a:r>
            <a:r>
              <a:rPr lang="en-US" altLang="en-US" b="1" dirty="0" err="1" smtClean="0">
                <a:latin typeface="Arial" charset="0"/>
                <a:cs typeface="Arial" charset="0"/>
              </a:rPr>
              <a:t>cardioexcitatory</a:t>
            </a:r>
            <a:r>
              <a:rPr lang="en-US" altLang="en-US" b="1" dirty="0" smtClean="0">
                <a:latin typeface="Arial" charset="0"/>
                <a:cs typeface="Arial" charset="0"/>
              </a:rPr>
              <a:t> center</a:t>
            </a:r>
            <a:r>
              <a:rPr lang="en-US" altLang="en-US" dirty="0" smtClean="0">
                <a:latin typeface="Arial" charset="0"/>
                <a:cs typeface="Arial" charset="0"/>
              </a:rPr>
              <a:t> increases heart rate by increasing sympathetic stimulation and decreasing parasympathetic stimulation. </a:t>
            </a:r>
          </a:p>
          <a:p>
            <a:pPr>
              <a:spcBef>
                <a:spcPts val="400"/>
              </a:spcBef>
              <a:buFontTx/>
              <a:buChar char="•"/>
            </a:pPr>
            <a:r>
              <a:rPr lang="en-US" altLang="en-US" dirty="0" smtClean="0">
                <a:latin typeface="Arial" charset="0"/>
                <a:cs typeface="Arial" charset="0"/>
              </a:rPr>
              <a:t>The </a:t>
            </a:r>
            <a:r>
              <a:rPr lang="en-US" altLang="en-US" b="1" dirty="0" err="1" smtClean="0">
                <a:latin typeface="Arial" charset="0"/>
                <a:cs typeface="Arial" charset="0"/>
              </a:rPr>
              <a:t>cardioinhibitory</a:t>
            </a:r>
            <a:r>
              <a:rPr lang="en-US" altLang="en-US" b="1" dirty="0" smtClean="0">
                <a:latin typeface="Arial" charset="0"/>
                <a:cs typeface="Arial" charset="0"/>
              </a:rPr>
              <a:t> center</a:t>
            </a:r>
            <a:r>
              <a:rPr lang="en-US" altLang="en-US" dirty="0" smtClean="0">
                <a:latin typeface="Arial" charset="0"/>
                <a:cs typeface="Arial" charset="0"/>
              </a:rPr>
              <a:t> decreases heart rate by decreasing sympathetic stimulation and increasing parasympathetic stimulation. </a:t>
            </a:r>
          </a:p>
          <a:p>
            <a:pPr>
              <a:spcBef>
                <a:spcPts val="400"/>
              </a:spcBef>
              <a:buFontTx/>
              <a:buChar char="•"/>
            </a:pPr>
            <a:r>
              <a:rPr lang="en-US" altLang="en-US" dirty="0" smtClean="0">
                <a:latin typeface="Arial" charset="0"/>
                <a:cs typeface="Arial" charset="0"/>
              </a:rPr>
              <a:t>Direct neural stimulation provides an immediate response in the heart rate and force of ventricular contraction, but hormones can also increase heart rate via epinephrine and norepinephrine release (beta 1 properties).</a:t>
            </a:r>
          </a:p>
          <a:p>
            <a:pPr>
              <a:spcBef>
                <a:spcPts val="400"/>
              </a:spcBef>
            </a:pPr>
            <a:endParaRPr lang="en-US" altLang="en-US" dirty="0" smtClean="0">
              <a:latin typeface="Arial" charset="0"/>
              <a:cs typeface="Arial" charset="0"/>
            </a:endParaRPr>
          </a:p>
          <a:p>
            <a:pPr>
              <a:spcBef>
                <a:spcPts val="400"/>
              </a:spcBef>
            </a:pPr>
            <a:r>
              <a:rPr lang="en-US" altLang="en-US" b="1" dirty="0" smtClean="0">
                <a:latin typeface="Arial" charset="0"/>
                <a:cs typeface="Arial" charset="0"/>
              </a:rPr>
              <a:t>Discussion Question</a:t>
            </a:r>
          </a:p>
          <a:p>
            <a:pPr>
              <a:spcBef>
                <a:spcPts val="400"/>
              </a:spcBef>
            </a:pPr>
            <a:r>
              <a:rPr lang="en-US" altLang="en-US" dirty="0" smtClean="0">
                <a:latin typeface="Arial" charset="0"/>
                <a:cs typeface="Arial" charset="0"/>
              </a:rPr>
              <a:t>What are the effects of the sympathetic and parasympathetic nervous systems on cardiac output? </a:t>
            </a:r>
          </a:p>
        </p:txBody>
      </p:sp>
      <p:sp>
        <p:nvSpPr>
          <p:cNvPr id="16794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4CD958D6-12A9-4123-B80B-8B12DC0792A9}" type="slidenum">
              <a:rPr lang="en-US" altLang="en-US" b="0"/>
              <a:pPr algn="r" eaLnBrk="1" hangingPunct="1">
                <a:spcBef>
                  <a:spcPct val="0"/>
                </a:spcBef>
              </a:pPr>
              <a:t>96</a:t>
            </a:fld>
            <a:endParaRPr lang="en-US" altLang="en-US" b="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68963" name="Rectangle 3"/>
          <p:cNvSpPr>
            <a:spLocks noGrp="1" noChangeArrowheads="1"/>
          </p:cNvSpPr>
          <p:nvPr>
            <p:ph type="body" idx="1"/>
          </p:nvPr>
        </p:nvSpPr>
        <p:spPr bwMode="auto">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smtClean="0">
                <a:latin typeface="Arial" charset="0"/>
                <a:cs typeface="Arial" charset="0"/>
              </a:rPr>
              <a:t>Talking Points</a:t>
            </a:r>
          </a:p>
          <a:p>
            <a:pPr>
              <a:spcBef>
                <a:spcPts val="400"/>
              </a:spcBef>
              <a:buFontTx/>
              <a:buChar char="•"/>
            </a:pPr>
            <a:r>
              <a:rPr lang="en-US" altLang="en-US" b="1" smtClean="0">
                <a:latin typeface="Arial" charset="0"/>
                <a:cs typeface="Arial" charset="0"/>
              </a:rPr>
              <a:t>Stroke volume</a:t>
            </a:r>
            <a:r>
              <a:rPr lang="en-US" altLang="en-US" smtClean="0">
                <a:latin typeface="Arial" charset="0"/>
                <a:cs typeface="Arial" charset="0"/>
              </a:rPr>
              <a:t> is defined as the volume of blood ejected by the left ventricle with each contraction. Stroke volume is determined by preload, myocardial contractility, and afterload. </a:t>
            </a:r>
          </a:p>
          <a:p>
            <a:pPr>
              <a:spcBef>
                <a:spcPts val="400"/>
              </a:spcBef>
              <a:buFontTx/>
              <a:buChar char="•"/>
            </a:pPr>
            <a:r>
              <a:rPr lang="en-US" altLang="en-US" smtClean="0">
                <a:latin typeface="Arial" charset="0"/>
                <a:cs typeface="Arial" charset="0"/>
              </a:rPr>
              <a:t>Preload is the amount of blood in the left ventricle at the end of diastole. </a:t>
            </a:r>
          </a:p>
          <a:p>
            <a:pPr>
              <a:spcBef>
                <a:spcPts val="400"/>
              </a:spcBef>
              <a:buFontTx/>
              <a:buChar char="•"/>
            </a:pPr>
            <a:r>
              <a:rPr lang="en-US" altLang="en-US" smtClean="0">
                <a:latin typeface="Arial" charset="0"/>
                <a:cs typeface="Arial" charset="0"/>
              </a:rPr>
              <a:t>Afterload is the resistance in the aorta that must be overcome by the left ventricle to move blood forward.</a:t>
            </a:r>
          </a:p>
          <a:p>
            <a:pPr>
              <a:spcBef>
                <a:spcPts val="400"/>
              </a:spcBef>
              <a:buFontTx/>
              <a:buChar char="•"/>
            </a:pPr>
            <a:endParaRPr lang="en-US" altLang="en-US" smtClean="0">
              <a:latin typeface="Arial" charset="0"/>
              <a:cs typeface="Arial" charset="0"/>
            </a:endParaRPr>
          </a:p>
          <a:p>
            <a:pPr>
              <a:spcBef>
                <a:spcPts val="400"/>
              </a:spcBef>
            </a:pPr>
            <a:r>
              <a:rPr lang="en-US" altLang="en-US" b="1" smtClean="0">
                <a:latin typeface="Arial" charset="0"/>
                <a:cs typeface="Arial" charset="0"/>
              </a:rPr>
              <a:t>Discussion Question</a:t>
            </a:r>
          </a:p>
          <a:p>
            <a:pPr>
              <a:spcBef>
                <a:spcPts val="400"/>
              </a:spcBef>
            </a:pPr>
            <a:r>
              <a:rPr lang="en-US" altLang="en-US" smtClean="0">
                <a:latin typeface="Arial" charset="0"/>
                <a:cs typeface="Arial" charset="0"/>
              </a:rPr>
              <a:t>How does failure of the left ventricle lead to fluid in the lungs?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dirty="0" smtClean="0">
                <a:latin typeface="Arial" charset="0"/>
                <a:cs typeface="Arial" charset="0"/>
              </a:rPr>
              <a:t>Talking Points</a:t>
            </a:r>
          </a:p>
          <a:p>
            <a:pPr>
              <a:spcBef>
                <a:spcPts val="400"/>
              </a:spcBef>
              <a:buFontTx/>
              <a:buChar char="•"/>
            </a:pPr>
            <a:r>
              <a:rPr lang="en-US" altLang="en-US" b="1" dirty="0" smtClean="0">
                <a:latin typeface="Arial" charset="0"/>
                <a:cs typeface="Arial" charset="0"/>
              </a:rPr>
              <a:t>Preload</a:t>
            </a:r>
            <a:r>
              <a:rPr lang="en-US" altLang="en-US" dirty="0" smtClean="0">
                <a:latin typeface="Arial" charset="0"/>
                <a:cs typeface="Arial" charset="0"/>
              </a:rPr>
              <a:t> is the pressure generated in the left ventricle at the end of diastole. Preload pressure is created by the blood volume in the left ventricle at the end of diastole. </a:t>
            </a:r>
          </a:p>
          <a:p>
            <a:pPr>
              <a:spcBef>
                <a:spcPts val="400"/>
              </a:spcBef>
              <a:buFontTx/>
              <a:buChar char="•"/>
            </a:pPr>
            <a:r>
              <a:rPr lang="en-US" altLang="en-US" dirty="0" smtClean="0">
                <a:latin typeface="Arial" charset="0"/>
                <a:cs typeface="Arial" charset="0"/>
              </a:rPr>
              <a:t>As blood fills the left ventricle, the muscle fibers stretch to house the blood. The stretch of the muscle fiber at the end of diastole determines the force available to eject the blood from the ventricle. This is known as </a:t>
            </a:r>
            <a:r>
              <a:rPr lang="en-US" altLang="en-US" b="1" dirty="0" smtClean="0">
                <a:latin typeface="Arial" charset="0"/>
                <a:cs typeface="Arial" charset="0"/>
              </a:rPr>
              <a:t>Starling’s law</a:t>
            </a:r>
            <a:r>
              <a:rPr lang="en-US" altLang="en-US" dirty="0" smtClean="0">
                <a:latin typeface="Arial" charset="0"/>
                <a:cs typeface="Arial" charset="0"/>
              </a:rPr>
              <a:t>. As the blood volume increases in the left ventricle, the increased stretch in the muscle fibers generates a commensurate contraction force.  In order to have an adequate stroke volume, the left ventricle must be able to generate enough force to effectively eject its blood volume. </a:t>
            </a:r>
          </a:p>
          <a:p>
            <a:pPr>
              <a:spcBef>
                <a:spcPts val="400"/>
              </a:spcBef>
              <a:buFontTx/>
              <a:buChar char="•"/>
            </a:pPr>
            <a:r>
              <a:rPr lang="en-US" altLang="en-US" b="1" dirty="0" smtClean="0">
                <a:latin typeface="Arial" charset="0"/>
                <a:cs typeface="Arial" charset="0"/>
              </a:rPr>
              <a:t>Afterload</a:t>
            </a:r>
            <a:r>
              <a:rPr lang="en-US" altLang="en-US" dirty="0" smtClean="0">
                <a:latin typeface="Arial" charset="0"/>
                <a:cs typeface="Arial" charset="0"/>
              </a:rPr>
              <a:t> is the resistance in the aorta that must be overcome by contraction of the left ventricle to eject the blood. The force generated by the left ventricle must overcome the pressure in the aorta to move the blood forward. </a:t>
            </a:r>
          </a:p>
          <a:p>
            <a:pPr>
              <a:spcBef>
                <a:spcPts val="400"/>
              </a:spcBef>
            </a:pPr>
            <a:endParaRPr lang="en-US" altLang="en-US" b="1" dirty="0" smtClean="0">
              <a:latin typeface="Arial" charset="0"/>
              <a:cs typeface="Arial" charset="0"/>
            </a:endParaRPr>
          </a:p>
          <a:p>
            <a:pPr>
              <a:spcBef>
                <a:spcPts val="400"/>
              </a:spcBef>
            </a:pPr>
            <a:r>
              <a:rPr lang="en-US" altLang="en-US" b="1" dirty="0" smtClean="0">
                <a:latin typeface="Arial" charset="0"/>
                <a:cs typeface="Arial" charset="0"/>
              </a:rPr>
              <a:t>Discussion Question</a:t>
            </a:r>
          </a:p>
          <a:p>
            <a:pPr>
              <a:spcBef>
                <a:spcPts val="400"/>
              </a:spcBef>
            </a:pPr>
            <a:r>
              <a:rPr lang="en-US" altLang="en-US" dirty="0" smtClean="0">
                <a:latin typeface="Arial" charset="0"/>
                <a:cs typeface="Arial" charset="0"/>
              </a:rPr>
              <a:t>How do changes in preload and afterload affect cardiac output? </a:t>
            </a:r>
            <a:endParaRPr lang="en-US" altLang="en-US" b="1" dirty="0" smtClean="0">
              <a:latin typeface="Arial" charset="0"/>
              <a:cs typeface="Arial" charset="0"/>
            </a:endParaRPr>
          </a:p>
          <a:p>
            <a:pPr>
              <a:lnSpc>
                <a:spcPct val="110000"/>
              </a:lnSpc>
              <a:spcBef>
                <a:spcPts val="400"/>
              </a:spcBef>
            </a:pPr>
            <a:endParaRPr lang="en-US" altLang="en-US" b="1" dirty="0" smtClean="0">
              <a:latin typeface="Arial" charset="0"/>
              <a:cs typeface="Arial" charset="0"/>
            </a:endParaRPr>
          </a:p>
        </p:txBody>
      </p:sp>
      <p:sp>
        <p:nvSpPr>
          <p:cNvPr id="16998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37F400A0-9C10-4E2F-B482-0112121DB198}" type="slidenum">
              <a:rPr lang="en-US" altLang="en-US" b="0"/>
              <a:pPr algn="r" eaLnBrk="1" hangingPunct="1">
                <a:spcBef>
                  <a:spcPct val="0"/>
                </a:spcBef>
              </a:pPr>
              <a:t>98</a:t>
            </a:fld>
            <a:endParaRPr lang="en-US" altLang="en-US" b="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71011" name="Rectangle 3"/>
          <p:cNvSpPr>
            <a:spLocks noGrp="1" noChangeArrowheads="1"/>
          </p:cNvSpPr>
          <p:nvPr>
            <p:ph type="body" idx="1"/>
          </p:nvPr>
        </p:nvSpPr>
        <p:spPr bwMode="auto">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smtClean="0">
                <a:latin typeface="Arial" charset="0"/>
                <a:cs typeface="Arial" charset="0"/>
              </a:rPr>
              <a:t>Talking Points</a:t>
            </a:r>
          </a:p>
          <a:p>
            <a:pPr>
              <a:spcBef>
                <a:spcPts val="400"/>
              </a:spcBef>
              <a:buFontTx/>
              <a:buChar char="•"/>
            </a:pPr>
            <a:r>
              <a:rPr lang="en-US" altLang="en-US" b="1" smtClean="0">
                <a:latin typeface="Arial" charset="0"/>
                <a:cs typeface="Arial" charset="0"/>
              </a:rPr>
              <a:t>Systemic vascular resistance</a:t>
            </a:r>
            <a:r>
              <a:rPr lang="en-US" altLang="en-US" smtClean="0">
                <a:latin typeface="Arial" charset="0"/>
                <a:cs typeface="Arial" charset="0"/>
              </a:rPr>
              <a:t> is the resistance to blood flow through a vessel. Pressure within the vessels is greatest during cardiac contraction (systole) and least during cardiac relaxation (diastole). </a:t>
            </a:r>
          </a:p>
          <a:p>
            <a:pPr>
              <a:spcBef>
                <a:spcPts val="400"/>
              </a:spcBef>
              <a:buFontTx/>
              <a:buChar char="•"/>
            </a:pPr>
            <a:r>
              <a:rPr lang="en-US" altLang="en-US" smtClean="0">
                <a:latin typeface="Arial" charset="0"/>
                <a:cs typeface="Arial" charset="0"/>
              </a:rPr>
              <a:t>The basic measure of systemic vascular resistance is the diastolic blood pressure because it is assessed during the relaxation phase, indicating the resting pressure within the vessels. </a:t>
            </a:r>
          </a:p>
          <a:p>
            <a:pPr>
              <a:spcBef>
                <a:spcPts val="400"/>
              </a:spcBef>
              <a:buFontTx/>
              <a:buChar char="•"/>
            </a:pPr>
            <a:r>
              <a:rPr lang="en-US" altLang="en-US" smtClean="0">
                <a:latin typeface="Arial" charset="0"/>
                <a:cs typeface="Arial" charset="0"/>
              </a:rPr>
              <a:t>Systolic blood pressure, created by the wave of blood ejected from the left ventricle during contraction, increases the pressure within the vessels beyond their resting pressure. </a:t>
            </a:r>
          </a:p>
          <a:p>
            <a:pPr>
              <a:spcBef>
                <a:spcPts val="400"/>
              </a:spcBef>
            </a:pPr>
            <a:endParaRPr lang="en-US" altLang="en-US" b="1" smtClean="0">
              <a:latin typeface="Arial" charset="0"/>
              <a:cs typeface="Arial" charset="0"/>
            </a:endParaRPr>
          </a:p>
          <a:p>
            <a:pPr>
              <a:spcBef>
                <a:spcPts val="400"/>
              </a:spcBef>
            </a:pPr>
            <a:r>
              <a:rPr lang="en-US" altLang="en-US" b="1" smtClean="0">
                <a:latin typeface="Arial" charset="0"/>
                <a:cs typeface="Arial" charset="0"/>
              </a:rPr>
              <a:t>Discussion Question</a:t>
            </a:r>
          </a:p>
          <a:p>
            <a:pPr>
              <a:spcBef>
                <a:spcPts val="400"/>
              </a:spcBef>
            </a:pPr>
            <a:r>
              <a:rPr lang="en-US" altLang="en-US" smtClean="0">
                <a:latin typeface="Arial" charset="0"/>
                <a:cs typeface="Arial" charset="0"/>
              </a:rPr>
              <a:t>How does the release of epinephrine and norepinephrine increase perfusion?</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dirty="0" smtClean="0">
                <a:latin typeface="Arial" charset="0"/>
                <a:cs typeface="Arial" charset="0"/>
              </a:rPr>
              <a:t>Talking Points</a:t>
            </a:r>
          </a:p>
          <a:p>
            <a:pPr>
              <a:spcBef>
                <a:spcPts val="400"/>
              </a:spcBef>
              <a:buFontTx/>
              <a:buChar char="•"/>
            </a:pPr>
            <a:r>
              <a:rPr lang="en-US" altLang="en-US" b="1" dirty="0" smtClean="0">
                <a:latin typeface="Arial" charset="0"/>
                <a:cs typeface="Arial" charset="0"/>
              </a:rPr>
              <a:t>Systemic vascular resistance</a:t>
            </a:r>
            <a:r>
              <a:rPr lang="en-US" altLang="en-US" dirty="0" smtClean="0">
                <a:latin typeface="Arial" charset="0"/>
                <a:cs typeface="Arial" charset="0"/>
              </a:rPr>
              <a:t> is the resistance to blood flow through a vessel. Pressure within the vessels is greatest during cardiac contraction (systole) and least during cardiac relaxation (diastole). </a:t>
            </a:r>
          </a:p>
          <a:p>
            <a:pPr>
              <a:spcBef>
                <a:spcPts val="400"/>
              </a:spcBef>
              <a:buFontTx/>
              <a:buChar char="•"/>
            </a:pPr>
            <a:r>
              <a:rPr lang="en-US" altLang="en-US" dirty="0" smtClean="0">
                <a:latin typeface="Arial" charset="0"/>
                <a:cs typeface="Arial" charset="0"/>
              </a:rPr>
              <a:t>The basic measure of systemic vascular resistance is the diastolic blood pressure because it is assessed during the relaxation phase, indicating the resting pressure within the vessels. </a:t>
            </a:r>
          </a:p>
          <a:p>
            <a:pPr>
              <a:spcBef>
                <a:spcPts val="400"/>
              </a:spcBef>
              <a:buFontTx/>
              <a:buChar char="•"/>
            </a:pPr>
            <a:r>
              <a:rPr lang="en-US" altLang="en-US" dirty="0" smtClean="0">
                <a:latin typeface="Arial" charset="0"/>
                <a:cs typeface="Arial" charset="0"/>
              </a:rPr>
              <a:t>Systolic blood pressure, created by the wave of blood ejected from the left ventricle during contraction, increases the pressure within the vessels beyond their resting pressure. </a:t>
            </a:r>
          </a:p>
          <a:p>
            <a:pPr>
              <a:spcBef>
                <a:spcPts val="400"/>
              </a:spcBef>
            </a:pPr>
            <a:endParaRPr lang="en-US" altLang="en-US" b="1" dirty="0" smtClean="0">
              <a:latin typeface="Arial" charset="0"/>
              <a:cs typeface="Arial" charset="0"/>
            </a:endParaRPr>
          </a:p>
          <a:p>
            <a:pPr>
              <a:spcBef>
                <a:spcPts val="400"/>
              </a:spcBef>
            </a:pPr>
            <a:r>
              <a:rPr lang="en-US" altLang="en-US" b="1" dirty="0" smtClean="0">
                <a:latin typeface="Arial" charset="0"/>
                <a:cs typeface="Arial" charset="0"/>
              </a:rPr>
              <a:t>Discussion Question</a:t>
            </a:r>
          </a:p>
          <a:p>
            <a:pPr>
              <a:spcBef>
                <a:spcPts val="400"/>
              </a:spcBef>
            </a:pPr>
            <a:r>
              <a:rPr lang="en-US" altLang="en-US" dirty="0" smtClean="0">
                <a:latin typeface="Arial" charset="0"/>
                <a:cs typeface="Arial" charset="0"/>
              </a:rPr>
              <a:t>How does the release of epinephrine and norepinephrine increase perfusion?</a:t>
            </a:r>
          </a:p>
          <a:p>
            <a:endParaRPr lang="en-US" altLang="en-US" dirty="0" smtClean="0"/>
          </a:p>
        </p:txBody>
      </p:sp>
      <p:sp>
        <p:nvSpPr>
          <p:cNvPr id="172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1CA47E5E-63BA-441B-A8B2-1E529432713A}" type="slidenum">
              <a:rPr lang="en-US" altLang="en-US" b="0" smtClean="0">
                <a:latin typeface="Calibri" charset="0"/>
              </a:rPr>
              <a:pPr eaLnBrk="1" hangingPunct="1"/>
              <a:t>100</a:t>
            </a:fld>
            <a:endParaRPr lang="en-US" altLang="en-US" b="0" smtClean="0">
              <a:latin typeface="Calibri"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smtClean="0">
                <a:latin typeface="Arial" charset="0"/>
                <a:cs typeface="Arial" charset="0"/>
              </a:rPr>
              <a:t>Talking Points</a:t>
            </a:r>
          </a:p>
          <a:p>
            <a:pPr>
              <a:spcBef>
                <a:spcPts val="400"/>
              </a:spcBef>
              <a:buFontTx/>
              <a:buChar char="•"/>
            </a:pPr>
            <a:r>
              <a:rPr lang="en-US" altLang="en-US" b="1" smtClean="0">
                <a:latin typeface="Arial" charset="0"/>
                <a:cs typeface="Arial" charset="0"/>
              </a:rPr>
              <a:t>Vasodilation</a:t>
            </a:r>
            <a:r>
              <a:rPr lang="en-US" altLang="en-US" smtClean="0">
                <a:latin typeface="Arial" charset="0"/>
                <a:cs typeface="Arial" charset="0"/>
              </a:rPr>
              <a:t> increases vessel size, decreases resistance, and decreases blood pressure. </a:t>
            </a:r>
          </a:p>
          <a:p>
            <a:pPr>
              <a:spcBef>
                <a:spcPts val="400"/>
              </a:spcBef>
              <a:buFontTx/>
              <a:buChar char="•"/>
            </a:pPr>
            <a:r>
              <a:rPr lang="en-US" altLang="en-US" b="1" smtClean="0">
                <a:latin typeface="Arial" charset="0"/>
                <a:cs typeface="Arial" charset="0"/>
              </a:rPr>
              <a:t>Vasoconstriction</a:t>
            </a:r>
            <a:r>
              <a:rPr lang="en-US" altLang="en-US" smtClean="0">
                <a:latin typeface="Arial" charset="0"/>
                <a:cs typeface="Arial" charset="0"/>
              </a:rPr>
              <a:t> decreases vessel size, increases resistance, and increases blood pressure.</a:t>
            </a:r>
          </a:p>
          <a:p>
            <a:pPr>
              <a:spcBef>
                <a:spcPts val="400"/>
              </a:spcBef>
              <a:buFontTx/>
              <a:buChar char="•"/>
            </a:pPr>
            <a:r>
              <a:rPr lang="en-US" altLang="en-US" smtClean="0">
                <a:latin typeface="Arial" charset="0"/>
                <a:cs typeface="Arial" charset="0"/>
              </a:rPr>
              <a:t>An abnormally high diastolic blood pressure is not a desirable condition. The higher the diastolic blood pressure, the greater the resistance to blood being ejected from the left ventricle, meaning the left ventricle has to work harder to pump blood.  </a:t>
            </a:r>
          </a:p>
          <a:p>
            <a:pPr>
              <a:spcBef>
                <a:spcPts val="400"/>
              </a:spcBef>
              <a:buFontTx/>
              <a:buChar char="•"/>
            </a:pPr>
            <a:r>
              <a:rPr lang="en-US" altLang="en-US" smtClean="0">
                <a:latin typeface="Arial" charset="0"/>
                <a:cs typeface="Arial" charset="0"/>
              </a:rPr>
              <a:t>Effects of autonomic nervous system on systemic vascular resistance are:</a:t>
            </a:r>
          </a:p>
          <a:p>
            <a:pPr>
              <a:spcBef>
                <a:spcPts val="400"/>
              </a:spcBef>
            </a:pPr>
            <a:r>
              <a:rPr lang="en-US" altLang="en-US" smtClean="0">
                <a:latin typeface="Arial" charset="0"/>
                <a:cs typeface="Arial" charset="0"/>
              </a:rPr>
              <a:t>– Sympathetic stimulation causes vasoconstriction, which decreases vessel diameter and increases systemic vascular resistance.</a:t>
            </a:r>
          </a:p>
          <a:p>
            <a:pPr>
              <a:spcBef>
                <a:spcPts val="400"/>
              </a:spcBef>
            </a:pPr>
            <a:r>
              <a:rPr lang="en-US" altLang="en-US" smtClean="0">
                <a:latin typeface="Arial" charset="0"/>
                <a:cs typeface="Arial" charset="0"/>
              </a:rPr>
              <a:t>– Parasympathetic stimulation causes vasodilation, which increases vessel diameter and decreases systemic vascular resistance.</a:t>
            </a:r>
          </a:p>
          <a:p>
            <a:pPr>
              <a:spcBef>
                <a:spcPts val="400"/>
              </a:spcBef>
            </a:pPr>
            <a:r>
              <a:rPr lang="en-US" altLang="en-US" smtClean="0">
                <a:latin typeface="Arial" charset="0"/>
                <a:cs typeface="Arial" charset="0"/>
              </a:rPr>
              <a:t>– The alpha 1 properties in epinephrine and norepinephrine, released in response to sympathetic stimulation, cause vasoconstriction, which decreases vessel diameter and increases systemic vascular resistance.</a:t>
            </a:r>
          </a:p>
          <a:p>
            <a:pPr>
              <a:spcBef>
                <a:spcPts val="400"/>
              </a:spcBef>
            </a:pPr>
            <a:endParaRPr lang="en-US" altLang="en-US" smtClean="0">
              <a:latin typeface="Arial" charset="0"/>
              <a:cs typeface="Arial" charset="0"/>
            </a:endParaRPr>
          </a:p>
        </p:txBody>
      </p:sp>
      <p:sp>
        <p:nvSpPr>
          <p:cNvPr id="17408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3E3EFC12-A43A-4363-BD65-1D8FA2B3E8ED}" type="slidenum">
              <a:rPr lang="en-US" altLang="en-US" b="0"/>
              <a:pPr algn="r" eaLnBrk="1" hangingPunct="1">
                <a:spcBef>
                  <a:spcPct val="0"/>
                </a:spcBef>
              </a:pPr>
              <a:t>102</a:t>
            </a:fld>
            <a:endParaRPr lang="en-US" altLang="en-US" b="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charset="0"/>
                <a:ea typeface="MS PGothic" charset="-128"/>
              </a:rPr>
              <a:t>Lecture Outline </a:t>
            </a:r>
          </a:p>
          <a:p>
            <a:endParaRPr lang="en-US" altLang="en-US" dirty="0">
              <a:latin typeface="Times New Roman" charset="0"/>
              <a:ea typeface="MS PGothic" charset="-128"/>
            </a:endParaRPr>
          </a:p>
          <a:p>
            <a:r>
              <a:rPr lang="en-US" altLang="en-US" dirty="0">
                <a:latin typeface="Times New Roman" charset="0"/>
                <a:ea typeface="MS PGothic" charset="-128"/>
              </a:rPr>
              <a:t>3. Factors that impair respiration:</a:t>
            </a:r>
            <a:endParaRPr lang="en-IN" altLang="en-US" dirty="0">
              <a:latin typeface="Times New Roman" charset="0"/>
              <a:ea typeface="MS PGothic" charset="-128"/>
            </a:endParaRPr>
          </a:p>
          <a:p>
            <a:r>
              <a:rPr lang="en-US" altLang="en-US" dirty="0">
                <a:latin typeface="Times New Roman" charset="0"/>
                <a:ea typeface="MS PGothic" charset="-128"/>
              </a:rPr>
              <a:t>	a. Change in the atmosphere</a:t>
            </a:r>
            <a:endParaRPr lang="en-IN" altLang="en-US" dirty="0">
              <a:latin typeface="Times New Roman" charset="0"/>
              <a:ea typeface="MS PGothic" charset="-128"/>
            </a:endParaRPr>
          </a:p>
          <a:p>
            <a:r>
              <a:rPr lang="en-US" altLang="en-US" dirty="0">
                <a:latin typeface="Times New Roman" charset="0"/>
                <a:ea typeface="MS PGothic" charset="-128"/>
              </a:rPr>
              <a:t>	b. High altitudes</a:t>
            </a:r>
            <a:endParaRPr lang="en-IN" altLang="en-US" dirty="0">
              <a:latin typeface="Times New Roman" charset="0"/>
              <a:ea typeface="MS PGothic" charset="-128"/>
            </a:endParaRPr>
          </a:p>
          <a:p>
            <a:r>
              <a:rPr lang="en-US" altLang="en-US" dirty="0">
                <a:latin typeface="Times New Roman" charset="0"/>
                <a:ea typeface="MS PGothic" charset="-128"/>
              </a:rPr>
              <a:t>	c. Impaired movement of the gas across the cell membrane</a:t>
            </a:r>
            <a:endParaRPr lang="en-IN" altLang="en-US" dirty="0">
              <a:latin typeface="Times New Roman" charset="0"/>
              <a:ea typeface="MS PGothic" charset="-128"/>
            </a:endParaRPr>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0319466A-8CD0-0E49-9B08-5E72125244B1}" type="slidenum">
              <a:rPr lang="en-US" altLang="en-US" sz="1200"/>
              <a:pPr eaLnBrk="1" hangingPunct="1"/>
              <a:t>10</a:t>
            </a:fld>
            <a:endParaRPr lang="en-US" altLang="en-US" sz="1200" dirty="0"/>
          </a:p>
        </p:txBody>
      </p:sp>
    </p:spTree>
    <p:extLst>
      <p:ext uri="{BB962C8B-B14F-4D97-AF65-F5344CB8AC3E}">
        <p14:creationId xmlns:p14="http://schemas.microsoft.com/office/powerpoint/2010/main" val="50674227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smtClean="0">
                <a:latin typeface="Arial" charset="0"/>
                <a:cs typeface="Arial" charset="0"/>
              </a:rPr>
              <a:t>Talking Points</a:t>
            </a:r>
          </a:p>
          <a:p>
            <a:pPr>
              <a:spcBef>
                <a:spcPts val="400"/>
              </a:spcBef>
              <a:buFontTx/>
              <a:buChar char="•"/>
            </a:pPr>
            <a:r>
              <a:rPr lang="en-US" altLang="en-US" b="1" smtClean="0">
                <a:latin typeface="Arial" charset="0"/>
                <a:cs typeface="Arial" charset="0"/>
              </a:rPr>
              <a:t>Vasodilation</a:t>
            </a:r>
            <a:r>
              <a:rPr lang="en-US" altLang="en-US" smtClean="0">
                <a:latin typeface="Arial" charset="0"/>
                <a:cs typeface="Arial" charset="0"/>
              </a:rPr>
              <a:t> increases vessel size, decreases resistance, and decreases blood pressure. </a:t>
            </a:r>
          </a:p>
          <a:p>
            <a:pPr>
              <a:spcBef>
                <a:spcPts val="400"/>
              </a:spcBef>
              <a:buFontTx/>
              <a:buChar char="•"/>
            </a:pPr>
            <a:r>
              <a:rPr lang="en-US" altLang="en-US" b="1" smtClean="0">
                <a:latin typeface="Arial" charset="0"/>
                <a:cs typeface="Arial" charset="0"/>
              </a:rPr>
              <a:t>Vasoconstriction</a:t>
            </a:r>
            <a:r>
              <a:rPr lang="en-US" altLang="en-US" smtClean="0">
                <a:latin typeface="Arial" charset="0"/>
                <a:cs typeface="Arial" charset="0"/>
              </a:rPr>
              <a:t> decreases vessel size, increases resistance, and increases blood pressure.</a:t>
            </a:r>
          </a:p>
          <a:p>
            <a:pPr>
              <a:spcBef>
                <a:spcPts val="400"/>
              </a:spcBef>
              <a:buFontTx/>
              <a:buChar char="•"/>
            </a:pPr>
            <a:r>
              <a:rPr lang="en-US" altLang="en-US" smtClean="0">
                <a:latin typeface="Arial" charset="0"/>
                <a:cs typeface="Arial" charset="0"/>
              </a:rPr>
              <a:t>An abnormally high diastolic blood pressure is not a desirable condition. The higher the diastolic blood pressure, the greater the resistance to blood being ejected from the left ventricle, meaning the left ventricle has to work harder to pump blood.  </a:t>
            </a:r>
          </a:p>
          <a:p>
            <a:pPr>
              <a:spcBef>
                <a:spcPts val="400"/>
              </a:spcBef>
              <a:buFontTx/>
              <a:buChar char="•"/>
            </a:pPr>
            <a:r>
              <a:rPr lang="en-US" altLang="en-US" smtClean="0">
                <a:latin typeface="Arial" charset="0"/>
                <a:cs typeface="Arial" charset="0"/>
              </a:rPr>
              <a:t>Effects of autonomic nervous system on systemic vascular resistance are:</a:t>
            </a:r>
          </a:p>
          <a:p>
            <a:pPr>
              <a:spcBef>
                <a:spcPts val="400"/>
              </a:spcBef>
            </a:pPr>
            <a:r>
              <a:rPr lang="en-US" altLang="en-US" smtClean="0">
                <a:latin typeface="Arial" charset="0"/>
                <a:cs typeface="Arial" charset="0"/>
              </a:rPr>
              <a:t>– Sympathetic stimulation causes vasoconstriction, which decreases vessel diameter and increases systemic vascular resistance.</a:t>
            </a:r>
          </a:p>
          <a:p>
            <a:pPr>
              <a:spcBef>
                <a:spcPts val="400"/>
              </a:spcBef>
            </a:pPr>
            <a:r>
              <a:rPr lang="en-US" altLang="en-US" smtClean="0">
                <a:latin typeface="Arial" charset="0"/>
                <a:cs typeface="Arial" charset="0"/>
              </a:rPr>
              <a:t>– Parasympathetic stimulation causes vasodilation, which increases vessel diameter and decreases systemic vascular resistance.</a:t>
            </a:r>
          </a:p>
          <a:p>
            <a:pPr>
              <a:spcBef>
                <a:spcPts val="400"/>
              </a:spcBef>
            </a:pPr>
            <a:r>
              <a:rPr lang="en-US" altLang="en-US" smtClean="0">
                <a:latin typeface="Arial" charset="0"/>
                <a:cs typeface="Arial" charset="0"/>
              </a:rPr>
              <a:t>– The alpha 1 properties in epinephrine and norepinephrine, released in response to sympathetic stimulation, cause vasoconstriction, which decreases vessel diameter and increases systemic vascular resistance.</a:t>
            </a:r>
          </a:p>
          <a:p>
            <a:pPr>
              <a:spcBef>
                <a:spcPts val="400"/>
              </a:spcBef>
            </a:pPr>
            <a:endParaRPr lang="en-US" altLang="en-US" smtClean="0">
              <a:latin typeface="Arial" charset="0"/>
              <a:cs typeface="Arial" charset="0"/>
            </a:endParaRPr>
          </a:p>
        </p:txBody>
      </p:sp>
      <p:sp>
        <p:nvSpPr>
          <p:cNvPr id="17510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9F269069-C2F2-4573-88A7-F4AB712CEF96}" type="slidenum">
              <a:rPr lang="en-US" altLang="en-US" b="0"/>
              <a:pPr algn="r" eaLnBrk="1" hangingPunct="1">
                <a:spcBef>
                  <a:spcPct val="0"/>
                </a:spcBef>
              </a:pPr>
              <a:t>103</a:t>
            </a:fld>
            <a:endParaRPr lang="en-US" altLang="en-US" b="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176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dirty="0" smtClean="0">
                <a:latin typeface="Arial" charset="0"/>
                <a:cs typeface="Arial" charset="0"/>
              </a:rPr>
              <a:t>Talking Points</a:t>
            </a:r>
          </a:p>
          <a:p>
            <a:pPr>
              <a:spcBef>
                <a:spcPts val="400"/>
              </a:spcBef>
              <a:buFontTx/>
              <a:buChar char="•"/>
            </a:pPr>
            <a:r>
              <a:rPr lang="en-US" altLang="en-US" b="1" dirty="0" smtClean="0">
                <a:latin typeface="Arial" charset="0"/>
                <a:cs typeface="Arial" charset="0"/>
              </a:rPr>
              <a:t>Vasodilation</a:t>
            </a:r>
            <a:r>
              <a:rPr lang="en-US" altLang="en-US" dirty="0" smtClean="0">
                <a:latin typeface="Arial" charset="0"/>
                <a:cs typeface="Arial" charset="0"/>
              </a:rPr>
              <a:t> increases vessel size, decreases resistance, and decreases blood pressure. </a:t>
            </a:r>
          </a:p>
          <a:p>
            <a:pPr>
              <a:spcBef>
                <a:spcPts val="400"/>
              </a:spcBef>
              <a:buFontTx/>
              <a:buChar char="•"/>
            </a:pPr>
            <a:r>
              <a:rPr lang="en-US" altLang="en-US" b="1" dirty="0" smtClean="0">
                <a:latin typeface="Arial" charset="0"/>
                <a:cs typeface="Arial" charset="0"/>
              </a:rPr>
              <a:t>Vasoconstriction</a:t>
            </a:r>
            <a:r>
              <a:rPr lang="en-US" altLang="en-US" dirty="0" smtClean="0">
                <a:latin typeface="Arial" charset="0"/>
                <a:cs typeface="Arial" charset="0"/>
              </a:rPr>
              <a:t> decreases vessel size, increases resistance, and increases blood pressure.</a:t>
            </a:r>
          </a:p>
          <a:p>
            <a:pPr>
              <a:spcBef>
                <a:spcPts val="400"/>
              </a:spcBef>
              <a:buFontTx/>
              <a:buChar char="•"/>
            </a:pPr>
            <a:r>
              <a:rPr lang="en-US" altLang="en-US" dirty="0" smtClean="0">
                <a:latin typeface="Arial" charset="0"/>
                <a:cs typeface="Arial" charset="0"/>
              </a:rPr>
              <a:t>An abnormally high diastolic blood pressure is not a desirable condition. The higher the diastolic blood pressure, the greater the resistance to blood being ejected from the left ventricle, meaning the left ventricle has to work harder to pump blood.  </a:t>
            </a:r>
          </a:p>
          <a:p>
            <a:pPr>
              <a:spcBef>
                <a:spcPts val="400"/>
              </a:spcBef>
              <a:buFontTx/>
              <a:buChar char="•"/>
            </a:pPr>
            <a:r>
              <a:rPr lang="en-US" altLang="en-US" dirty="0" smtClean="0">
                <a:latin typeface="Arial" charset="0"/>
                <a:cs typeface="Arial" charset="0"/>
              </a:rPr>
              <a:t>Effects of autonomic nervous system on systemic vascular resistance are:</a:t>
            </a:r>
          </a:p>
          <a:p>
            <a:pPr>
              <a:spcBef>
                <a:spcPts val="400"/>
              </a:spcBef>
            </a:pPr>
            <a:r>
              <a:rPr lang="en-US" altLang="en-US" dirty="0" smtClean="0">
                <a:latin typeface="Arial" charset="0"/>
                <a:cs typeface="Arial" charset="0"/>
              </a:rPr>
              <a:t>– Sympathetic stimulation causes vasoconstriction, which decreases vessel diameter and increases systemic vascular resistance.</a:t>
            </a:r>
          </a:p>
          <a:p>
            <a:pPr>
              <a:spcBef>
                <a:spcPts val="400"/>
              </a:spcBef>
            </a:pPr>
            <a:r>
              <a:rPr lang="en-US" altLang="en-US" dirty="0" smtClean="0">
                <a:latin typeface="Arial" charset="0"/>
                <a:cs typeface="Arial" charset="0"/>
              </a:rPr>
              <a:t>– Parasympathetic stimulation causes vasodilation, which increases vessel diameter and decreases systemic vascular resistance.</a:t>
            </a:r>
          </a:p>
          <a:p>
            <a:pPr>
              <a:spcBef>
                <a:spcPts val="400"/>
              </a:spcBef>
            </a:pPr>
            <a:r>
              <a:rPr lang="en-US" altLang="en-US" dirty="0" smtClean="0">
                <a:latin typeface="Arial" charset="0"/>
                <a:cs typeface="Arial" charset="0"/>
              </a:rPr>
              <a:t>– The alpha 1 properties in epinephrine and norepinephrine, released in response to sympathetic stimulation, cause vasoconstriction, which decreases vessel diameter and increases systemic vascular resistance.</a:t>
            </a:r>
          </a:p>
          <a:p>
            <a:pPr>
              <a:spcBef>
                <a:spcPts val="400"/>
              </a:spcBef>
            </a:pPr>
            <a:endParaRPr lang="en-US" altLang="en-US" dirty="0" smtClean="0">
              <a:latin typeface="Arial" charset="0"/>
              <a:cs typeface="Arial" charset="0"/>
            </a:endParaRPr>
          </a:p>
        </p:txBody>
      </p:sp>
      <p:sp>
        <p:nvSpPr>
          <p:cNvPr id="1761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D49469F4-3F77-4A46-B2EF-3378D10791CC}" type="slidenum">
              <a:rPr lang="en-US" altLang="en-US" b="0"/>
              <a:pPr algn="r" eaLnBrk="1" hangingPunct="1">
                <a:spcBef>
                  <a:spcPct val="0"/>
                </a:spcBef>
              </a:pPr>
              <a:t>104</a:t>
            </a:fld>
            <a:endParaRPr lang="en-US" altLang="en-US" b="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77155" name="Rectangle 3"/>
          <p:cNvSpPr>
            <a:spLocks noGrp="1" noChangeArrowheads="1"/>
          </p:cNvSpPr>
          <p:nvPr>
            <p:ph type="body" idx="1"/>
          </p:nvPr>
        </p:nvSpPr>
        <p:spPr bwMode="auto">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smtClean="0">
                <a:latin typeface="Arial" charset="0"/>
                <a:cs typeface="Arial" charset="0"/>
              </a:rPr>
              <a:t>Talking Points</a:t>
            </a:r>
          </a:p>
          <a:p>
            <a:pPr>
              <a:spcBef>
                <a:spcPts val="400"/>
              </a:spcBef>
              <a:buFontTx/>
              <a:buChar char="•"/>
            </a:pPr>
            <a:r>
              <a:rPr lang="en-US" altLang="en-US" smtClean="0">
                <a:latin typeface="Arial" charset="0"/>
                <a:cs typeface="Arial" charset="0"/>
              </a:rPr>
              <a:t>The systolic blood pressure is a relative indicator of the cardiac output; whereas, diastolic blood pressure measures the systemic vascular resistance.</a:t>
            </a:r>
          </a:p>
          <a:p>
            <a:pPr>
              <a:spcBef>
                <a:spcPts val="400"/>
              </a:spcBef>
              <a:buFontTx/>
              <a:buChar char="•"/>
            </a:pPr>
            <a:r>
              <a:rPr lang="en-US" altLang="en-US" smtClean="0">
                <a:latin typeface="Arial" charset="0"/>
                <a:cs typeface="Arial" charset="0"/>
              </a:rPr>
              <a:t>If systolic blood pressure is decreasing, it indicates a diminishing cardiac output. </a:t>
            </a:r>
          </a:p>
          <a:p>
            <a:pPr>
              <a:spcBef>
                <a:spcPts val="400"/>
              </a:spcBef>
              <a:buFontTx/>
              <a:buChar char="•"/>
            </a:pPr>
            <a:r>
              <a:rPr lang="en-US" altLang="en-US" smtClean="0">
                <a:latin typeface="Arial" charset="0"/>
                <a:cs typeface="Arial" charset="0"/>
              </a:rPr>
              <a:t>The following describes the effect of the systemic vascular resistance on diastolic blood pressure:</a:t>
            </a:r>
          </a:p>
          <a:p>
            <a:pPr>
              <a:spcBef>
                <a:spcPts val="400"/>
              </a:spcBef>
            </a:pPr>
            <a:r>
              <a:rPr lang="en-US" altLang="en-US" smtClean="0">
                <a:latin typeface="Arial" charset="0"/>
                <a:cs typeface="Arial" charset="0"/>
              </a:rPr>
              <a:t>– An increase in the systemic vascular resistance will increase diastolic blood pressure.</a:t>
            </a:r>
          </a:p>
          <a:p>
            <a:pPr>
              <a:spcBef>
                <a:spcPts val="400"/>
              </a:spcBef>
            </a:pPr>
            <a:r>
              <a:rPr lang="en-US" altLang="en-US" smtClean="0">
                <a:latin typeface="Arial" charset="0"/>
                <a:cs typeface="Arial" charset="0"/>
              </a:rPr>
              <a:t>– A decrease in the systemic vascular resistance will decrease the diastolic blood pressure.</a:t>
            </a:r>
            <a:r>
              <a:rPr lang="en-US" altLang="en-US" b="1" smtClean="0">
                <a:latin typeface="Arial" charset="0"/>
                <a:cs typeface="Arial" charset="0"/>
              </a:rPr>
              <a:t> </a:t>
            </a:r>
          </a:p>
          <a:p>
            <a:pPr>
              <a:spcBef>
                <a:spcPts val="400"/>
              </a:spcBef>
            </a:pPr>
            <a:endParaRPr lang="en-US" altLang="en-US" b="1" smtClean="0">
              <a:latin typeface="Arial" charset="0"/>
              <a:cs typeface="Arial" charset="0"/>
            </a:endParaRPr>
          </a:p>
          <a:p>
            <a:pPr>
              <a:spcBef>
                <a:spcPts val="400"/>
              </a:spcBef>
            </a:pPr>
            <a:r>
              <a:rPr lang="en-US" altLang="en-US" b="1" smtClean="0">
                <a:latin typeface="Arial" charset="0"/>
                <a:cs typeface="Arial" charset="0"/>
              </a:rPr>
              <a:t>Discussion Question</a:t>
            </a:r>
          </a:p>
          <a:p>
            <a:pPr>
              <a:spcBef>
                <a:spcPts val="400"/>
              </a:spcBef>
            </a:pPr>
            <a:r>
              <a:rPr lang="en-US" altLang="en-US" smtClean="0">
                <a:latin typeface="Arial" charset="0"/>
                <a:cs typeface="Arial" charset="0"/>
              </a:rPr>
              <a:t>What is the significance of a narrow pulse pressure?</a:t>
            </a:r>
          </a:p>
          <a:p>
            <a:pPr>
              <a:spcBef>
                <a:spcPts val="400"/>
              </a:spcBef>
              <a:buFontTx/>
              <a:buChar char="•"/>
            </a:pPr>
            <a:endParaRPr lang="en-US" altLang="en-US" smtClean="0">
              <a:latin typeface="Arial" charset="0"/>
              <a:cs typeface="Arial"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smtClean="0">
                <a:latin typeface="Arial" charset="0"/>
                <a:cs typeface="Arial" charset="0"/>
              </a:rPr>
              <a:t>Talking Points</a:t>
            </a:r>
          </a:p>
          <a:p>
            <a:pPr>
              <a:spcBef>
                <a:spcPts val="400"/>
              </a:spcBef>
              <a:buFontTx/>
              <a:buChar char="•"/>
            </a:pPr>
            <a:r>
              <a:rPr lang="en-US" altLang="en-US" smtClean="0">
                <a:latin typeface="Arial" charset="0"/>
                <a:cs typeface="Arial" charset="0"/>
              </a:rPr>
              <a:t>The </a:t>
            </a:r>
            <a:r>
              <a:rPr lang="en-US" altLang="en-US" b="1" smtClean="0">
                <a:latin typeface="Arial" charset="0"/>
                <a:cs typeface="Arial" charset="0"/>
              </a:rPr>
              <a:t>pulse pressure </a:t>
            </a:r>
            <a:r>
              <a:rPr lang="en-US" altLang="en-US" smtClean="0">
                <a:latin typeface="Arial" charset="0"/>
                <a:cs typeface="Arial" charset="0"/>
              </a:rPr>
              <a:t>is the difference between the systolic and the diastolic blood pressure readings. </a:t>
            </a:r>
          </a:p>
          <a:p>
            <a:pPr>
              <a:spcBef>
                <a:spcPts val="400"/>
              </a:spcBef>
              <a:buFontTx/>
              <a:buChar char="•"/>
            </a:pPr>
            <a:r>
              <a:rPr lang="en-US" altLang="en-US" smtClean="0">
                <a:latin typeface="Arial" charset="0"/>
                <a:cs typeface="Arial" charset="0"/>
              </a:rPr>
              <a:t>If the patient has a blood pressure of 132/74 mmHg, the pulse pressure would be derived by subtracting the diastolic from the systolic. In this case, the pulse pressure would be 58 mmHg (132 – 74 = 58). </a:t>
            </a:r>
          </a:p>
          <a:p>
            <a:pPr>
              <a:spcBef>
                <a:spcPts val="400"/>
              </a:spcBef>
              <a:buFontTx/>
              <a:buChar char="•"/>
            </a:pPr>
            <a:r>
              <a:rPr lang="en-US" altLang="en-US" smtClean="0">
                <a:latin typeface="Arial" charset="0"/>
                <a:cs typeface="Arial" charset="0"/>
              </a:rPr>
              <a:t>A </a:t>
            </a:r>
            <a:r>
              <a:rPr lang="en-US" altLang="en-US" b="1" smtClean="0">
                <a:latin typeface="Arial" charset="0"/>
                <a:cs typeface="Arial" charset="0"/>
              </a:rPr>
              <a:t>narrow pulse pressure</a:t>
            </a:r>
            <a:r>
              <a:rPr lang="en-US" altLang="en-US" smtClean="0">
                <a:latin typeface="Arial" charset="0"/>
                <a:cs typeface="Arial" charset="0"/>
              </a:rPr>
              <a:t> is defined as being less than 25 percent of the systolic blood pressure reading. In this case, a narrow pulse pressure would be less than 33 mmHg (132 x 25% = 33 mmHg). </a:t>
            </a:r>
          </a:p>
          <a:p>
            <a:pPr>
              <a:spcBef>
                <a:spcPts val="400"/>
              </a:spcBef>
              <a:buFontTx/>
              <a:buChar char="•"/>
            </a:pPr>
            <a:endParaRPr lang="en-US" altLang="en-US" smtClean="0">
              <a:latin typeface="Arial" charset="0"/>
              <a:cs typeface="Arial" charset="0"/>
            </a:endParaRPr>
          </a:p>
          <a:p>
            <a:pPr>
              <a:spcBef>
                <a:spcPts val="400"/>
              </a:spcBef>
            </a:pPr>
            <a:r>
              <a:rPr lang="en-US" altLang="en-US" b="1" smtClean="0">
                <a:latin typeface="Arial" charset="0"/>
                <a:cs typeface="Arial" charset="0"/>
              </a:rPr>
              <a:t>Knowledge Application</a:t>
            </a:r>
          </a:p>
          <a:p>
            <a:pPr>
              <a:spcBef>
                <a:spcPts val="400"/>
              </a:spcBef>
            </a:pPr>
            <a:r>
              <a:rPr lang="en-US" altLang="en-US" smtClean="0">
                <a:latin typeface="Arial" charset="0"/>
                <a:cs typeface="Arial" charset="0"/>
              </a:rPr>
              <a:t>Given several blood pressure values, determine the pulse pressure. </a:t>
            </a:r>
          </a:p>
        </p:txBody>
      </p:sp>
      <p:sp>
        <p:nvSpPr>
          <p:cNvPr id="17818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CB9838D1-4552-4E28-A937-803BFBC5F427}" type="slidenum">
              <a:rPr lang="en-US" altLang="en-US" b="0"/>
              <a:pPr algn="r" eaLnBrk="1" hangingPunct="1">
                <a:spcBef>
                  <a:spcPct val="0"/>
                </a:spcBef>
              </a:pPr>
              <a:t>106</a:t>
            </a:fld>
            <a:endParaRPr lang="en-US" altLang="en-US" b="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smtClean="0">
                <a:latin typeface="Arial" charset="0"/>
                <a:cs typeface="Arial" charset="0"/>
              </a:rPr>
              <a:t>Talking Points</a:t>
            </a:r>
          </a:p>
          <a:p>
            <a:pPr>
              <a:spcBef>
                <a:spcPts val="400"/>
              </a:spcBef>
              <a:buFontTx/>
              <a:buChar char="•"/>
            </a:pPr>
            <a:r>
              <a:rPr lang="en-US" altLang="en-US" b="1" smtClean="0">
                <a:latin typeface="Arial" charset="0"/>
                <a:cs typeface="Arial" charset="0"/>
              </a:rPr>
              <a:t>Microcirculation </a:t>
            </a:r>
            <a:r>
              <a:rPr lang="en-US" altLang="en-US" smtClean="0">
                <a:latin typeface="Arial" charset="0"/>
                <a:cs typeface="Arial" charset="0"/>
              </a:rPr>
              <a:t>is the flow of blood through the smallest blood vessels—the arterioles, capillaries, and venules. </a:t>
            </a:r>
          </a:p>
          <a:p>
            <a:pPr>
              <a:spcBef>
                <a:spcPts val="400"/>
              </a:spcBef>
              <a:buFontTx/>
              <a:buChar char="•"/>
            </a:pPr>
            <a:r>
              <a:rPr lang="en-US" altLang="en-US" smtClean="0">
                <a:latin typeface="Arial" charset="0"/>
                <a:cs typeface="Arial" charset="0"/>
              </a:rPr>
              <a:t>The true capillaries are the sites of exchange</a:t>
            </a:r>
            <a:r>
              <a:rPr lang="en-US" altLang="en-US" b="1" smtClean="0">
                <a:latin typeface="Arial" charset="0"/>
                <a:cs typeface="Arial" charset="0"/>
              </a:rPr>
              <a:t> </a:t>
            </a:r>
            <a:r>
              <a:rPr lang="en-US" altLang="en-US" smtClean="0">
                <a:latin typeface="Arial" charset="0"/>
                <a:cs typeface="Arial" charset="0"/>
              </a:rPr>
              <a:t>of nutrients, oxygen, carbon dioxide, glucose, waste products, and metabolic substances between the blood and the cells.</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180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dirty="0" smtClean="0">
                <a:latin typeface="Arial" charset="0"/>
                <a:cs typeface="Arial" charset="0"/>
              </a:rPr>
              <a:t>Talking Points</a:t>
            </a:r>
          </a:p>
          <a:p>
            <a:pPr>
              <a:spcBef>
                <a:spcPts val="400"/>
              </a:spcBef>
              <a:buFontTx/>
              <a:buChar char="•"/>
            </a:pPr>
            <a:r>
              <a:rPr lang="en-US" altLang="en-US" b="1" dirty="0" err="1" smtClean="0">
                <a:latin typeface="Arial" charset="0"/>
                <a:cs typeface="Arial" charset="0"/>
              </a:rPr>
              <a:t>Metarterioles</a:t>
            </a:r>
            <a:r>
              <a:rPr lang="en-US" altLang="en-US" dirty="0" smtClean="0">
                <a:latin typeface="Arial" charset="0"/>
                <a:cs typeface="Arial" charset="0"/>
              </a:rPr>
              <a:t> are described often as thoroughfares or channels that connect the arterioles and venules. True capillaries branch from the </a:t>
            </a:r>
            <a:r>
              <a:rPr lang="en-US" altLang="en-US" dirty="0" err="1" smtClean="0">
                <a:latin typeface="Arial" charset="0"/>
                <a:cs typeface="Arial" charset="0"/>
              </a:rPr>
              <a:t>metarterioles</a:t>
            </a:r>
            <a:r>
              <a:rPr lang="en-US" altLang="en-US" dirty="0" smtClean="0">
                <a:latin typeface="Arial" charset="0"/>
                <a:cs typeface="Arial" charset="0"/>
              </a:rPr>
              <a:t>. </a:t>
            </a:r>
          </a:p>
          <a:p>
            <a:pPr>
              <a:spcBef>
                <a:spcPts val="400"/>
              </a:spcBef>
              <a:buFontTx/>
              <a:buChar char="•"/>
            </a:pPr>
            <a:r>
              <a:rPr lang="en-US" altLang="en-US" b="1" dirty="0" smtClean="0">
                <a:latin typeface="Arial" charset="0"/>
                <a:cs typeface="Arial" charset="0"/>
              </a:rPr>
              <a:t>Precapillary sphincters </a:t>
            </a:r>
            <a:r>
              <a:rPr lang="en-US" altLang="en-US" dirty="0" smtClean="0">
                <a:latin typeface="Arial" charset="0"/>
                <a:cs typeface="Arial" charset="0"/>
              </a:rPr>
              <a:t>control the movement of blood through the true capillaries. If the precapillary sphincter is relaxed, blood moves through the capillary. If the precapillary sphincter is contracted, the blood is shunted away from the true capillary. </a:t>
            </a:r>
          </a:p>
          <a:p>
            <a:pPr>
              <a:spcBef>
                <a:spcPts val="400"/>
              </a:spcBef>
              <a:buFontTx/>
              <a:buChar char="•"/>
            </a:pPr>
            <a:r>
              <a:rPr lang="en-US" altLang="en-US" dirty="0" smtClean="0">
                <a:latin typeface="Arial" charset="0"/>
                <a:cs typeface="Arial" charset="0"/>
              </a:rPr>
              <a:t>Three </a:t>
            </a:r>
            <a:r>
              <a:rPr lang="en-US" altLang="en-US" b="1" dirty="0" smtClean="0">
                <a:latin typeface="Arial" charset="0"/>
                <a:cs typeface="Arial" charset="0"/>
              </a:rPr>
              <a:t>regulatory influences </a:t>
            </a:r>
            <a:r>
              <a:rPr lang="en-US" altLang="en-US" dirty="0" smtClean="0">
                <a:latin typeface="Arial" charset="0"/>
                <a:cs typeface="Arial" charset="0"/>
              </a:rPr>
              <a:t>control blood flow through the capillaries:</a:t>
            </a:r>
          </a:p>
          <a:p>
            <a:pPr>
              <a:spcBef>
                <a:spcPts val="400"/>
              </a:spcBef>
            </a:pPr>
            <a:r>
              <a:rPr lang="en-US" altLang="en-US" dirty="0" smtClean="0">
                <a:latin typeface="Arial" charset="0"/>
                <a:cs typeface="Arial" charset="0"/>
              </a:rPr>
              <a:t>–</a:t>
            </a:r>
            <a:r>
              <a:rPr lang="en-US" altLang="en-US" b="1" dirty="0" smtClean="0">
                <a:latin typeface="Arial" charset="0"/>
                <a:cs typeface="Arial" charset="0"/>
              </a:rPr>
              <a:t> Local factors </a:t>
            </a:r>
            <a:r>
              <a:rPr lang="en-US" altLang="en-US" dirty="0" smtClean="0">
                <a:latin typeface="Arial" charset="0"/>
                <a:cs typeface="Arial" charset="0"/>
              </a:rPr>
              <a:t>are found immediately around or within the capillary structure, such as temperature, hypoxia, acidosis, and histamine. </a:t>
            </a:r>
          </a:p>
          <a:p>
            <a:pPr>
              <a:spcBef>
                <a:spcPts val="400"/>
              </a:spcBef>
            </a:pPr>
            <a:r>
              <a:rPr lang="en-US" altLang="en-US" dirty="0" smtClean="0">
                <a:latin typeface="Arial" charset="0"/>
                <a:cs typeface="Arial" charset="0"/>
              </a:rPr>
              <a:t>–</a:t>
            </a:r>
            <a:r>
              <a:rPr lang="en-US" altLang="en-US" b="1" dirty="0" smtClean="0">
                <a:latin typeface="Arial" charset="0"/>
                <a:cs typeface="Arial" charset="0"/>
              </a:rPr>
              <a:t> Neural factors </a:t>
            </a:r>
            <a:r>
              <a:rPr lang="en-US" altLang="en-US" dirty="0" smtClean="0">
                <a:latin typeface="Arial" charset="0"/>
                <a:cs typeface="Arial" charset="0"/>
              </a:rPr>
              <a:t>are associated with the sympathetic and parasympathetic nervous systems on the arterioles and precapillary sphincters. Neural factors cause the arterioles to constrict/dilate and precapillary sphincters to close/open. </a:t>
            </a:r>
          </a:p>
          <a:p>
            <a:pPr>
              <a:spcBef>
                <a:spcPts val="400"/>
              </a:spcBef>
            </a:pPr>
            <a:r>
              <a:rPr lang="en-US" altLang="en-US" dirty="0" smtClean="0">
                <a:latin typeface="Arial" charset="0"/>
                <a:cs typeface="Arial" charset="0"/>
              </a:rPr>
              <a:t>–</a:t>
            </a:r>
            <a:r>
              <a:rPr lang="en-US" altLang="en-US" b="1" dirty="0" smtClean="0">
                <a:latin typeface="Arial" charset="0"/>
                <a:cs typeface="Arial" charset="0"/>
              </a:rPr>
              <a:t> Hormones</a:t>
            </a:r>
            <a:r>
              <a:rPr lang="en-US" altLang="en-US" dirty="0" smtClean="0">
                <a:latin typeface="Arial" charset="0"/>
                <a:cs typeface="Arial" charset="0"/>
              </a:rPr>
              <a:t> may also control movement of blood through the capillaries, such as with alpha 1 stimulation from epinephrine causing arterioles to constrict and precapillary sphincters to close. </a:t>
            </a:r>
          </a:p>
        </p:txBody>
      </p:sp>
      <p:sp>
        <p:nvSpPr>
          <p:cNvPr id="18022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DBB572DE-390F-458E-9AA9-BFC5BA7BDA92}" type="slidenum">
              <a:rPr lang="en-US" altLang="en-US" b="0"/>
              <a:pPr algn="r" eaLnBrk="1" hangingPunct="1">
                <a:spcBef>
                  <a:spcPct val="0"/>
                </a:spcBef>
              </a:pPr>
              <a:t>111</a:t>
            </a:fld>
            <a:endParaRPr lang="en-US" altLang="en-US" b="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81251" name="Rectangle 3"/>
          <p:cNvSpPr>
            <a:spLocks noGrp="1" noChangeArrowheads="1"/>
          </p:cNvSpPr>
          <p:nvPr>
            <p:ph type="body" idx="1"/>
          </p:nvPr>
        </p:nvSpPr>
        <p:spPr bwMode="auto">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smtClean="0">
                <a:latin typeface="Arial" charset="0"/>
                <a:cs typeface="Arial" charset="0"/>
              </a:rPr>
              <a:t>Talking Points</a:t>
            </a:r>
          </a:p>
          <a:p>
            <a:pPr>
              <a:spcBef>
                <a:spcPts val="400"/>
              </a:spcBef>
              <a:buFontTx/>
              <a:buChar char="•"/>
            </a:pPr>
            <a:r>
              <a:rPr lang="en-US" altLang="en-US" smtClean="0">
                <a:latin typeface="Arial" charset="0"/>
                <a:cs typeface="Arial" charset="0"/>
              </a:rPr>
              <a:t>The systolic </a:t>
            </a:r>
            <a:r>
              <a:rPr lang="en-US" altLang="en-US" b="1" smtClean="0">
                <a:latin typeface="Arial" charset="0"/>
                <a:cs typeface="Arial" charset="0"/>
              </a:rPr>
              <a:t>blood pressure </a:t>
            </a:r>
            <a:r>
              <a:rPr lang="en-US" altLang="en-US" smtClean="0">
                <a:latin typeface="Arial" charset="0"/>
                <a:cs typeface="Arial" charset="0"/>
              </a:rPr>
              <a:t>is a measure of cardiac output. </a:t>
            </a:r>
          </a:p>
          <a:p>
            <a:pPr>
              <a:spcBef>
                <a:spcPts val="400"/>
              </a:spcBef>
              <a:buFontTx/>
              <a:buChar char="•"/>
            </a:pPr>
            <a:r>
              <a:rPr lang="en-US" altLang="en-US" smtClean="0">
                <a:latin typeface="Arial" charset="0"/>
                <a:cs typeface="Arial" charset="0"/>
              </a:rPr>
              <a:t>The diastolic blood pressure is a measure of systemic vascular resistance. </a:t>
            </a:r>
          </a:p>
          <a:p>
            <a:pPr>
              <a:spcBef>
                <a:spcPts val="400"/>
              </a:spcBef>
              <a:buFontTx/>
              <a:buChar char="•"/>
            </a:pPr>
            <a:r>
              <a:rPr lang="en-US" altLang="en-US" smtClean="0">
                <a:latin typeface="Arial" charset="0"/>
                <a:cs typeface="Arial" charset="0"/>
              </a:rPr>
              <a:t>The body’s compensation mechanisms are geared toward maintaining pressure inside the vessel and perfusion of the cells. </a:t>
            </a:r>
          </a:p>
          <a:p>
            <a:pPr>
              <a:spcBef>
                <a:spcPts val="400"/>
              </a:spcBef>
            </a:pPr>
            <a:endParaRPr lang="en-US" altLang="en-US" b="1" smtClean="0">
              <a:latin typeface="Arial" charset="0"/>
              <a:cs typeface="Arial" charset="0"/>
            </a:endParaRPr>
          </a:p>
          <a:p>
            <a:pPr>
              <a:spcBef>
                <a:spcPts val="400"/>
              </a:spcBef>
            </a:pPr>
            <a:r>
              <a:rPr lang="en-US" altLang="en-US" b="1" smtClean="0">
                <a:latin typeface="Arial" charset="0"/>
                <a:cs typeface="Arial" charset="0"/>
              </a:rPr>
              <a:t>Point to Emphasize</a:t>
            </a:r>
          </a:p>
          <a:p>
            <a:pPr>
              <a:spcBef>
                <a:spcPts val="400"/>
              </a:spcBef>
            </a:pPr>
            <a:r>
              <a:rPr lang="en-US" altLang="en-US" smtClean="0">
                <a:latin typeface="Arial" charset="0"/>
                <a:cs typeface="Arial" charset="0"/>
              </a:rPr>
              <a:t>Blood pressure is determined by cardiac output and systemic vascular resistance.</a:t>
            </a:r>
          </a:p>
          <a:p>
            <a:pPr>
              <a:spcBef>
                <a:spcPts val="400"/>
              </a:spcBef>
            </a:pPr>
            <a:endParaRPr lang="en-US" altLang="en-US" b="1" smtClean="0">
              <a:latin typeface="Arial" charset="0"/>
              <a:cs typeface="Arial"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182275" name="Notes Placeholder 2"/>
          <p:cNvSpPr>
            <a:spLocks noGrp="1"/>
          </p:cNvSpPr>
          <p:nvPr>
            <p:ph type="body" idx="1"/>
          </p:nvPr>
        </p:nvSpPr>
        <p:spPr bwMode="auto">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smtClean="0">
                <a:latin typeface="Arial" charset="0"/>
                <a:cs typeface="Arial" charset="0"/>
              </a:rPr>
              <a:t>Talking Points</a:t>
            </a:r>
          </a:p>
          <a:p>
            <a:pPr>
              <a:spcBef>
                <a:spcPts val="400"/>
              </a:spcBef>
              <a:buFontTx/>
              <a:buChar char="•"/>
            </a:pPr>
            <a:r>
              <a:rPr lang="en-US" altLang="en-US" smtClean="0">
                <a:latin typeface="Arial" charset="0"/>
                <a:cs typeface="Arial" charset="0"/>
              </a:rPr>
              <a:t>Perfusion of cells is linked to the </a:t>
            </a:r>
            <a:r>
              <a:rPr lang="en-US" altLang="en-US" b="1" i="1" smtClean="0">
                <a:latin typeface="Arial" charset="0"/>
                <a:cs typeface="Arial" charset="0"/>
              </a:rPr>
              <a:t>blood pressure</a:t>
            </a:r>
            <a:r>
              <a:rPr lang="en-US" altLang="en-US" smtClean="0">
                <a:latin typeface="Arial" charset="0"/>
                <a:cs typeface="Arial" charset="0"/>
              </a:rPr>
              <a:t>. In order to maintain adequate perfusion, the blood must be pushed with enough force to constantly deliver oxygen and glucose to the cells and remove carbon dioxide and other waste products. </a:t>
            </a:r>
          </a:p>
          <a:p>
            <a:pPr>
              <a:spcBef>
                <a:spcPts val="400"/>
              </a:spcBef>
              <a:buFontTx/>
              <a:buChar char="•"/>
            </a:pPr>
            <a:r>
              <a:rPr lang="en-US" altLang="en-US" smtClean="0">
                <a:latin typeface="Arial" charset="0"/>
                <a:cs typeface="Arial" charset="0"/>
              </a:rPr>
              <a:t>The general effect of blood pressure on perfusion is:</a:t>
            </a:r>
          </a:p>
          <a:p>
            <a:pPr>
              <a:spcBef>
                <a:spcPts val="400"/>
              </a:spcBef>
            </a:pPr>
            <a:r>
              <a:rPr lang="en-US" altLang="en-US" smtClean="0">
                <a:latin typeface="Arial" charset="0"/>
                <a:cs typeface="Arial" charset="0"/>
              </a:rPr>
              <a:t>– An increase in blood pressure will increase cellular perfusion.</a:t>
            </a:r>
          </a:p>
          <a:p>
            <a:pPr>
              <a:spcBef>
                <a:spcPts val="400"/>
              </a:spcBef>
            </a:pPr>
            <a:r>
              <a:rPr lang="en-US" altLang="en-US" smtClean="0">
                <a:latin typeface="Arial" charset="0"/>
                <a:cs typeface="Arial" charset="0"/>
              </a:rPr>
              <a:t>– A decrease in blood pressure will decrease cellular perfusion.</a:t>
            </a:r>
          </a:p>
          <a:p>
            <a:pPr>
              <a:spcBef>
                <a:spcPts val="400"/>
              </a:spcBef>
              <a:buFontTx/>
              <a:buChar char="•"/>
            </a:pPr>
            <a:endParaRPr lang="en-US" altLang="en-US" smtClean="0">
              <a:latin typeface="Arial" charset="0"/>
              <a:cs typeface="Arial" charset="0"/>
            </a:endParaRPr>
          </a:p>
        </p:txBody>
      </p:sp>
      <p:sp>
        <p:nvSpPr>
          <p:cNvPr id="18227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3291DB49-B035-4D09-B228-9B7B0F62A422}" type="slidenum">
              <a:rPr lang="en-US" altLang="en-US" b="0"/>
              <a:pPr algn="r" eaLnBrk="1" hangingPunct="1">
                <a:spcBef>
                  <a:spcPct val="0"/>
                </a:spcBef>
              </a:pPr>
              <a:t>113</a:t>
            </a:fld>
            <a:endParaRPr lang="en-US" altLang="en-US" b="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183299" name="Notes Placeholder 2"/>
          <p:cNvSpPr>
            <a:spLocks noGrp="1"/>
          </p:cNvSpPr>
          <p:nvPr>
            <p:ph type="body" idx="1"/>
          </p:nvPr>
        </p:nvSpPr>
        <p:spPr bwMode="auto">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dirty="0" smtClean="0">
                <a:latin typeface="Arial" charset="0"/>
                <a:cs typeface="Arial" charset="0"/>
              </a:rPr>
              <a:t>Talking Point</a:t>
            </a:r>
          </a:p>
          <a:p>
            <a:pPr>
              <a:spcBef>
                <a:spcPts val="400"/>
              </a:spcBef>
            </a:pPr>
            <a:r>
              <a:rPr lang="en-US" altLang="en-US" dirty="0" smtClean="0">
                <a:latin typeface="Arial" charset="0"/>
                <a:cs typeface="Arial" charset="0"/>
              </a:rPr>
              <a:t>The blood pressure is derived by multiplying two major factors: cardiac output and systemic vascular resistance: </a:t>
            </a:r>
          </a:p>
          <a:p>
            <a:pPr>
              <a:spcBef>
                <a:spcPts val="400"/>
              </a:spcBef>
            </a:pPr>
            <a:r>
              <a:rPr lang="en-US" altLang="en-US" b="1" dirty="0" smtClean="0">
                <a:latin typeface="Arial" charset="0"/>
                <a:cs typeface="Arial" charset="0"/>
              </a:rPr>
              <a:t>Blood pressure (BP) = Cardiac output (CO) x Systemic vascular resistance (</a:t>
            </a:r>
            <a:r>
              <a:rPr lang="en-US" altLang="en-US" b="1" dirty="0" err="1" smtClean="0">
                <a:latin typeface="Arial" charset="0"/>
                <a:cs typeface="Arial" charset="0"/>
              </a:rPr>
              <a:t>SVR</a:t>
            </a:r>
            <a:r>
              <a:rPr lang="en-US" altLang="en-US" b="1" dirty="0" smtClean="0">
                <a:latin typeface="Arial" charset="0"/>
                <a:cs typeface="Arial" charset="0"/>
              </a:rPr>
              <a:t>)</a:t>
            </a:r>
            <a:endParaRPr lang="en-US" altLang="en-US" dirty="0" smtClean="0">
              <a:latin typeface="Arial" charset="0"/>
              <a:cs typeface="Arial" charset="0"/>
            </a:endParaRPr>
          </a:p>
        </p:txBody>
      </p:sp>
      <p:sp>
        <p:nvSpPr>
          <p:cNvPr id="18330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7423AC47-79B9-4589-ABD3-1319A3512407}" type="slidenum">
              <a:rPr lang="en-US" altLang="en-US" b="0"/>
              <a:pPr algn="r" eaLnBrk="1" hangingPunct="1">
                <a:spcBef>
                  <a:spcPct val="0"/>
                </a:spcBef>
              </a:pPr>
              <a:t>114</a:t>
            </a:fld>
            <a:endParaRPr lang="en-US" altLang="en-US" b="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84323" name="Rectangle 3"/>
          <p:cNvSpPr>
            <a:spLocks noGrp="1" noChangeArrowheads="1"/>
          </p:cNvSpPr>
          <p:nvPr>
            <p:ph type="body" idx="1"/>
          </p:nvPr>
        </p:nvSpPr>
        <p:spPr bwMode="auto">
          <a:xfrm>
            <a:off x="685800" y="4267200"/>
            <a:ext cx="5486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dirty="0" smtClean="0">
                <a:latin typeface="Arial" charset="0"/>
                <a:cs typeface="Arial" charset="0"/>
              </a:rPr>
              <a:t>Talking Points</a:t>
            </a:r>
          </a:p>
          <a:p>
            <a:pPr>
              <a:spcBef>
                <a:spcPts val="400"/>
              </a:spcBef>
              <a:buFontTx/>
              <a:buChar char="•"/>
            </a:pPr>
            <a:r>
              <a:rPr lang="en-US" altLang="en-US" b="1" dirty="0" smtClean="0">
                <a:latin typeface="Arial" charset="0"/>
                <a:cs typeface="Arial" charset="0"/>
              </a:rPr>
              <a:t>Baroreceptors</a:t>
            </a:r>
            <a:r>
              <a:rPr lang="en-US" altLang="en-US" dirty="0" smtClean="0">
                <a:latin typeface="Arial" charset="0"/>
                <a:cs typeface="Arial" charset="0"/>
              </a:rPr>
              <a:t> are sensitive to the amount of stretch placed on them by the pressure of blood moving through the aorta and carotid sinuses</a:t>
            </a:r>
            <a:r>
              <a:rPr lang="en-US" altLang="en-US" b="1" dirty="0" smtClean="0">
                <a:latin typeface="Arial" charset="0"/>
                <a:cs typeface="Arial" charset="0"/>
              </a:rPr>
              <a:t>.</a:t>
            </a:r>
            <a:r>
              <a:rPr lang="en-US" altLang="en-US" dirty="0" smtClean="0">
                <a:latin typeface="Arial" charset="0"/>
                <a:cs typeface="Arial" charset="0"/>
              </a:rPr>
              <a:t> </a:t>
            </a:r>
          </a:p>
          <a:p>
            <a:pPr>
              <a:spcBef>
                <a:spcPts val="400"/>
              </a:spcBef>
              <a:buFontTx/>
              <a:buChar char="•"/>
            </a:pPr>
            <a:r>
              <a:rPr lang="en-US" altLang="en-US" b="1" dirty="0" smtClean="0">
                <a:latin typeface="Arial" charset="0"/>
                <a:cs typeface="Arial" charset="0"/>
              </a:rPr>
              <a:t>Chemoreceptors</a:t>
            </a:r>
            <a:r>
              <a:rPr lang="en-US" altLang="en-US" dirty="0" smtClean="0">
                <a:latin typeface="Arial" charset="0"/>
                <a:cs typeface="Arial" charset="0"/>
              </a:rPr>
              <a:t> monitor the content of oxygen, carbon dioxide, hydrogen ions, and the pH of the blood. </a:t>
            </a:r>
          </a:p>
          <a:p>
            <a:pPr>
              <a:spcBef>
                <a:spcPts val="400"/>
              </a:spcBef>
              <a:buFontTx/>
              <a:buChar char="•"/>
            </a:pPr>
            <a:r>
              <a:rPr lang="en-US" altLang="en-US" dirty="0" smtClean="0">
                <a:latin typeface="Arial" charset="0"/>
                <a:cs typeface="Arial" charset="0"/>
              </a:rPr>
              <a:t>The blood pressure is monitored and regulated by both baroreceptors and chemoreceptors.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charset="0"/>
                <a:ea typeface="MS PGothic" charset="-128"/>
              </a:rPr>
              <a:t>Lecture Outline </a:t>
            </a:r>
          </a:p>
          <a:p>
            <a:endParaRPr lang="en-US" altLang="en-US" dirty="0">
              <a:latin typeface="Times New Roman" charset="0"/>
              <a:ea typeface="MS PGothic" charset="-128"/>
            </a:endParaRPr>
          </a:p>
          <a:p>
            <a:r>
              <a:rPr lang="en-US" altLang="en-US" dirty="0">
                <a:latin typeface="Times New Roman" charset="0"/>
                <a:ea typeface="MS PGothic" charset="-128"/>
              </a:rPr>
              <a:t>C. Effects of respiratory compromise on the body</a:t>
            </a:r>
            <a:endParaRPr lang="en-IN" altLang="en-US" dirty="0">
              <a:latin typeface="Times New Roman" charset="0"/>
              <a:ea typeface="MS PGothic" charset="-128"/>
            </a:endParaRPr>
          </a:p>
          <a:p>
            <a:r>
              <a:rPr lang="en-US" altLang="en-US" dirty="0">
                <a:latin typeface="Times New Roman" charset="0"/>
                <a:ea typeface="MS PGothic" charset="-128"/>
              </a:rPr>
              <a:t>	1. Oxygen levels throughout the body fall and carbon dioxide levels rise.</a:t>
            </a:r>
            <a:endParaRPr lang="en-IN" altLang="en-US" dirty="0">
              <a:latin typeface="Times New Roman" charset="0"/>
              <a:ea typeface="MS PGothic" charset="-128"/>
            </a:endParaRPr>
          </a:p>
          <a:p>
            <a:r>
              <a:rPr lang="en-US" altLang="en-US" dirty="0">
                <a:latin typeface="Times New Roman" charset="0"/>
                <a:ea typeface="MS PGothic" charset="-128"/>
              </a:rPr>
              <a:t>	2. The brain detects an increase in carbon dioxide levels.</a:t>
            </a:r>
            <a:endParaRPr lang="en-IN" altLang="en-US" dirty="0">
              <a:latin typeface="Times New Roman" charset="0"/>
              <a:ea typeface="MS PGothic" charset="-128"/>
            </a:endParaRPr>
          </a:p>
          <a:p>
            <a:r>
              <a:rPr lang="en-US" altLang="en-US" dirty="0">
                <a:latin typeface="Times New Roman" charset="0"/>
                <a:ea typeface="MS PGothic" charset="-128"/>
              </a:rPr>
              <a:t>	3. The body increases its respiratory rate in an attempt to return the carbon dioxide levels to normal.</a:t>
            </a:r>
            <a:endParaRPr lang="en-IN" altLang="en-US" dirty="0">
              <a:latin typeface="Times New Roman" charset="0"/>
              <a:ea typeface="MS PGothic" charset="-128"/>
            </a:endParaRPr>
          </a:p>
          <a:p>
            <a:r>
              <a:rPr lang="en-US" altLang="en-US" dirty="0">
                <a:latin typeface="Times New Roman" charset="0"/>
                <a:ea typeface="MS PGothic" charset="-128"/>
              </a:rPr>
              <a:t>	4. If increased respiratory does not occur or is not effective in returning the carbon dioxide levels to normal, the blood will become more acidic.</a:t>
            </a:r>
            <a:endParaRPr lang="en-IN" altLang="en-US" dirty="0">
              <a:latin typeface="Times New Roman" charset="0"/>
              <a:ea typeface="MS PGothic" charset="-128"/>
            </a:endParaRPr>
          </a:p>
          <a:p>
            <a:r>
              <a:rPr lang="en-US" altLang="en-US" dirty="0">
                <a:latin typeface="Times New Roman" charset="0"/>
                <a:ea typeface="MS PGothic" charset="-128"/>
              </a:rPr>
              <a:t>	5. Blood oxygen levels will begin to fall, which will cause the brain to issue further commands to breathe.</a:t>
            </a:r>
            <a:endParaRPr lang="en-IN" altLang="en-US" dirty="0">
              <a:latin typeface="Times New Roman" charset="0"/>
              <a:ea typeface="MS PGothic" charset="-128"/>
            </a:endParaRPr>
          </a:p>
        </p:txBody>
      </p:sp>
      <p:sp>
        <p:nvSpPr>
          <p:cNvPr id="195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5EB87BA0-AEDD-404A-A1FB-40369837356A}" type="slidenum">
              <a:rPr lang="en-US" altLang="en-US" sz="1200"/>
              <a:pPr eaLnBrk="1" hangingPunct="1"/>
              <a:t>11</a:t>
            </a:fld>
            <a:endParaRPr lang="en-US" altLang="en-US" sz="1200" dirty="0"/>
          </a:p>
        </p:txBody>
      </p:sp>
    </p:spTree>
    <p:extLst>
      <p:ext uri="{BB962C8B-B14F-4D97-AF65-F5344CB8AC3E}">
        <p14:creationId xmlns:p14="http://schemas.microsoft.com/office/powerpoint/2010/main" val="204470514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dirty="0" smtClean="0">
                <a:latin typeface="Arial" charset="0"/>
                <a:cs typeface="Arial" charset="0"/>
              </a:rPr>
              <a:t>Talking Points</a:t>
            </a:r>
          </a:p>
          <a:p>
            <a:pPr>
              <a:spcBef>
                <a:spcPts val="400"/>
              </a:spcBef>
              <a:buFontTx/>
              <a:buChar char="•"/>
            </a:pPr>
            <a:r>
              <a:rPr lang="en-US" altLang="en-US" b="1" dirty="0" smtClean="0">
                <a:latin typeface="Arial" charset="0"/>
                <a:cs typeface="Arial" charset="0"/>
              </a:rPr>
              <a:t>Baroreceptors</a:t>
            </a:r>
            <a:r>
              <a:rPr lang="en-US" altLang="en-US" dirty="0" smtClean="0">
                <a:latin typeface="Arial" charset="0"/>
                <a:cs typeface="Arial" charset="0"/>
              </a:rPr>
              <a:t> are stretch-sensitive receptors, located in the aortic arch and carotid sinuses, that detect changes in blood pressure.  As the pressure inside the vessels changes, it decreases or increases the stretch of the fibers of the baroreceptors. The baroreceptors, having thus detected he in the blood pressure. </a:t>
            </a:r>
          </a:p>
          <a:p>
            <a:pPr>
              <a:spcBef>
                <a:spcPts val="400"/>
              </a:spcBef>
              <a:buFontTx/>
              <a:buChar char="•"/>
            </a:pPr>
            <a:r>
              <a:rPr lang="en-US" altLang="en-US" b="1" dirty="0" smtClean="0">
                <a:latin typeface="Arial" charset="0"/>
                <a:cs typeface="Arial" charset="0"/>
              </a:rPr>
              <a:t>Chemoreceptors</a:t>
            </a:r>
            <a:r>
              <a:rPr lang="en-US" altLang="en-US" dirty="0" smtClean="0">
                <a:latin typeface="Arial" charset="0"/>
                <a:cs typeface="Arial" charset="0"/>
              </a:rPr>
              <a:t> monitor the content of oxygen, carbon dioxide, hydrogen ions, and the pH of the blood. The greatest stimulation to change the blood pressure occurs when the oxygen content in arterial blood decreases. An increase in the carbon dioxide level and a decrease in the pH (more acid) have a lesser effect on increasing blood pressure. The increase in blood pressure improves the delivery of oxygen to the brain cells and the removal carbon dioxide. </a:t>
            </a:r>
          </a:p>
        </p:txBody>
      </p:sp>
      <p:sp>
        <p:nvSpPr>
          <p:cNvPr id="18534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charset="0"/>
                <a:ea typeface="ＭＳ Ｐゴシック" charset="-128"/>
              </a:defRPr>
            </a:lvl1pPr>
            <a:lvl2pPr marL="37931725" indent="-37474525"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807BA0DF-A22C-4CE3-84EE-021563D3B919}" type="slidenum">
              <a:rPr lang="en-US" altLang="en-US" b="0"/>
              <a:pPr algn="r" eaLnBrk="1" hangingPunct="1">
                <a:spcBef>
                  <a:spcPct val="0"/>
                </a:spcBef>
              </a:pPr>
              <a:t>116</a:t>
            </a:fld>
            <a:endParaRPr lang="en-US" altLang="en-US" b="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dirty="0" smtClean="0">
                <a:latin typeface="Arial" charset="0"/>
                <a:cs typeface="Arial" charset="0"/>
              </a:rPr>
              <a:t>Case Study Follow-Up Discussion, continued</a:t>
            </a:r>
          </a:p>
          <a:p>
            <a:pPr>
              <a:spcBef>
                <a:spcPts val="400"/>
              </a:spcBef>
              <a:buFontTx/>
              <a:buChar char="•"/>
            </a:pPr>
            <a:r>
              <a:rPr lang="en-US" altLang="en-US" dirty="0" smtClean="0">
                <a:latin typeface="Arial" charset="0"/>
                <a:cs typeface="Arial" charset="0"/>
              </a:rPr>
              <a:t>The patient is moaning and clutching his abdomen. He states, “Paul … my name is Paul. I can’t believe she stabbed me. I just wanted to watch the football game in peace.” From his response, you gather he is alert, oriented to name, has an open airway, and is breathing adequately. </a:t>
            </a:r>
          </a:p>
          <a:p>
            <a:pPr>
              <a:spcBef>
                <a:spcPts val="400"/>
              </a:spcBef>
              <a:buFontTx/>
              <a:buChar char="•"/>
            </a:pPr>
            <a:r>
              <a:rPr lang="en-US" altLang="en-US" dirty="0" smtClean="0">
                <a:latin typeface="Arial" charset="0"/>
                <a:cs typeface="Arial" charset="0"/>
              </a:rPr>
              <a:t>The patient is breathing at 24 per minute and slightly shallow. You think that his minute ventilation appears to be slightly increased because of an increased </a:t>
            </a:r>
            <a:r>
              <a:rPr lang="en-US" altLang="en-US" dirty="0" err="1" smtClean="0">
                <a:latin typeface="Arial" charset="0"/>
                <a:cs typeface="Arial" charset="0"/>
              </a:rPr>
              <a:t>ventilatory</a:t>
            </a:r>
            <a:r>
              <a:rPr lang="en-US" altLang="en-US" dirty="0" smtClean="0">
                <a:latin typeface="Arial" charset="0"/>
                <a:cs typeface="Arial" charset="0"/>
              </a:rPr>
              <a:t> rate, but you want to be sure his alveolar ventilation is also adequate. His chest is rising and falling adequately with each breath, so he’s moving enough tidal volume to sustain the alveolar ventilation. </a:t>
            </a:r>
          </a:p>
          <a:p>
            <a:pPr>
              <a:spcBef>
                <a:spcPts val="400"/>
              </a:spcBef>
              <a:buFontTx/>
              <a:buChar char="•"/>
            </a:pPr>
            <a:r>
              <a:rPr lang="en-US" altLang="en-US" dirty="0" smtClean="0">
                <a:latin typeface="Arial" charset="0"/>
                <a:cs typeface="Arial" charset="0"/>
              </a:rPr>
              <a:t>His radial pulse is barely palpable and his skin is pale, cool, and clammy. You expect the skin is pale, cool, and clammy as a result of vasoconstriction from sympathetic nervous stimulation and circulating epinephrine and norepinephrine. The weak pulse is likely due to a loss of volume, a decreased preload, and a decreased cardiac output and intense peripheral vasoconstriction. His heart rate is 122 bpm. </a:t>
            </a:r>
          </a:p>
          <a:p>
            <a:pPr>
              <a:spcBef>
                <a:spcPts val="400"/>
              </a:spcBef>
              <a:buFontTx/>
              <a:buChar char="•"/>
            </a:pPr>
            <a:r>
              <a:rPr lang="en-US" altLang="en-US" dirty="0" smtClean="0">
                <a:latin typeface="Arial" charset="0"/>
                <a:cs typeface="Arial" charset="0"/>
              </a:rPr>
              <a:t>Your partner places him on a nonrebreather mask at 15 </a:t>
            </a:r>
            <a:r>
              <a:rPr lang="en-US" altLang="en-US" dirty="0" err="1" smtClean="0">
                <a:latin typeface="Arial" charset="0"/>
                <a:cs typeface="Arial" charset="0"/>
              </a:rPr>
              <a:t>lpm</a:t>
            </a:r>
            <a:r>
              <a:rPr lang="en-US" altLang="en-US" dirty="0" smtClean="0">
                <a:latin typeface="Arial" charset="0"/>
                <a:cs typeface="Arial" charset="0"/>
              </a:rPr>
              <a:t> in an attempt to fill the alveoli with a high concentration of oxygen to attach as many oxygen molecules as possible to the binding sites on the hemoglobin in the blood. </a:t>
            </a:r>
          </a:p>
        </p:txBody>
      </p:sp>
      <p:sp>
        <p:nvSpPr>
          <p:cNvPr id="22323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Arial" charset="0"/>
                <a:cs typeface="Arial" charset="0"/>
              </a:defRPr>
            </a:lvl1pPr>
            <a:lvl2pPr marL="37931725" indent="-37474525" eaLnBrk="0" hangingPunct="0">
              <a:defRPr sz="2400" b="1">
                <a:solidFill>
                  <a:schemeClr val="tx1"/>
                </a:solidFill>
                <a:latin typeface="Arial" charset="0"/>
                <a:cs typeface="Arial" charset="0"/>
              </a:defRPr>
            </a:lvl2pPr>
            <a:lvl3pPr eaLnBrk="0" hangingPunct="0">
              <a:defRPr sz="2400" b="1">
                <a:solidFill>
                  <a:schemeClr val="tx1"/>
                </a:solidFill>
                <a:latin typeface="Arial" charset="0"/>
                <a:cs typeface="Arial" charset="0"/>
              </a:defRPr>
            </a:lvl3pPr>
            <a:lvl4pPr eaLnBrk="0" hangingPunct="0">
              <a:defRPr sz="2400" b="1">
                <a:solidFill>
                  <a:schemeClr val="tx1"/>
                </a:solidFill>
                <a:latin typeface="Arial" charset="0"/>
                <a:cs typeface="Arial" charset="0"/>
              </a:defRPr>
            </a:lvl4pPr>
            <a:lvl5pPr eaLnBrk="0" hangingPunct="0">
              <a:defRPr sz="2400" b="1">
                <a:solidFill>
                  <a:schemeClr val="tx1"/>
                </a:solidFill>
                <a:latin typeface="Arial" charset="0"/>
                <a:cs typeface="Arial" charset="0"/>
              </a:defRPr>
            </a:lvl5pPr>
            <a:lvl6pPr marL="457200" eaLnBrk="0" fontAlgn="base" hangingPunct="0">
              <a:spcBef>
                <a:spcPct val="0"/>
              </a:spcBef>
              <a:spcAft>
                <a:spcPct val="0"/>
              </a:spcAft>
              <a:defRPr sz="2400" b="1">
                <a:solidFill>
                  <a:schemeClr val="tx1"/>
                </a:solidFill>
                <a:latin typeface="Arial" charset="0"/>
                <a:cs typeface="Arial" charset="0"/>
              </a:defRPr>
            </a:lvl6pPr>
            <a:lvl7pPr marL="914400" eaLnBrk="0" fontAlgn="base" hangingPunct="0">
              <a:spcBef>
                <a:spcPct val="0"/>
              </a:spcBef>
              <a:spcAft>
                <a:spcPct val="0"/>
              </a:spcAft>
              <a:defRPr sz="2400" b="1">
                <a:solidFill>
                  <a:schemeClr val="tx1"/>
                </a:solidFill>
                <a:latin typeface="Arial" charset="0"/>
                <a:cs typeface="Arial" charset="0"/>
              </a:defRPr>
            </a:lvl7pPr>
            <a:lvl8pPr marL="1371600" eaLnBrk="0" fontAlgn="base" hangingPunct="0">
              <a:spcBef>
                <a:spcPct val="0"/>
              </a:spcBef>
              <a:spcAft>
                <a:spcPct val="0"/>
              </a:spcAft>
              <a:defRPr sz="2400" b="1">
                <a:solidFill>
                  <a:schemeClr val="tx1"/>
                </a:solidFill>
                <a:latin typeface="Arial" charset="0"/>
                <a:cs typeface="Arial" charset="0"/>
              </a:defRPr>
            </a:lvl8pPr>
            <a:lvl9pPr marL="1828800" eaLnBrk="0" fontAlgn="base" hangingPunct="0">
              <a:spcBef>
                <a:spcPct val="0"/>
              </a:spcBef>
              <a:spcAft>
                <a:spcPct val="0"/>
              </a:spcAft>
              <a:defRPr sz="2400" b="1">
                <a:solidFill>
                  <a:schemeClr val="tx1"/>
                </a:solidFill>
                <a:latin typeface="Arial" charset="0"/>
                <a:cs typeface="Arial" charset="0"/>
              </a:defRPr>
            </a:lvl9pPr>
          </a:lstStyle>
          <a:p>
            <a:pPr algn="r" eaLnBrk="1" hangingPunct="1"/>
            <a:fld id="{6D1A29F8-BB24-4D82-BF39-E5F26F1C0085}" type="slidenum">
              <a:rPr lang="en-US" altLang="en-US" sz="1200" b="0">
                <a:latin typeface="Calibri" charset="0"/>
              </a:rPr>
              <a:pPr algn="r" eaLnBrk="1" hangingPunct="1"/>
              <a:t>117</a:t>
            </a:fld>
            <a:endParaRPr lang="en-US" altLang="en-US" sz="1200" b="0">
              <a:latin typeface="Calibri"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n-US" altLang="en-US" b="1" dirty="0" smtClean="0">
                <a:latin typeface="Arial" charset="0"/>
                <a:cs typeface="Arial" charset="0"/>
              </a:rPr>
              <a:t>Case Study Follow-Up Discussion, continued</a:t>
            </a:r>
          </a:p>
          <a:p>
            <a:pPr>
              <a:spcBef>
                <a:spcPts val="400"/>
              </a:spcBef>
              <a:buFontTx/>
              <a:buChar char="•"/>
            </a:pPr>
            <a:r>
              <a:rPr lang="en-US" altLang="en-US" dirty="0" smtClean="0">
                <a:latin typeface="Arial" charset="0"/>
                <a:cs typeface="Arial" charset="0"/>
              </a:rPr>
              <a:t>You perform a quick head to toe, looking for other injuries and signs. The abdomen is rigid and tender when you palpate it. You suspect this is from blood loss in the abdominal cavity.  Vital signs are BP 102/88, HR 122, RR 24, and skin pale, cool, and clammy. </a:t>
            </a:r>
          </a:p>
          <a:p>
            <a:pPr>
              <a:spcBef>
                <a:spcPts val="400"/>
              </a:spcBef>
              <a:buFontTx/>
              <a:buChar char="•"/>
            </a:pPr>
            <a:r>
              <a:rPr lang="en-US" altLang="en-US" dirty="0" smtClean="0">
                <a:latin typeface="Arial" charset="0"/>
                <a:cs typeface="Arial" charset="0"/>
              </a:rPr>
              <a:t>The pulse pressure appears to be narrow. A quick mental calculation determines that 25 percent of 100 is 25; the pulse pressure should be 25 or greater. You subtract the diastolic BP from the systolic and get 14 mmHg. You suspect the narrow pulse pressure is due to blood loss from the stab wounds, causing a drop in preload and a decrease in stroke volume and cardiac output. </a:t>
            </a:r>
          </a:p>
          <a:p>
            <a:pPr>
              <a:spcBef>
                <a:spcPts val="400"/>
              </a:spcBef>
              <a:buFontTx/>
              <a:buChar char="•"/>
            </a:pPr>
            <a:r>
              <a:rPr lang="en-US" altLang="en-US" dirty="0" smtClean="0">
                <a:latin typeface="Arial" charset="0"/>
                <a:cs typeface="Arial" charset="0"/>
              </a:rPr>
              <a:t>You cover the wounds and prepare the for transport. </a:t>
            </a:r>
            <a:r>
              <a:rPr lang="en-US" altLang="en-US" dirty="0" err="1" smtClean="0">
                <a:latin typeface="Arial" charset="0"/>
                <a:cs typeface="Arial" charset="0"/>
              </a:rPr>
              <a:t>En</a:t>
            </a:r>
            <a:r>
              <a:rPr lang="en-US" altLang="en-US" dirty="0" smtClean="0">
                <a:latin typeface="Arial" charset="0"/>
                <a:cs typeface="Arial" charset="0"/>
              </a:rPr>
              <a:t> route you continually reassess, contact the receiving medical facility, and provide a radio report. </a:t>
            </a:r>
          </a:p>
          <a:p>
            <a:pPr>
              <a:spcBef>
                <a:spcPts val="400"/>
              </a:spcBef>
            </a:pPr>
            <a:endParaRPr lang="en-US" altLang="en-US" dirty="0" smtClean="0">
              <a:latin typeface="Arial" charset="0"/>
              <a:cs typeface="Arial" charset="0"/>
            </a:endParaRPr>
          </a:p>
          <a:p>
            <a:pPr>
              <a:spcBef>
                <a:spcPts val="400"/>
              </a:spcBef>
            </a:pPr>
            <a:r>
              <a:rPr lang="en-US" altLang="en-US" b="1" dirty="0" smtClean="0">
                <a:latin typeface="Arial" charset="0"/>
                <a:cs typeface="Arial" charset="0"/>
              </a:rPr>
              <a:t>Case Study Follow-Up Discussion Questions</a:t>
            </a:r>
          </a:p>
          <a:p>
            <a:pPr>
              <a:spcBef>
                <a:spcPts val="400"/>
              </a:spcBef>
              <a:buFontTx/>
              <a:buChar char="•"/>
            </a:pPr>
            <a:r>
              <a:rPr lang="en-US" altLang="en-US" dirty="0" smtClean="0">
                <a:latin typeface="Arial" charset="0"/>
                <a:cs typeface="Arial" charset="0"/>
              </a:rPr>
              <a:t>What is going on at the patient’s cellular level?</a:t>
            </a:r>
          </a:p>
          <a:p>
            <a:pPr>
              <a:spcBef>
                <a:spcPts val="400"/>
              </a:spcBef>
              <a:buFontTx/>
              <a:buChar char="•"/>
            </a:pPr>
            <a:r>
              <a:rPr lang="en-US" altLang="en-US" dirty="0" smtClean="0">
                <a:latin typeface="Arial" charset="0"/>
                <a:cs typeface="Arial" charset="0"/>
              </a:rPr>
              <a:t>How can your actions address the problems at the patient’s cellular level? </a:t>
            </a:r>
          </a:p>
        </p:txBody>
      </p:sp>
      <p:sp>
        <p:nvSpPr>
          <p:cNvPr id="22528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Arial" charset="0"/>
                <a:cs typeface="Arial" charset="0"/>
              </a:defRPr>
            </a:lvl1pPr>
            <a:lvl2pPr marL="37931725" indent="-37474525" eaLnBrk="0" hangingPunct="0">
              <a:defRPr sz="2400" b="1">
                <a:solidFill>
                  <a:schemeClr val="tx1"/>
                </a:solidFill>
                <a:latin typeface="Arial" charset="0"/>
                <a:cs typeface="Arial" charset="0"/>
              </a:defRPr>
            </a:lvl2pPr>
            <a:lvl3pPr eaLnBrk="0" hangingPunct="0">
              <a:defRPr sz="2400" b="1">
                <a:solidFill>
                  <a:schemeClr val="tx1"/>
                </a:solidFill>
                <a:latin typeface="Arial" charset="0"/>
                <a:cs typeface="Arial" charset="0"/>
              </a:defRPr>
            </a:lvl3pPr>
            <a:lvl4pPr eaLnBrk="0" hangingPunct="0">
              <a:defRPr sz="2400" b="1">
                <a:solidFill>
                  <a:schemeClr val="tx1"/>
                </a:solidFill>
                <a:latin typeface="Arial" charset="0"/>
                <a:cs typeface="Arial" charset="0"/>
              </a:defRPr>
            </a:lvl4pPr>
            <a:lvl5pPr eaLnBrk="0" hangingPunct="0">
              <a:defRPr sz="2400" b="1">
                <a:solidFill>
                  <a:schemeClr val="tx1"/>
                </a:solidFill>
                <a:latin typeface="Arial" charset="0"/>
                <a:cs typeface="Arial" charset="0"/>
              </a:defRPr>
            </a:lvl5pPr>
            <a:lvl6pPr marL="457200" eaLnBrk="0" fontAlgn="base" hangingPunct="0">
              <a:spcBef>
                <a:spcPct val="0"/>
              </a:spcBef>
              <a:spcAft>
                <a:spcPct val="0"/>
              </a:spcAft>
              <a:defRPr sz="2400" b="1">
                <a:solidFill>
                  <a:schemeClr val="tx1"/>
                </a:solidFill>
                <a:latin typeface="Arial" charset="0"/>
                <a:cs typeface="Arial" charset="0"/>
              </a:defRPr>
            </a:lvl6pPr>
            <a:lvl7pPr marL="914400" eaLnBrk="0" fontAlgn="base" hangingPunct="0">
              <a:spcBef>
                <a:spcPct val="0"/>
              </a:spcBef>
              <a:spcAft>
                <a:spcPct val="0"/>
              </a:spcAft>
              <a:defRPr sz="2400" b="1">
                <a:solidFill>
                  <a:schemeClr val="tx1"/>
                </a:solidFill>
                <a:latin typeface="Arial" charset="0"/>
                <a:cs typeface="Arial" charset="0"/>
              </a:defRPr>
            </a:lvl7pPr>
            <a:lvl8pPr marL="1371600" eaLnBrk="0" fontAlgn="base" hangingPunct="0">
              <a:spcBef>
                <a:spcPct val="0"/>
              </a:spcBef>
              <a:spcAft>
                <a:spcPct val="0"/>
              </a:spcAft>
              <a:defRPr sz="2400" b="1">
                <a:solidFill>
                  <a:schemeClr val="tx1"/>
                </a:solidFill>
                <a:latin typeface="Arial" charset="0"/>
                <a:cs typeface="Arial" charset="0"/>
              </a:defRPr>
            </a:lvl8pPr>
            <a:lvl9pPr marL="1828800" eaLnBrk="0" fontAlgn="base" hangingPunct="0">
              <a:spcBef>
                <a:spcPct val="0"/>
              </a:spcBef>
              <a:spcAft>
                <a:spcPct val="0"/>
              </a:spcAft>
              <a:defRPr sz="2400" b="1">
                <a:solidFill>
                  <a:schemeClr val="tx1"/>
                </a:solidFill>
                <a:latin typeface="Arial" charset="0"/>
                <a:cs typeface="Arial" charset="0"/>
              </a:defRPr>
            </a:lvl9pPr>
          </a:lstStyle>
          <a:p>
            <a:pPr algn="r" eaLnBrk="1" hangingPunct="1"/>
            <a:fld id="{44FE4A51-6509-44A5-A6AC-AF52B0D482E1}" type="slidenum">
              <a:rPr lang="en-US" altLang="en-US" sz="1200" b="0">
                <a:latin typeface="Calibri" charset="0"/>
              </a:rPr>
              <a:pPr algn="r" eaLnBrk="1" hangingPunct="1"/>
              <a:t>118</a:t>
            </a:fld>
            <a:endParaRPr lang="en-US" altLang="en-US" sz="1200" b="0">
              <a:latin typeface="Calibri"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smtClean="0">
                <a:latin typeface="Arial" charset="0"/>
                <a:cs typeface="Arial" charset="0"/>
              </a:rPr>
              <a:t>Critical Thinking Discussion</a:t>
            </a:r>
          </a:p>
          <a:p>
            <a:pPr eaLnBrk="1" hangingPunct="1">
              <a:spcBef>
                <a:spcPts val="400"/>
              </a:spcBef>
              <a:buFontTx/>
              <a:buChar char="•"/>
            </a:pPr>
            <a:r>
              <a:rPr lang="en-US" altLang="en-US" smtClean="0">
                <a:latin typeface="Arial" charset="0"/>
                <a:cs typeface="Arial" charset="0"/>
              </a:rPr>
              <a:t>This critical thinking scenario is intended to challenge your students to think about assessing a deteriorating trauma patient based on anatomic and physiologic thinking. Get students to think about the underlying etiology for all the ways the patient is presenting.  </a:t>
            </a:r>
          </a:p>
          <a:p>
            <a:pPr eaLnBrk="1" hangingPunct="1">
              <a:spcBef>
                <a:spcPts val="400"/>
              </a:spcBef>
              <a:buFontTx/>
              <a:buChar char="•"/>
            </a:pPr>
            <a:r>
              <a:rPr lang="en-US" altLang="en-US" smtClean="0">
                <a:latin typeface="Arial" charset="0"/>
                <a:cs typeface="Arial" charset="0"/>
              </a:rPr>
              <a:t>The scenario continues on the next slide.</a:t>
            </a:r>
          </a:p>
          <a:p>
            <a:pPr eaLnBrk="1" hangingPunct="1">
              <a:spcBef>
                <a:spcPts val="400"/>
              </a:spcBef>
            </a:pPr>
            <a:endParaRPr lang="en-US" altLang="en-US" b="1"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pPr>
            <a:r>
              <a:rPr lang="en-US" altLang="en-US" b="1" smtClean="0">
                <a:latin typeface="Arial" charset="0"/>
                <a:cs typeface="Arial" charset="0"/>
              </a:rPr>
              <a:t>Critical Thinking Discussion, continued</a:t>
            </a:r>
          </a:p>
          <a:p>
            <a:pPr eaLnBrk="1" hangingPunct="1">
              <a:spcBef>
                <a:spcPts val="400"/>
              </a:spcBef>
            </a:pPr>
            <a:r>
              <a:rPr lang="en-US" altLang="en-US" smtClean="0">
                <a:latin typeface="Arial" charset="0"/>
                <a:cs typeface="Arial" charset="0"/>
              </a:rPr>
              <a:t>Ask students to briefly discuss the scenario before moving on to the series of questions on the next slide.</a:t>
            </a:r>
          </a:p>
          <a:p>
            <a:pPr eaLnBrk="1" hangingPunct="1">
              <a:spcBef>
                <a:spcPts val="400"/>
              </a:spcBef>
            </a:pPr>
            <a:endParaRPr lang="en-US" altLang="en-US" b="1"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spcBef>
                <a:spcPts val="400"/>
              </a:spcBef>
            </a:pPr>
            <a:r>
              <a:rPr lang="en-US" altLang="en-US" b="1" dirty="0" smtClean="0">
                <a:latin typeface="Arial" charset="0"/>
                <a:cs typeface="Arial" charset="0"/>
              </a:rPr>
              <a:t>Critical Thinking Discussion, continued</a:t>
            </a:r>
          </a:p>
          <a:p>
            <a:pPr marL="228600" indent="-228600">
              <a:spcBef>
                <a:spcPts val="400"/>
              </a:spcBef>
            </a:pPr>
            <a:r>
              <a:rPr lang="en-US" altLang="en-US" b="1" dirty="0" smtClean="0">
                <a:latin typeface="Arial" charset="0"/>
                <a:cs typeface="Arial" charset="0"/>
              </a:rPr>
              <a:t>Answers:</a:t>
            </a:r>
          </a:p>
          <a:p>
            <a:pPr marL="228600" indent="-228600">
              <a:spcBef>
                <a:spcPts val="400"/>
              </a:spcBef>
              <a:buFontTx/>
              <a:buAutoNum type="arabicPeriod"/>
            </a:pPr>
            <a:r>
              <a:rPr lang="en-US" altLang="en-US" dirty="0" smtClean="0">
                <a:latin typeface="Arial" charset="0"/>
                <a:cs typeface="Arial" charset="0"/>
              </a:rPr>
              <a:t>Because of his level of consciousness, don’t assume that he can adequately support his own airway. Ensure that he has a patent airway and has adequate chest rise. If time permits, listen to his chest to determine if lung sounds are clear and equal bilaterally. If available, you could also measure his oxygen saturation with a pulse oximeter. </a:t>
            </a:r>
          </a:p>
          <a:p>
            <a:pPr marL="228600" indent="-228600">
              <a:spcBef>
                <a:spcPts val="400"/>
              </a:spcBef>
              <a:buFontTx/>
              <a:buAutoNum type="arabicPeriod"/>
            </a:pPr>
            <a:r>
              <a:rPr lang="en-US" altLang="en-US" dirty="0" smtClean="0">
                <a:latin typeface="Arial" charset="0"/>
                <a:cs typeface="Arial" charset="0"/>
              </a:rPr>
              <a:t>The patient’s radial pulses are absent, a sign of poor perfusion likely due to the blood loss. Even if the patient is ventilating effectively, capillary perfusion to the lungs is likely diminished and the oxygen-carrying capacity of blood will be hampered. Cells will become hypoxic at the tissue level because hemoglobin will be less saturated with oxygen. </a:t>
            </a:r>
          </a:p>
          <a:p>
            <a:pPr marL="228600" indent="-228600">
              <a:spcBef>
                <a:spcPts val="400"/>
              </a:spcBef>
              <a:buFontTx/>
              <a:buAutoNum type="arabicPeriod"/>
            </a:pPr>
            <a:r>
              <a:rPr lang="en-US" altLang="en-US" dirty="0" smtClean="0">
                <a:latin typeface="Arial" charset="0"/>
                <a:cs typeface="Arial" charset="0"/>
              </a:rPr>
              <a:t>Even though the patient’s heart rate is above normal limits, his cardiac output is likely diminished because stroke volume has been hampered through significant blood loss. Without adequate cardiac output, the patient’s mental status, skin condition, and distal pulses will indicate deterioration. </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Rectangle 3"/>
          <p:cNvSpPr>
            <a:spLocks noGrp="1"/>
          </p:cNvSpPr>
          <p:nvPr>
            <p:ph type="body" idx="1"/>
          </p:nvPr>
        </p:nvSpPr>
        <p:spPr bwMode="auto">
          <a:xfrm>
            <a:off x="685800" y="4343400"/>
            <a:ext cx="56388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400"/>
              </a:spcBef>
            </a:pPr>
            <a:r>
              <a:rPr lang="en-US" altLang="en-US" b="1" dirty="0" smtClean="0">
                <a:latin typeface="Arial" charset="0"/>
                <a:cs typeface="Arial" charset="0"/>
              </a:rPr>
              <a:t>Critical Thinking Discussion, continued</a:t>
            </a:r>
          </a:p>
          <a:p>
            <a:pPr marL="228600" indent="-228600" eaLnBrk="1" hangingPunct="1">
              <a:spcBef>
                <a:spcPts val="400"/>
              </a:spcBef>
            </a:pPr>
            <a:r>
              <a:rPr lang="en-US" altLang="en-US" b="1" dirty="0" smtClean="0">
                <a:latin typeface="Arial" charset="0"/>
                <a:cs typeface="Arial" charset="0"/>
              </a:rPr>
              <a:t>Answers: </a:t>
            </a:r>
          </a:p>
          <a:p>
            <a:pPr marL="228600" indent="-228600">
              <a:spcBef>
                <a:spcPts val="400"/>
              </a:spcBef>
              <a:buFont typeface="Calibri" charset="0"/>
              <a:buAutoNum type="arabicPeriod" startAt="4"/>
            </a:pPr>
            <a:r>
              <a:rPr lang="en-US" altLang="en-US" dirty="0" smtClean="0">
                <a:latin typeface="Arial" charset="0"/>
                <a:cs typeface="Arial" charset="0"/>
              </a:rPr>
              <a:t>Blood spurting from the wound suggests bleeding from an arterial vessel and the blood loss has been rapid and more devastating compared to laceration of a vein. Cellular perfusion is affected because cardiac output is diminished, alveolar perfusion is reduced, and oxygenation of the cells is decreased. </a:t>
            </a:r>
          </a:p>
          <a:p>
            <a:pPr marL="228600" indent="-228600">
              <a:spcBef>
                <a:spcPts val="400"/>
              </a:spcBef>
              <a:buFont typeface="Calibri" charset="0"/>
              <a:buAutoNum type="arabicPeriod" startAt="4"/>
            </a:pPr>
            <a:r>
              <a:rPr lang="en-US" altLang="en-US" dirty="0" smtClean="0">
                <a:latin typeface="Arial" charset="0"/>
                <a:cs typeface="Arial" charset="0"/>
              </a:rPr>
              <a:t>Cardiac output is likely diminished because stroke volume is reduced.  Remember, stroke volume is defined as the volume of blood ejected by the left ventricle per minute. Because of blood loss, his stroke volume has reduced cardiac output even though his heart rate has risen to compensate. </a:t>
            </a:r>
          </a:p>
          <a:p>
            <a:pPr marL="228600" indent="-228600">
              <a:spcBef>
                <a:spcPts val="400"/>
              </a:spcBef>
              <a:buFont typeface="Calibri" charset="0"/>
              <a:buAutoNum type="arabicPeriod" startAt="4"/>
            </a:pPr>
            <a:r>
              <a:rPr lang="en-US" altLang="en-US" dirty="0" smtClean="0">
                <a:latin typeface="Arial" charset="0"/>
                <a:cs typeface="Arial" charset="0"/>
              </a:rPr>
              <a:t>Subtract the diastolic pressure from the systolic pressure (98 – 76 = 22).  The pulse pressure is 22 mmHg.  To determine if it is “narrow,” do a second calculation.  A narrow pulse pressure is defined as being less than 25 percent of the systolic (98 x 25% = 24.5).  A narrow pulse pressure would be less than 24.5.  This patient has a pulse pressure of 22.  His pulse pressure is narrow and likely a sign of significant blood loss causing a drop in cardiac output and an increase in systemic vascular resistance.</a:t>
            </a:r>
          </a:p>
          <a:p>
            <a:pPr marL="228600" indent="-228600">
              <a:spcBef>
                <a:spcPts val="400"/>
              </a:spcBef>
              <a:buFont typeface="Calibri" charset="0"/>
              <a:buAutoNum type="arabicPeriod" startAt="4"/>
            </a:pPr>
            <a:r>
              <a:rPr lang="en-US" altLang="en-US" dirty="0" smtClean="0">
                <a:latin typeface="Arial" charset="0"/>
                <a:cs typeface="Arial" charset="0"/>
              </a:rPr>
              <a:t>An early sign of hypoxia in a patient is pale, cool, and clammy skin due to vasoconstriction from the sympathetic nervous system attempting to increase systemic vascular resistance. </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ts val="400"/>
              </a:spcBef>
            </a:pPr>
            <a:r>
              <a:rPr lang="en-US" altLang="en-US" b="1" dirty="0" smtClean="0">
                <a:latin typeface="Arial" charset="0"/>
                <a:cs typeface="Arial" charset="0"/>
              </a:rPr>
              <a:t>Critical Thinking Discussion, continued</a:t>
            </a:r>
          </a:p>
          <a:p>
            <a:pPr marL="228600" indent="-228600" eaLnBrk="1" hangingPunct="1">
              <a:spcBef>
                <a:spcPts val="400"/>
              </a:spcBef>
            </a:pPr>
            <a:r>
              <a:rPr lang="en-US" altLang="en-US" b="1" dirty="0" smtClean="0">
                <a:latin typeface="Arial" charset="0"/>
                <a:cs typeface="Arial" charset="0"/>
              </a:rPr>
              <a:t>Answers:</a:t>
            </a:r>
          </a:p>
          <a:p>
            <a:pPr marL="228600" indent="-228600">
              <a:spcBef>
                <a:spcPts val="400"/>
              </a:spcBef>
              <a:buFont typeface="Calibri" charset="0"/>
              <a:buAutoNum type="arabicPeriod" startAt="8"/>
            </a:pPr>
            <a:r>
              <a:rPr lang="en-US" altLang="en-US" dirty="0" smtClean="0">
                <a:latin typeface="Arial" charset="0"/>
                <a:cs typeface="Arial" charset="0"/>
              </a:rPr>
              <a:t>Heart rate is elevated to compensate for the diminished stroke volume in an attempt to keep cardiac output normal and maintain blood pressure. </a:t>
            </a:r>
          </a:p>
          <a:p>
            <a:pPr marL="228600" indent="-228600">
              <a:spcBef>
                <a:spcPts val="400"/>
              </a:spcBef>
              <a:buFont typeface="Calibri" charset="0"/>
              <a:buAutoNum type="arabicPeriod" startAt="8"/>
            </a:pPr>
            <a:r>
              <a:rPr lang="en-US" altLang="en-US" dirty="0" smtClean="0">
                <a:latin typeface="Arial" charset="0"/>
                <a:cs typeface="Arial" charset="0"/>
              </a:rPr>
              <a:t>Cellular metabolism in this patient is likely a combination of both aerobic and anaerobic metabolism. Even though the cells are hypoxic, there is still some oxygen being delivered to the tissues, and aerobic metabolism can occur. But energy demands of the body are likely going unfulfilled, and some cells have resorted to using fuels without oxygen, which generates acid. </a:t>
            </a:r>
          </a:p>
          <a:p>
            <a:pPr marL="228600" indent="-228600">
              <a:spcBef>
                <a:spcPts val="400"/>
              </a:spcBef>
              <a:buFont typeface="Calibri" charset="0"/>
              <a:buAutoNum type="arabicPeriod" startAt="8"/>
            </a:pPr>
            <a:r>
              <a:rPr lang="en-US" altLang="en-US" dirty="0" smtClean="0">
                <a:latin typeface="Arial" charset="0"/>
                <a:cs typeface="Arial" charset="0"/>
              </a:rPr>
              <a:t>Significant blood loss and cellular hypoxia can quickly result in an alteration of the patient’s mental status. </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6915" name="Rectangle 3"/>
          <p:cNvSpPr>
            <a:spLocks noGrp="1" noChangeArrowheads="1"/>
          </p:cNvSpPr>
          <p:nvPr>
            <p:ph type="subTitle" idx="1"/>
          </p:nvPr>
        </p:nvSpPr>
        <p:spPr>
          <a:xfrm>
            <a:off x="4572000" y="3657600"/>
            <a:ext cx="4648200" cy="1752600"/>
          </a:xfrm>
          <a:gradFill rotWithShape="0">
            <a:gsLst>
              <a:gs pos="0">
                <a:srgbClr val="66CCFF">
                  <a:alpha val="89999"/>
                </a:srgbClr>
              </a:gs>
              <a:gs pos="100000">
                <a:srgbClr val="0080FF">
                  <a:alpha val="14000"/>
                </a:srgbClr>
              </a:gs>
            </a:gsLst>
            <a:lin ang="2700000" scaled="1"/>
          </a:gradFill>
          <a:ln w="9525">
            <a:noFill/>
          </a:ln>
        </p:spPr>
        <p:txBody>
          <a:bodyPr tIns="137160" bIns="45720"/>
          <a:lstStyle>
            <a:lvl1pPr marL="0" indent="0">
              <a:lnSpc>
                <a:spcPct val="105000"/>
              </a:lnSpc>
              <a:buFontTx/>
              <a:buNone/>
              <a:defRPr sz="3600">
                <a:solidFill>
                  <a:schemeClr val="bg1"/>
                </a:solidFill>
              </a:defRPr>
            </a:lvl1pPr>
          </a:lstStyle>
          <a:p>
            <a:r>
              <a:rPr lang="en-US"/>
              <a:t>Click to edit Master subtitle style</a:t>
            </a:r>
          </a:p>
        </p:txBody>
      </p:sp>
      <p:sp>
        <p:nvSpPr>
          <p:cNvPr id="128003" name="Rectangle 2"/>
          <p:cNvSpPr>
            <a:spLocks noGrp="1" noChangeArrowheads="1"/>
          </p:cNvSpPr>
          <p:nvPr>
            <p:ph type="ctrTitle"/>
          </p:nvPr>
        </p:nvSpPr>
        <p:spPr>
          <a:xfrm>
            <a:off x="4572000" y="2362200"/>
            <a:ext cx="4343400" cy="990600"/>
          </a:xfrm>
          <a:noFill/>
        </p:spPr>
        <p:txBody>
          <a:bodyPr anchor="t"/>
          <a:lstStyle>
            <a:lvl1pPr algn="l">
              <a:defRPr>
                <a:effectLst>
                  <a:outerShdw blurRad="38100" dist="38100" dir="2700000" algn="tl">
                    <a:srgbClr val="DDDDDD"/>
                  </a:outerShdw>
                </a:effectLst>
              </a:defRPr>
            </a:lvl1pPr>
          </a:lstStyle>
          <a:p>
            <a:r>
              <a:rPr lang="en-US" dirty="0"/>
              <a:t>Click to edit Master title style</a:t>
            </a:r>
          </a:p>
        </p:txBody>
      </p:sp>
    </p:spTree>
    <p:extLst>
      <p:ext uri="{BB962C8B-B14F-4D97-AF65-F5344CB8AC3E}">
        <p14:creationId xmlns:p14="http://schemas.microsoft.com/office/powerpoint/2010/main" val="192315183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b="0">
                <a:solidFill>
                  <a:schemeClr val="tx1"/>
                </a:solidFill>
              </a:defRPr>
            </a:lvl1pPr>
            <a:lvl2pPr marL="744538" indent="-342900">
              <a:buFont typeface="Wingdings" panose="05000000000000000000" pitchFamily="2" charset="2"/>
              <a:buChar char="§"/>
              <a:defRPr b="0">
                <a:solidFill>
                  <a:schemeClr val="tx1"/>
                </a:solidFill>
              </a:defRPr>
            </a:lvl2pPr>
            <a:lvl3pPr marL="1030288" indent="-228600">
              <a:buFont typeface="Arial" panose="020B0604020202020204" pitchFamily="34" charset="0"/>
              <a:buChar char="•"/>
              <a:defRPr b="0">
                <a:solidFill>
                  <a:schemeClr val="tx1"/>
                </a:solidFill>
              </a:defRPr>
            </a:lvl3pPr>
            <a:lvl4pPr marL="1600200" indent="-228600">
              <a:buFont typeface="Wingdings" panose="05000000000000000000" pitchFamily="2" charset="2"/>
              <a:buChar char="ü"/>
              <a:defRPr b="0">
                <a:solidFill>
                  <a:schemeClr val="tx1"/>
                </a:solidFill>
              </a:defRPr>
            </a:lvl4pPr>
          </a:lstStyle>
          <a:p>
            <a:pPr lvl="0"/>
            <a:r>
              <a:rPr lang="en-US" dirty="0" smtClean="0"/>
              <a:t>Click to edit Master text styles</a:t>
            </a:r>
          </a:p>
          <a:p>
            <a:pPr lvl="1"/>
            <a:r>
              <a:rPr lang="en-US" altLang="en-US" dirty="0" smtClean="0"/>
              <a:t>Second level</a:t>
            </a:r>
          </a:p>
          <a:p>
            <a:pPr lvl="2"/>
            <a:r>
              <a:rPr lang="en-US" altLang="en-US" dirty="0" smtClean="0"/>
              <a:t>Third level</a:t>
            </a:r>
            <a:endParaRPr lang="en-US" altLang="en-US" dirty="0"/>
          </a:p>
        </p:txBody>
      </p:sp>
      <p:sp>
        <p:nvSpPr>
          <p:cNvPr id="6" name="Slide Number Placeholder 5"/>
          <p:cNvSpPr>
            <a:spLocks noGrp="1"/>
          </p:cNvSpPr>
          <p:nvPr>
            <p:ph type="sldNum" sz="quarter" idx="4"/>
          </p:nvPr>
        </p:nvSpPr>
        <p:spPr>
          <a:xfrm>
            <a:off x="8433199" y="6613358"/>
            <a:ext cx="690748" cy="228600"/>
          </a:xfrm>
          <a:prstGeom prst="rect">
            <a:avLst/>
          </a:prstGeom>
        </p:spPr>
        <p:txBody>
          <a:bodyPr/>
          <a:lstStyle>
            <a:lvl1pPr algn="r">
              <a:defRPr sz="1050" b="0">
                <a:latin typeface="Arial" panose="020B0604020202020204" pitchFamily="34" charset="0"/>
                <a:cs typeface="Arial" panose="020B0604020202020204" pitchFamily="34" charset="0"/>
              </a:defRPr>
            </a:lvl1pPr>
          </a:lstStyle>
          <a:p>
            <a:pPr>
              <a:defRPr/>
            </a:pPr>
            <a:fld id="{7934EB4C-221A-437D-9B9D-B7EF4B61892B}" type="slidenum">
              <a:rPr lang="en-US" smtClean="0"/>
              <a:pPr>
                <a:defRPr/>
              </a:pPr>
              <a:t>‹#›</a:t>
            </a:fld>
            <a:endParaRPr lang="en-US" dirty="0"/>
          </a:p>
        </p:txBody>
      </p:sp>
      <p:sp>
        <p:nvSpPr>
          <p:cNvPr id="7" name="Footer Placeholder 1"/>
          <p:cNvSpPr>
            <a:spLocks noGrp="1"/>
          </p:cNvSpPr>
          <p:nvPr>
            <p:ph type="ftr" sz="quarter" idx="3"/>
          </p:nvPr>
        </p:nvSpPr>
        <p:spPr>
          <a:xfrm>
            <a:off x="8021" y="6613358"/>
            <a:ext cx="2895600" cy="228600"/>
          </a:xfrm>
          <a:prstGeom prst="rect">
            <a:avLst/>
          </a:prstGeom>
        </p:spPr>
        <p:txBody>
          <a:bodyPr/>
          <a:lstStyle>
            <a:lvl1pPr>
              <a:defRPr lang="en-US" sz="1050" b="0">
                <a:latin typeface="Arial" panose="020B0604020202020204" pitchFamily="34" charset="0"/>
                <a:cs typeface="Arial" panose="020B0604020202020204" pitchFamily="34" charset="0"/>
              </a:defRPr>
            </a:lvl1pPr>
          </a:lstStyle>
          <a:p>
            <a:r>
              <a:rPr lang="en-US" smtClean="0"/>
              <a:t>10/31/19</a:t>
            </a:r>
            <a:endParaRPr lang="en-US" dirty="0"/>
          </a:p>
        </p:txBody>
      </p:sp>
    </p:spTree>
    <p:extLst>
      <p:ext uri="{BB962C8B-B14F-4D97-AF65-F5344CB8AC3E}">
        <p14:creationId xmlns:p14="http://schemas.microsoft.com/office/powerpoint/2010/main" val="320289853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19400"/>
            <a:ext cx="7772400" cy="1362075"/>
          </a:xfrm>
        </p:spPr>
        <p:txBody>
          <a:bodyPr anchor="t"/>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685800" y="4267200"/>
            <a:ext cx="7772400" cy="890587"/>
          </a:xfrm>
        </p:spPr>
        <p:txBody>
          <a:bodyPr anchor="ctr"/>
          <a:lstStyle>
            <a:lvl1pPr marL="0" indent="0">
              <a:buNone/>
              <a:defRPr sz="2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6" name="Slide Number Placeholder 5"/>
          <p:cNvSpPr>
            <a:spLocks noGrp="1"/>
          </p:cNvSpPr>
          <p:nvPr>
            <p:ph type="sldNum" sz="quarter" idx="4"/>
          </p:nvPr>
        </p:nvSpPr>
        <p:spPr>
          <a:xfrm>
            <a:off x="8433199" y="6613358"/>
            <a:ext cx="690748" cy="228600"/>
          </a:xfrm>
          <a:prstGeom prst="rect">
            <a:avLst/>
          </a:prstGeom>
        </p:spPr>
        <p:txBody>
          <a:bodyPr/>
          <a:lstStyle>
            <a:lvl1pPr algn="r">
              <a:defRPr sz="1050" b="0">
                <a:latin typeface="Arial" panose="020B0604020202020204" pitchFamily="34" charset="0"/>
                <a:cs typeface="Arial" panose="020B0604020202020204" pitchFamily="34" charset="0"/>
              </a:defRPr>
            </a:lvl1pPr>
          </a:lstStyle>
          <a:p>
            <a:pPr>
              <a:defRPr/>
            </a:pPr>
            <a:fld id="{7934EB4C-221A-437D-9B9D-B7EF4B61892B}" type="slidenum">
              <a:rPr lang="en-US" smtClean="0"/>
              <a:pPr>
                <a:defRPr/>
              </a:pPr>
              <a:t>‹#›</a:t>
            </a:fld>
            <a:endParaRPr lang="en-US" dirty="0"/>
          </a:p>
        </p:txBody>
      </p:sp>
      <p:sp>
        <p:nvSpPr>
          <p:cNvPr id="7" name="Footer Placeholder 1"/>
          <p:cNvSpPr>
            <a:spLocks noGrp="1"/>
          </p:cNvSpPr>
          <p:nvPr>
            <p:ph type="ftr" sz="quarter" idx="3"/>
          </p:nvPr>
        </p:nvSpPr>
        <p:spPr>
          <a:xfrm>
            <a:off x="8021" y="6613358"/>
            <a:ext cx="2895600" cy="228600"/>
          </a:xfrm>
          <a:prstGeom prst="rect">
            <a:avLst/>
          </a:prstGeom>
        </p:spPr>
        <p:txBody>
          <a:bodyPr/>
          <a:lstStyle>
            <a:lvl1pPr>
              <a:defRPr lang="en-US" sz="1050" b="0">
                <a:latin typeface="Arial" panose="020B0604020202020204" pitchFamily="34" charset="0"/>
                <a:cs typeface="Arial" panose="020B0604020202020204" pitchFamily="34" charset="0"/>
              </a:defRPr>
            </a:lvl1pPr>
          </a:lstStyle>
          <a:p>
            <a:r>
              <a:rPr lang="en-US" smtClean="0"/>
              <a:t>10/31/19</a:t>
            </a:r>
            <a:endParaRPr lang="en-US" dirty="0"/>
          </a:p>
        </p:txBody>
      </p:sp>
    </p:spTree>
    <p:extLst>
      <p:ext uri="{BB962C8B-B14F-4D97-AF65-F5344CB8AC3E}">
        <p14:creationId xmlns:p14="http://schemas.microsoft.com/office/powerpoint/2010/main" val="112064391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433199" y="6613358"/>
            <a:ext cx="690748" cy="228600"/>
          </a:xfrm>
          <a:prstGeom prst="rect">
            <a:avLst/>
          </a:prstGeom>
        </p:spPr>
        <p:txBody>
          <a:bodyPr/>
          <a:lstStyle>
            <a:lvl1pPr algn="r">
              <a:defRPr sz="1050" b="0">
                <a:latin typeface="Arial" panose="020B0604020202020204" pitchFamily="34" charset="0"/>
                <a:cs typeface="Arial" panose="020B0604020202020204" pitchFamily="34" charset="0"/>
              </a:defRPr>
            </a:lvl1pPr>
          </a:lstStyle>
          <a:p>
            <a:pPr>
              <a:defRPr/>
            </a:pPr>
            <a:fld id="{7934EB4C-221A-437D-9B9D-B7EF4B61892B}" type="slidenum">
              <a:rPr lang="en-US" smtClean="0"/>
              <a:pPr>
                <a:defRPr/>
              </a:pPr>
              <a:t>‹#›</a:t>
            </a:fld>
            <a:endParaRPr lang="en-US" dirty="0"/>
          </a:p>
        </p:txBody>
      </p:sp>
      <p:sp>
        <p:nvSpPr>
          <p:cNvPr id="5" name="Footer Placeholder 1"/>
          <p:cNvSpPr>
            <a:spLocks noGrp="1"/>
          </p:cNvSpPr>
          <p:nvPr>
            <p:ph type="ftr" sz="quarter" idx="3"/>
          </p:nvPr>
        </p:nvSpPr>
        <p:spPr>
          <a:xfrm>
            <a:off x="8021" y="6613358"/>
            <a:ext cx="2895600" cy="228600"/>
          </a:xfrm>
          <a:prstGeom prst="rect">
            <a:avLst/>
          </a:prstGeom>
        </p:spPr>
        <p:txBody>
          <a:bodyPr/>
          <a:lstStyle>
            <a:lvl1pPr>
              <a:defRPr lang="en-US" sz="1050" b="0">
                <a:latin typeface="Arial" panose="020B0604020202020204" pitchFamily="34" charset="0"/>
                <a:cs typeface="Arial" panose="020B0604020202020204" pitchFamily="34" charset="0"/>
              </a:defRPr>
            </a:lvl1pPr>
          </a:lstStyle>
          <a:p>
            <a:r>
              <a:rPr lang="en-US" smtClean="0"/>
              <a:t>10/31/19</a:t>
            </a:r>
            <a:endParaRPr lang="en-US" dirty="0"/>
          </a:p>
        </p:txBody>
      </p:sp>
    </p:spTree>
    <p:extLst>
      <p:ext uri="{BB962C8B-B14F-4D97-AF65-F5344CB8AC3E}">
        <p14:creationId xmlns:p14="http://schemas.microsoft.com/office/powerpoint/2010/main" val="389326934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4" name="Slide Number Placeholder 5"/>
          <p:cNvSpPr>
            <a:spLocks noGrp="1"/>
          </p:cNvSpPr>
          <p:nvPr>
            <p:ph type="sldNum" sz="quarter" idx="4"/>
          </p:nvPr>
        </p:nvSpPr>
        <p:spPr>
          <a:xfrm>
            <a:off x="8433199" y="6613358"/>
            <a:ext cx="690748" cy="228600"/>
          </a:xfrm>
          <a:prstGeom prst="rect">
            <a:avLst/>
          </a:prstGeom>
        </p:spPr>
        <p:txBody>
          <a:bodyPr/>
          <a:lstStyle>
            <a:lvl1pPr algn="r">
              <a:defRPr sz="1050" b="0">
                <a:latin typeface="Arial" panose="020B0604020202020204" pitchFamily="34" charset="0"/>
                <a:cs typeface="Arial" panose="020B0604020202020204" pitchFamily="34" charset="0"/>
              </a:defRPr>
            </a:lvl1pPr>
          </a:lstStyle>
          <a:p>
            <a:pPr>
              <a:defRPr/>
            </a:pPr>
            <a:fld id="{7934EB4C-221A-437D-9B9D-B7EF4B61892B}" type="slidenum">
              <a:rPr lang="en-US" smtClean="0"/>
              <a:pPr>
                <a:defRPr/>
              </a:pPr>
              <a:t>‹#›</a:t>
            </a:fld>
            <a:endParaRPr lang="en-US" dirty="0"/>
          </a:p>
        </p:txBody>
      </p:sp>
      <p:sp>
        <p:nvSpPr>
          <p:cNvPr id="6" name="Footer Placeholder 1"/>
          <p:cNvSpPr>
            <a:spLocks noGrp="1"/>
          </p:cNvSpPr>
          <p:nvPr>
            <p:ph type="ftr" sz="quarter" idx="3"/>
          </p:nvPr>
        </p:nvSpPr>
        <p:spPr>
          <a:xfrm>
            <a:off x="8021" y="6613358"/>
            <a:ext cx="2895600" cy="228600"/>
          </a:xfrm>
          <a:prstGeom prst="rect">
            <a:avLst/>
          </a:prstGeom>
        </p:spPr>
        <p:txBody>
          <a:bodyPr/>
          <a:lstStyle>
            <a:lvl1pPr>
              <a:defRPr lang="en-US" sz="1050" b="0">
                <a:latin typeface="Arial" panose="020B0604020202020204" pitchFamily="34" charset="0"/>
                <a:cs typeface="Arial" panose="020B0604020202020204" pitchFamily="34" charset="0"/>
              </a:defRPr>
            </a:lvl1pPr>
          </a:lstStyle>
          <a:p>
            <a:r>
              <a:rPr lang="en-US" smtClean="0"/>
              <a:t>10/31/19</a:t>
            </a:r>
            <a:endParaRPr lang="en-US" dirty="0"/>
          </a:p>
        </p:txBody>
      </p:sp>
    </p:spTree>
    <p:extLst>
      <p:ext uri="{BB962C8B-B14F-4D97-AF65-F5344CB8AC3E}">
        <p14:creationId xmlns:p14="http://schemas.microsoft.com/office/powerpoint/2010/main" val="302103505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85800" y="1447800"/>
            <a:ext cx="7772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228600" tIns="182880" rIns="91440" bIns="9144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a:t>
            </a:r>
            <a:r>
              <a:rPr lang="en-US" altLang="en-US" dirty="0" smtClean="0"/>
              <a:t>level</a:t>
            </a:r>
            <a:endParaRPr lang="en-US" altLang="en-US" dirty="0"/>
          </a:p>
        </p:txBody>
      </p:sp>
      <p:sp>
        <p:nvSpPr>
          <p:cNvPr id="1027" name="Rectangle 2"/>
          <p:cNvSpPr>
            <a:spLocks noGrp="1" noChangeArrowheads="1"/>
          </p:cNvSpPr>
          <p:nvPr>
            <p:ph type="title"/>
          </p:nvPr>
        </p:nvSpPr>
        <p:spPr bwMode="auto">
          <a:xfrm>
            <a:off x="650174" y="103249"/>
            <a:ext cx="777240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4" name="Slide Number Placeholder 5"/>
          <p:cNvSpPr>
            <a:spLocks noGrp="1"/>
          </p:cNvSpPr>
          <p:nvPr>
            <p:ph type="sldNum" sz="quarter" idx="4"/>
          </p:nvPr>
        </p:nvSpPr>
        <p:spPr>
          <a:xfrm>
            <a:off x="8433199" y="6613358"/>
            <a:ext cx="690748" cy="228600"/>
          </a:xfrm>
          <a:prstGeom prst="rect">
            <a:avLst/>
          </a:prstGeom>
        </p:spPr>
        <p:txBody>
          <a:bodyPr/>
          <a:lstStyle>
            <a:lvl1pPr algn="r">
              <a:defRPr sz="1050" b="0">
                <a:latin typeface="Arial" panose="020B0604020202020204" pitchFamily="34" charset="0"/>
                <a:cs typeface="Arial" panose="020B0604020202020204" pitchFamily="34" charset="0"/>
              </a:defRPr>
            </a:lvl1pPr>
          </a:lstStyle>
          <a:p>
            <a:pPr>
              <a:defRPr/>
            </a:pPr>
            <a:fld id="{7934EB4C-221A-437D-9B9D-B7EF4B61892B}" type="slidenum">
              <a:rPr lang="en-US" smtClean="0"/>
              <a:pPr>
                <a:defRPr/>
              </a:pPr>
              <a:t>‹#›</a:t>
            </a:fld>
            <a:endParaRPr lang="en-US" dirty="0"/>
          </a:p>
        </p:txBody>
      </p:sp>
      <p:sp>
        <p:nvSpPr>
          <p:cNvPr id="2" name="Footer Placeholder 1"/>
          <p:cNvSpPr>
            <a:spLocks noGrp="1"/>
          </p:cNvSpPr>
          <p:nvPr>
            <p:ph type="ftr" sz="quarter" idx="3"/>
          </p:nvPr>
        </p:nvSpPr>
        <p:spPr>
          <a:xfrm>
            <a:off x="8021" y="6613358"/>
            <a:ext cx="2895600" cy="228600"/>
          </a:xfrm>
          <a:prstGeom prst="rect">
            <a:avLst/>
          </a:prstGeom>
        </p:spPr>
        <p:txBody>
          <a:bodyPr/>
          <a:lstStyle>
            <a:lvl1pPr>
              <a:defRPr lang="en-US" sz="1050" b="0">
                <a:latin typeface="Arial" panose="020B0604020202020204" pitchFamily="34" charset="0"/>
                <a:cs typeface="Arial" panose="020B0604020202020204" pitchFamily="34" charset="0"/>
              </a:defRPr>
            </a:lvl1pPr>
          </a:lstStyle>
          <a:p>
            <a:r>
              <a:rPr lang="en-US" smtClean="0"/>
              <a:t>10/31/19</a:t>
            </a:r>
            <a:endParaRPr lang="en-US" dirty="0"/>
          </a:p>
        </p:txBody>
      </p:sp>
    </p:spTree>
    <p:extLst>
      <p:ext uri="{BB962C8B-B14F-4D97-AF65-F5344CB8AC3E}">
        <p14:creationId xmlns:p14="http://schemas.microsoft.com/office/powerpoint/2010/main" val="1052463354"/>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9" r:id="rId4"/>
    <p:sldLayoutId id="2147483660" r:id="rId5"/>
  </p:sldLayoutIdLst>
  <p:timing>
    <p:tnLst>
      <p:par>
        <p:cTn id="1" dur="indefinite" restart="never" nodeType="tmRoot"/>
      </p:par>
    </p:tnLst>
  </p:timing>
  <p:hf hdr="0" dt="0"/>
  <p:txStyles>
    <p:titleStyle>
      <a:lvl1pPr algn="ctr" rtl="0" eaLnBrk="0" fontAlgn="base" hangingPunct="0">
        <a:lnSpc>
          <a:spcPct val="90000"/>
        </a:lnSpc>
        <a:spcBef>
          <a:spcPct val="0"/>
        </a:spcBef>
        <a:spcAft>
          <a:spcPct val="0"/>
        </a:spcAft>
        <a:defRPr sz="3600" b="1">
          <a:solidFill>
            <a:srgbClr val="C1500B"/>
          </a:solidFill>
          <a:latin typeface="+mn-lt"/>
          <a:ea typeface="+mj-ea"/>
          <a:cs typeface="+mj-cs"/>
        </a:defRPr>
      </a:lvl1pPr>
      <a:lvl2pPr algn="ctr" rtl="0" eaLnBrk="0" fontAlgn="base" hangingPunct="0">
        <a:lnSpc>
          <a:spcPct val="90000"/>
        </a:lnSpc>
        <a:spcBef>
          <a:spcPct val="0"/>
        </a:spcBef>
        <a:spcAft>
          <a:spcPct val="0"/>
        </a:spcAft>
        <a:defRPr sz="4000" b="1">
          <a:solidFill>
            <a:srgbClr val="C1500B"/>
          </a:solidFill>
          <a:latin typeface="Arial" charset="0"/>
          <a:ea typeface="ヒラギノ角ゴ Pro W3" charset="-128"/>
          <a:cs typeface="ヒラギノ角ゴ Pro W3" charset="-128"/>
        </a:defRPr>
      </a:lvl2pPr>
      <a:lvl3pPr algn="ctr" rtl="0" eaLnBrk="0" fontAlgn="base" hangingPunct="0">
        <a:lnSpc>
          <a:spcPct val="90000"/>
        </a:lnSpc>
        <a:spcBef>
          <a:spcPct val="0"/>
        </a:spcBef>
        <a:spcAft>
          <a:spcPct val="0"/>
        </a:spcAft>
        <a:defRPr sz="4000" b="1">
          <a:solidFill>
            <a:srgbClr val="C1500B"/>
          </a:solidFill>
          <a:latin typeface="Arial" charset="0"/>
          <a:ea typeface="ヒラギノ角ゴ Pro W3" charset="-128"/>
          <a:cs typeface="ヒラギノ角ゴ Pro W3" charset="-128"/>
        </a:defRPr>
      </a:lvl3pPr>
      <a:lvl4pPr algn="ctr" rtl="0" eaLnBrk="0" fontAlgn="base" hangingPunct="0">
        <a:lnSpc>
          <a:spcPct val="90000"/>
        </a:lnSpc>
        <a:spcBef>
          <a:spcPct val="0"/>
        </a:spcBef>
        <a:spcAft>
          <a:spcPct val="0"/>
        </a:spcAft>
        <a:defRPr sz="4000" b="1">
          <a:solidFill>
            <a:srgbClr val="C1500B"/>
          </a:solidFill>
          <a:latin typeface="Arial" charset="0"/>
          <a:ea typeface="ヒラギノ角ゴ Pro W3" charset="-128"/>
          <a:cs typeface="ヒラギノ角ゴ Pro W3" charset="-128"/>
        </a:defRPr>
      </a:lvl4pPr>
      <a:lvl5pPr algn="ctr" rtl="0" eaLnBrk="0" fontAlgn="base" hangingPunct="0">
        <a:lnSpc>
          <a:spcPct val="90000"/>
        </a:lnSpc>
        <a:spcBef>
          <a:spcPct val="0"/>
        </a:spcBef>
        <a:spcAft>
          <a:spcPct val="0"/>
        </a:spcAft>
        <a:defRPr sz="4000" b="1">
          <a:solidFill>
            <a:srgbClr val="C1500B"/>
          </a:solidFill>
          <a:latin typeface="Arial" charset="0"/>
          <a:ea typeface="ヒラギノ角ゴ Pro W3" charset="-128"/>
          <a:cs typeface="ヒラギノ角ゴ Pro W3" charset="-128"/>
        </a:defRPr>
      </a:lvl5pPr>
      <a:lvl6pPr marL="457200" algn="ctr" rtl="0" eaLnBrk="0" fontAlgn="base" hangingPunct="0">
        <a:lnSpc>
          <a:spcPct val="90000"/>
        </a:lnSpc>
        <a:spcBef>
          <a:spcPct val="0"/>
        </a:spcBef>
        <a:spcAft>
          <a:spcPct val="0"/>
        </a:spcAft>
        <a:defRPr sz="4000" b="1">
          <a:solidFill>
            <a:srgbClr val="F37021"/>
          </a:solidFill>
          <a:latin typeface="Arial" charset="0"/>
          <a:ea typeface="ヒラギノ角ゴ Pro W3" charset="-128"/>
          <a:cs typeface="ヒラギノ角ゴ Pro W3" charset="-128"/>
        </a:defRPr>
      </a:lvl6pPr>
      <a:lvl7pPr marL="914400" algn="ctr" rtl="0" eaLnBrk="0" fontAlgn="base" hangingPunct="0">
        <a:lnSpc>
          <a:spcPct val="90000"/>
        </a:lnSpc>
        <a:spcBef>
          <a:spcPct val="0"/>
        </a:spcBef>
        <a:spcAft>
          <a:spcPct val="0"/>
        </a:spcAft>
        <a:defRPr sz="4000" b="1">
          <a:solidFill>
            <a:srgbClr val="F37021"/>
          </a:solidFill>
          <a:latin typeface="Arial" charset="0"/>
          <a:ea typeface="ヒラギノ角ゴ Pro W3" charset="-128"/>
          <a:cs typeface="ヒラギノ角ゴ Pro W3" charset="-128"/>
        </a:defRPr>
      </a:lvl7pPr>
      <a:lvl8pPr marL="1371600" algn="ctr" rtl="0" eaLnBrk="0" fontAlgn="base" hangingPunct="0">
        <a:lnSpc>
          <a:spcPct val="90000"/>
        </a:lnSpc>
        <a:spcBef>
          <a:spcPct val="0"/>
        </a:spcBef>
        <a:spcAft>
          <a:spcPct val="0"/>
        </a:spcAft>
        <a:defRPr sz="4000" b="1">
          <a:solidFill>
            <a:srgbClr val="F37021"/>
          </a:solidFill>
          <a:latin typeface="Arial" charset="0"/>
          <a:ea typeface="ヒラギノ角ゴ Pro W3" charset="-128"/>
          <a:cs typeface="ヒラギノ角ゴ Pro W3" charset="-128"/>
        </a:defRPr>
      </a:lvl8pPr>
      <a:lvl9pPr marL="1828800" algn="ctr" rtl="0" eaLnBrk="0" fontAlgn="base" hangingPunct="0">
        <a:lnSpc>
          <a:spcPct val="90000"/>
        </a:lnSpc>
        <a:spcBef>
          <a:spcPct val="0"/>
        </a:spcBef>
        <a:spcAft>
          <a:spcPct val="0"/>
        </a:spcAft>
        <a:defRPr sz="4000" b="1">
          <a:solidFill>
            <a:srgbClr val="F37021"/>
          </a:solidFill>
          <a:latin typeface="Arial" charset="0"/>
          <a:ea typeface="ヒラギノ角ゴ Pro W3" charset="-128"/>
          <a:cs typeface="ヒラギノ角ゴ Pro W3" charset="-128"/>
        </a:defRPr>
      </a:lvl9pPr>
    </p:titleStyle>
    <p:bodyStyle>
      <a:lvl1pPr marL="342900" indent="-342900" algn="l" rtl="0" eaLnBrk="0" fontAlgn="base" hangingPunct="0">
        <a:spcBef>
          <a:spcPct val="50000"/>
        </a:spcBef>
        <a:spcAft>
          <a:spcPct val="0"/>
        </a:spcAft>
        <a:buClrTx/>
        <a:buFont typeface="Wingdings" panose="05000000000000000000" pitchFamily="2" charset="2"/>
        <a:buChar char="Ø"/>
        <a:defRPr sz="2800">
          <a:solidFill>
            <a:schemeClr val="tx1"/>
          </a:solidFill>
          <a:latin typeface="+mn-lt"/>
          <a:ea typeface="+mn-ea"/>
          <a:cs typeface="+mn-cs"/>
        </a:defRPr>
      </a:lvl1pPr>
      <a:lvl2pPr marL="744538" indent="-342900" algn="l" rtl="0" eaLnBrk="0" fontAlgn="base" hangingPunct="0">
        <a:spcBef>
          <a:spcPct val="25000"/>
        </a:spcBef>
        <a:spcAft>
          <a:spcPct val="0"/>
        </a:spcAft>
        <a:buClrTx/>
        <a:buFont typeface="Wingdings" panose="05000000000000000000" pitchFamily="2" charset="2"/>
        <a:buChar char="§"/>
        <a:defRPr sz="2600">
          <a:solidFill>
            <a:schemeClr val="tx1"/>
          </a:solidFill>
          <a:latin typeface="+mn-lt"/>
          <a:ea typeface="+mn-ea"/>
          <a:cs typeface="+mn-cs"/>
        </a:defRPr>
      </a:lvl2pPr>
      <a:lvl3pPr marL="1030288" indent="-228600" algn="l" rtl="0" eaLnBrk="0" fontAlgn="base" hangingPunct="0">
        <a:spcBef>
          <a:spcPct val="25000"/>
        </a:spcBef>
        <a:spcAft>
          <a:spcPct val="0"/>
        </a:spcAft>
        <a:buClrTx/>
        <a:buFont typeface="Arial" panose="020B0604020202020204" pitchFamily="34" charset="0"/>
        <a:buChar char="•"/>
        <a:defRPr sz="2400">
          <a:solidFill>
            <a:schemeClr val="tx1"/>
          </a:solidFill>
          <a:latin typeface="+mn-lt"/>
          <a:ea typeface="+mn-ea"/>
          <a:cs typeface="+mn-cs"/>
        </a:defRPr>
      </a:lvl3pPr>
      <a:lvl4pPr marL="1600200" indent="-228600" algn="l" rtl="0" eaLnBrk="0" fontAlgn="base" hangingPunct="0">
        <a:spcBef>
          <a:spcPct val="25000"/>
        </a:spcBef>
        <a:spcAft>
          <a:spcPct val="0"/>
        </a:spcAft>
        <a:buClr>
          <a:schemeClr val="bg1"/>
        </a:buClr>
        <a:buFont typeface="Wingdings" panose="05000000000000000000" pitchFamily="2" charset="2"/>
        <a:buChar char="§"/>
        <a:defRPr sz="2000">
          <a:solidFill>
            <a:schemeClr val="bg1"/>
          </a:solidFill>
          <a:latin typeface="+mn-lt"/>
          <a:ea typeface="+mn-ea"/>
          <a:cs typeface="+mn-cs"/>
        </a:defRPr>
      </a:lvl4pPr>
      <a:lvl5pPr marL="2057400" indent="-228600" algn="l" rtl="0" eaLnBrk="0" fontAlgn="base" hangingPunct="0">
        <a:spcBef>
          <a:spcPct val="25000"/>
        </a:spcBef>
        <a:spcAft>
          <a:spcPct val="0"/>
        </a:spcAft>
        <a:buClr>
          <a:schemeClr val="bg1"/>
        </a:buClr>
        <a:buFont typeface="Wingdings" panose="05000000000000000000" pitchFamily="2" charset="2"/>
        <a:buChar char="§"/>
        <a:defRPr sz="2000">
          <a:solidFill>
            <a:schemeClr val="bg1"/>
          </a:solidFill>
          <a:latin typeface="+mn-lt"/>
          <a:ea typeface="+mn-ea"/>
          <a:cs typeface="+mn-cs"/>
        </a:defRPr>
      </a:lvl5pPr>
      <a:lvl6pPr marL="2514600" indent="-228600" algn="l" rtl="0" eaLnBrk="0" fontAlgn="base" hangingPunct="0">
        <a:spcBef>
          <a:spcPct val="25000"/>
        </a:spcBef>
        <a:spcAft>
          <a:spcPct val="0"/>
        </a:spcAft>
        <a:buChar char="»"/>
        <a:defRPr sz="2000">
          <a:solidFill>
            <a:schemeClr val="tx1"/>
          </a:solidFill>
          <a:latin typeface="+mn-lt"/>
          <a:ea typeface="+mn-ea"/>
          <a:cs typeface="+mn-cs"/>
        </a:defRPr>
      </a:lvl6pPr>
      <a:lvl7pPr marL="2971800" indent="-228600" algn="l" rtl="0" eaLnBrk="0" fontAlgn="base" hangingPunct="0">
        <a:spcBef>
          <a:spcPct val="25000"/>
        </a:spcBef>
        <a:spcAft>
          <a:spcPct val="0"/>
        </a:spcAft>
        <a:buChar char="»"/>
        <a:defRPr sz="2000">
          <a:solidFill>
            <a:schemeClr val="tx1"/>
          </a:solidFill>
          <a:latin typeface="+mn-lt"/>
          <a:ea typeface="+mn-ea"/>
          <a:cs typeface="+mn-cs"/>
        </a:defRPr>
      </a:lvl7pPr>
      <a:lvl8pPr marL="3429000" indent="-228600" algn="l" rtl="0" eaLnBrk="0" fontAlgn="base" hangingPunct="0">
        <a:spcBef>
          <a:spcPct val="25000"/>
        </a:spcBef>
        <a:spcAft>
          <a:spcPct val="0"/>
        </a:spcAft>
        <a:buChar char="»"/>
        <a:defRPr sz="2000">
          <a:solidFill>
            <a:schemeClr val="tx1"/>
          </a:solidFill>
          <a:latin typeface="+mn-lt"/>
          <a:ea typeface="+mn-ea"/>
          <a:cs typeface="+mn-cs"/>
        </a:defRPr>
      </a:lvl8pPr>
      <a:lvl9pPr marL="3886200" indent="-228600" algn="l" rtl="0" eaLnBrk="0" fontAlgn="base" hangingPunct="0">
        <a:spcBef>
          <a:spcPct val="25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0.xml"/><Relationship Id="rId1" Type="http://schemas.openxmlformats.org/officeDocument/2006/relationships/slideLayout" Target="../slideLayouts/slideLayout5.xml"/><Relationship Id="rId4" Type="http://schemas.openxmlformats.org/officeDocument/2006/relationships/image" Target="../media/image49.jpeg"/></Relationships>
</file>

<file path=ppt/slides/_rels/slide1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4.png"/><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3.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pPr eaLnBrk="1" hangingPunct="1"/>
            <a:r>
              <a:rPr lang="en-US" altLang="en-US" dirty="0" smtClean="0">
                <a:cs typeface="Arial" charset="0"/>
              </a:rPr>
              <a:t>Pathophysiology</a:t>
            </a:r>
            <a:endParaRPr lang="en-US" altLang="en-US" b="1" dirty="0" smtClean="0">
              <a:cs typeface="Arial" charset="0"/>
            </a:endParaRPr>
          </a:p>
        </p:txBody>
      </p:sp>
      <p:sp>
        <p:nvSpPr>
          <p:cNvPr id="2051" name="Subtitle 3"/>
          <p:cNvSpPr>
            <a:spLocks noGrp="1"/>
          </p:cNvSpPr>
          <p:nvPr>
            <p:ph type="body" idx="1"/>
          </p:nvPr>
        </p:nvSpPr>
        <p:spPr/>
        <p:txBody>
          <a:bodyPr/>
          <a:lstStyle/>
          <a:p>
            <a:pPr marL="0" indent="0" algn="ctr" eaLnBrk="1" hangingPunct="1">
              <a:buFont typeface="Arial" charset="0"/>
              <a:buNone/>
            </a:pPr>
            <a:r>
              <a:rPr lang="en-US" dirty="0" smtClean="0"/>
              <a:t>The </a:t>
            </a:r>
            <a:r>
              <a:rPr lang="en-US" dirty="0"/>
              <a:t>functional changes that accompany a particular syndrome or disease</a:t>
            </a:r>
            <a:endParaRPr lang="en-US" altLang="en-US" b="1" dirty="0" smtClean="0">
              <a:cs typeface="Arial" charset="0"/>
            </a:endParaRPr>
          </a:p>
        </p:txBody>
      </p:sp>
      <p:sp>
        <p:nvSpPr>
          <p:cNvPr id="4" name="Slide Number Placeholder 3"/>
          <p:cNvSpPr>
            <a:spLocks noGrp="1"/>
          </p:cNvSpPr>
          <p:nvPr>
            <p:ph type="sldNum" sz="quarter" idx="4"/>
          </p:nvPr>
        </p:nvSpPr>
        <p:spPr/>
        <p:txBody>
          <a:bodyPr/>
          <a:lstStyle/>
          <a:p>
            <a:pPr>
              <a:defRPr/>
            </a:pPr>
            <a:fld id="{7934EB4C-221A-437D-9B9D-B7EF4B61892B}" type="slidenum">
              <a:rPr lang="en-US" smtClean="0"/>
              <a:pPr>
                <a:defRPr/>
              </a:pPr>
              <a:t>1</a:t>
            </a:fld>
            <a:endParaRPr lang="en-US" dirty="0"/>
          </a:p>
        </p:txBody>
      </p:sp>
      <p:sp>
        <p:nvSpPr>
          <p:cNvPr id="5" name="Footer Placeholder 4"/>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altLang="en-US" smtClean="0"/>
              <a:t>Pathophysiology</a:t>
            </a:r>
            <a:endParaRPr lang="en-US" altLang="en-US" dirty="0"/>
          </a:p>
        </p:txBody>
      </p:sp>
      <p:sp>
        <p:nvSpPr>
          <p:cNvPr id="79875" name="Content Placeholder 2"/>
          <p:cNvSpPr>
            <a:spLocks noGrp="1"/>
          </p:cNvSpPr>
          <p:nvPr>
            <p:ph idx="1"/>
          </p:nvPr>
        </p:nvSpPr>
        <p:spPr>
          <a:xfrm>
            <a:off x="685800" y="1219200"/>
            <a:ext cx="7772400" cy="4800600"/>
          </a:xfrm>
        </p:spPr>
        <p:txBody>
          <a:bodyPr/>
          <a:lstStyle/>
          <a:p>
            <a:pPr>
              <a:spcBef>
                <a:spcPts val="600"/>
              </a:spcBef>
            </a:pPr>
            <a:r>
              <a:rPr lang="en-US" altLang="en-US" dirty="0"/>
              <a:t>Factors that impair ventilation:</a:t>
            </a:r>
          </a:p>
          <a:p>
            <a:pPr lvl="1">
              <a:spcBef>
                <a:spcPts val="600"/>
              </a:spcBef>
            </a:pPr>
            <a:r>
              <a:rPr lang="en-US" altLang="en-US" dirty="0"/>
              <a:t>Blocked airway</a:t>
            </a:r>
          </a:p>
          <a:p>
            <a:pPr lvl="1">
              <a:spcBef>
                <a:spcPts val="600"/>
              </a:spcBef>
            </a:pPr>
            <a:r>
              <a:rPr lang="en-US" altLang="en-US" dirty="0"/>
              <a:t>Impairment of the muscles of breathing</a:t>
            </a:r>
          </a:p>
          <a:p>
            <a:pPr lvl="1">
              <a:spcBef>
                <a:spcPts val="600"/>
              </a:spcBef>
            </a:pPr>
            <a:r>
              <a:rPr lang="en-US" altLang="en-US" dirty="0"/>
              <a:t>Physiologic obstruction of the airway (asthma)</a:t>
            </a:r>
          </a:p>
          <a:p>
            <a:pPr lvl="1">
              <a:spcBef>
                <a:spcPts val="600"/>
              </a:spcBef>
            </a:pPr>
            <a:r>
              <a:rPr lang="en-US" altLang="en-US" dirty="0"/>
              <a:t>Other </a:t>
            </a:r>
            <a:r>
              <a:rPr lang="en-US" altLang="en-US" dirty="0" smtClean="0"/>
              <a:t>factor</a:t>
            </a:r>
          </a:p>
          <a:p>
            <a:pPr>
              <a:spcBef>
                <a:spcPts val="600"/>
              </a:spcBef>
            </a:pPr>
            <a:r>
              <a:rPr lang="en-US" altLang="en-US" dirty="0" smtClean="0"/>
              <a:t>Factors that impair respiration:</a:t>
            </a:r>
          </a:p>
          <a:p>
            <a:pPr lvl="1">
              <a:spcBef>
                <a:spcPts val="600"/>
              </a:spcBef>
            </a:pPr>
            <a:r>
              <a:rPr lang="en-US" altLang="en-US" dirty="0" smtClean="0"/>
              <a:t>Change in atmosphere</a:t>
            </a:r>
          </a:p>
          <a:p>
            <a:pPr lvl="1">
              <a:spcBef>
                <a:spcPts val="600"/>
              </a:spcBef>
            </a:pPr>
            <a:r>
              <a:rPr lang="en-US" altLang="en-US" dirty="0" smtClean="0"/>
              <a:t>High altitudes</a:t>
            </a:r>
          </a:p>
          <a:p>
            <a:pPr lvl="1">
              <a:spcBef>
                <a:spcPts val="600"/>
              </a:spcBef>
            </a:pPr>
            <a:r>
              <a:rPr lang="en-US" altLang="en-US" dirty="0" smtClean="0"/>
              <a:t>Impaired movement of the gas across the cell membrane</a:t>
            </a:r>
            <a:endParaRPr lang="en-US" altLang="en-US" dirty="0"/>
          </a:p>
        </p:txBody>
      </p:sp>
    </p:spTree>
    <p:extLst>
      <p:ext uri="{BB962C8B-B14F-4D97-AF65-F5344CB8AC3E}">
        <p14:creationId xmlns:p14="http://schemas.microsoft.com/office/powerpoint/2010/main" val="395501060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altLang="en-US" smtClean="0"/>
              <a:t>Systemic Vascular Resistance</a:t>
            </a:r>
          </a:p>
        </p:txBody>
      </p:sp>
      <p:sp>
        <p:nvSpPr>
          <p:cNvPr id="86019" name="Content Placeholder 2"/>
          <p:cNvSpPr>
            <a:spLocks noGrp="1"/>
          </p:cNvSpPr>
          <p:nvPr>
            <p:ph idx="1"/>
          </p:nvPr>
        </p:nvSpPr>
        <p:spPr/>
        <p:txBody>
          <a:bodyPr/>
          <a:lstStyle/>
          <a:p>
            <a:r>
              <a:rPr lang="en-US" altLang="en-US" smtClean="0"/>
              <a:t>Pressure within the vessels is greatest during cardiac contraction (systole) and least during cardiac relaxation (diastole). </a:t>
            </a:r>
          </a:p>
          <a:p>
            <a:r>
              <a:rPr lang="en-US" altLang="en-US" smtClean="0"/>
              <a:t>The basic measure of systemic vascular resistance is the diastolic blood pressure</a:t>
            </a:r>
          </a:p>
          <a:p>
            <a:r>
              <a:rPr lang="en-US" altLang="en-US" smtClean="0"/>
              <a:t>Systolic blood pressure, created by the wave of blood ejected from the left ventricle, increases the pressure within the vessels beyond their resting pressure. </a:t>
            </a:r>
          </a:p>
          <a:p>
            <a:endParaRPr lang="en-US" altLang="en-US" smtClean="0"/>
          </a:p>
        </p:txBody>
      </p:sp>
      <p:sp>
        <p:nvSpPr>
          <p:cNvPr id="6" name="Slide Number Placeholder 5"/>
          <p:cNvSpPr>
            <a:spLocks noGrp="1"/>
          </p:cNvSpPr>
          <p:nvPr>
            <p:ph type="sldNum" sz="quarter" idx="4"/>
          </p:nvPr>
        </p:nvSpPr>
        <p:spPr/>
        <p:txBody>
          <a:bodyPr/>
          <a:lstStyle/>
          <a:p>
            <a:pPr>
              <a:defRPr/>
            </a:pPr>
            <a:fld id="{7934EB4C-221A-437D-9B9D-B7EF4B61892B}" type="slidenum">
              <a:rPr lang="en-US" smtClean="0"/>
              <a:pPr>
                <a:defRPr/>
              </a:pPr>
              <a:t>100</a:t>
            </a:fld>
            <a:endParaRPr lang="en-US" dirty="0"/>
          </a:p>
        </p:txBody>
      </p:sp>
      <p:sp>
        <p:nvSpPr>
          <p:cNvPr id="7" name="Footer Placeholder 6"/>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AHJAJR0.jpg" descr="AAHJAJR0"/>
          <p:cNvPicPr>
            <a:picLocks noChangeAspect="1" noChangeArrowheads="1"/>
          </p:cNvPicPr>
          <p:nvPr/>
        </p:nvPicPr>
        <p:blipFill>
          <a:blip r:embed="rId2">
            <a:extLst>
              <a:ext uri="{28A0092B-C50C-407E-A947-70E740481C1C}">
                <a14:useLocalDpi xmlns:a14="http://schemas.microsoft.com/office/drawing/2010/main" val="0"/>
              </a:ext>
            </a:extLst>
          </a:blip>
          <a:srcRect l="62151"/>
          <a:stretch>
            <a:fillRect/>
          </a:stretch>
        </p:blipFill>
        <p:spPr bwMode="auto">
          <a:xfrm>
            <a:off x="5562600" y="3124200"/>
            <a:ext cx="3460750" cy="3662362"/>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AAHJAJR0.jpg" descr="AAHJAJR0"/>
          <p:cNvPicPr>
            <a:picLocks noChangeAspect="1" noChangeArrowheads="1"/>
          </p:cNvPicPr>
          <p:nvPr/>
        </p:nvPicPr>
        <p:blipFill rotWithShape="1">
          <a:blip r:embed="rId2">
            <a:extLst>
              <a:ext uri="{28A0092B-C50C-407E-A947-70E740481C1C}">
                <a14:useLocalDpi xmlns:a14="http://schemas.microsoft.com/office/drawing/2010/main" val="0"/>
              </a:ext>
            </a:extLst>
          </a:blip>
          <a:srcRect l="111" r="65591"/>
          <a:stretch/>
        </p:blipFill>
        <p:spPr bwMode="auto">
          <a:xfrm>
            <a:off x="2743200" y="1981199"/>
            <a:ext cx="3136030" cy="3662363"/>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AAHJAJR0.jpg" descr="AAHJAJR0"/>
          <p:cNvPicPr>
            <a:picLocks noChangeAspect="1" noChangeArrowheads="1"/>
          </p:cNvPicPr>
          <p:nvPr/>
        </p:nvPicPr>
        <p:blipFill>
          <a:blip r:embed="rId2">
            <a:extLst>
              <a:ext uri="{28A0092B-C50C-407E-A947-70E740481C1C}">
                <a14:useLocalDpi xmlns:a14="http://schemas.microsoft.com/office/drawing/2010/main" val="0"/>
              </a:ext>
            </a:extLst>
          </a:blip>
          <a:srcRect l="31264" r="36317"/>
          <a:stretch>
            <a:fillRect/>
          </a:stretch>
        </p:blipFill>
        <p:spPr bwMode="auto">
          <a:xfrm>
            <a:off x="84138" y="71438"/>
            <a:ext cx="2963862" cy="3662362"/>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8" name="Footer Placeholder 7"/>
          <p:cNvSpPr>
            <a:spLocks noGrp="1"/>
          </p:cNvSpPr>
          <p:nvPr>
            <p:ph type="ftr" sz="quarter" idx="3"/>
          </p:nvPr>
        </p:nvSpPr>
        <p:spPr/>
        <p:txBody>
          <a:bodyPr/>
          <a:lstStyle/>
          <a:p>
            <a:r>
              <a:rPr lang="en-US" smtClean="0"/>
              <a:t>10/31/19</a:t>
            </a:r>
            <a:endParaRPr lang="en-US" dirty="0"/>
          </a:p>
        </p:txBody>
      </p:sp>
    </p:spTree>
    <p:extLst>
      <p:ext uri="{BB962C8B-B14F-4D97-AF65-F5344CB8AC3E}">
        <p14:creationId xmlns:p14="http://schemas.microsoft.com/office/powerpoint/2010/main" val="134532227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7"/>
          <p:cNvSpPr>
            <a:spLocks noGrp="1"/>
          </p:cNvSpPr>
          <p:nvPr>
            <p:ph type="title"/>
          </p:nvPr>
        </p:nvSpPr>
        <p:spPr/>
        <p:txBody>
          <a:bodyPr/>
          <a:lstStyle/>
          <a:p>
            <a:r>
              <a:rPr lang="en-US" altLang="en-US" smtClean="0"/>
              <a:t>Systemic Vascular Resistance</a:t>
            </a:r>
          </a:p>
        </p:txBody>
      </p:sp>
      <p:sp>
        <p:nvSpPr>
          <p:cNvPr id="88067" name="Content Placeholder 5"/>
          <p:cNvSpPr>
            <a:spLocks noGrp="1"/>
          </p:cNvSpPr>
          <p:nvPr>
            <p:ph idx="1"/>
          </p:nvPr>
        </p:nvSpPr>
        <p:spPr/>
        <p:txBody>
          <a:bodyPr/>
          <a:lstStyle/>
          <a:p>
            <a:r>
              <a:rPr lang="en-US" altLang="en-US" dirty="0" smtClean="0"/>
              <a:t>Vaso</a:t>
            </a:r>
            <a:r>
              <a:rPr lang="en-US" altLang="en-US" u="sng" dirty="0" smtClean="0"/>
              <a:t>dilation</a:t>
            </a:r>
          </a:p>
          <a:p>
            <a:pPr lvl="1"/>
            <a:r>
              <a:rPr lang="en-US" altLang="en-US" dirty="0" smtClean="0"/>
              <a:t>Increases vessel size</a:t>
            </a:r>
          </a:p>
          <a:p>
            <a:pPr lvl="1"/>
            <a:r>
              <a:rPr lang="en-US" altLang="en-US" dirty="0" smtClean="0"/>
              <a:t>Decreases resistance</a:t>
            </a:r>
          </a:p>
          <a:p>
            <a:pPr lvl="1"/>
            <a:r>
              <a:rPr lang="en-US" altLang="en-US" dirty="0" smtClean="0"/>
              <a:t>Decreases blood pressure. </a:t>
            </a:r>
          </a:p>
          <a:p>
            <a:r>
              <a:rPr lang="en-US" altLang="en-US" dirty="0" smtClean="0"/>
              <a:t>Vaso</a:t>
            </a:r>
            <a:r>
              <a:rPr lang="en-US" altLang="en-US" u="sng" dirty="0" smtClean="0"/>
              <a:t>constriction</a:t>
            </a:r>
          </a:p>
          <a:p>
            <a:pPr lvl="1"/>
            <a:r>
              <a:rPr lang="en-US" altLang="en-US" dirty="0" smtClean="0"/>
              <a:t>Decreases vessel size</a:t>
            </a:r>
            <a:br>
              <a:rPr lang="en-US" altLang="en-US" dirty="0" smtClean="0"/>
            </a:br>
            <a:r>
              <a:rPr lang="en-US" altLang="en-US" dirty="0" smtClean="0"/>
              <a:t>Increases resistance</a:t>
            </a:r>
          </a:p>
          <a:p>
            <a:pPr lvl="1"/>
            <a:r>
              <a:rPr lang="en-US" altLang="en-US" dirty="0" smtClean="0"/>
              <a:t>Increases blood pressure.</a:t>
            </a:r>
          </a:p>
          <a:p>
            <a:endParaRPr lang="en-US" altLang="en-US" dirty="0" smtClean="0"/>
          </a:p>
          <a:p>
            <a:endParaRPr lang="en-US" altLang="en-US" dirty="0" smtClean="0"/>
          </a:p>
        </p:txBody>
      </p:sp>
      <p:sp>
        <p:nvSpPr>
          <p:cNvPr id="7" name="Slide Number Placeholder 6"/>
          <p:cNvSpPr>
            <a:spLocks noGrp="1"/>
          </p:cNvSpPr>
          <p:nvPr>
            <p:ph type="sldNum" sz="quarter" idx="4"/>
          </p:nvPr>
        </p:nvSpPr>
        <p:spPr/>
        <p:txBody>
          <a:bodyPr/>
          <a:lstStyle/>
          <a:p>
            <a:pPr>
              <a:defRPr/>
            </a:pPr>
            <a:fld id="{7934EB4C-221A-437D-9B9D-B7EF4B61892B}" type="slidenum">
              <a:rPr lang="en-US" smtClean="0"/>
              <a:pPr>
                <a:defRPr/>
              </a:pPr>
              <a:t>102</a:t>
            </a:fld>
            <a:endParaRPr lang="en-US" dirty="0"/>
          </a:p>
        </p:txBody>
      </p:sp>
      <p:sp>
        <p:nvSpPr>
          <p:cNvPr id="8" name="Footer Placeholder 7"/>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7"/>
          <p:cNvSpPr>
            <a:spLocks noGrp="1"/>
          </p:cNvSpPr>
          <p:nvPr>
            <p:ph type="title"/>
          </p:nvPr>
        </p:nvSpPr>
        <p:spPr/>
        <p:txBody>
          <a:bodyPr/>
          <a:lstStyle/>
          <a:p>
            <a:r>
              <a:rPr lang="en-US" altLang="en-US" smtClean="0"/>
              <a:t>Systemic Vascular Resistance</a:t>
            </a:r>
          </a:p>
        </p:txBody>
      </p:sp>
      <p:sp>
        <p:nvSpPr>
          <p:cNvPr id="89091" name="Content Placeholder 5"/>
          <p:cNvSpPr>
            <a:spLocks noGrp="1"/>
          </p:cNvSpPr>
          <p:nvPr>
            <p:ph idx="1"/>
          </p:nvPr>
        </p:nvSpPr>
        <p:spPr/>
        <p:txBody>
          <a:bodyPr/>
          <a:lstStyle/>
          <a:p>
            <a:r>
              <a:rPr lang="en-US" altLang="en-US" dirty="0" smtClean="0"/>
              <a:t>Abnormally high diastolic BP is not  desirable</a:t>
            </a:r>
          </a:p>
          <a:p>
            <a:pPr lvl="1"/>
            <a:r>
              <a:rPr lang="en-US" altLang="en-US" dirty="0" smtClean="0"/>
              <a:t>The higher the diastolic BP, the greater the resistance to blood being ejected from the left ventricle</a:t>
            </a:r>
          </a:p>
          <a:p>
            <a:pPr lvl="1"/>
            <a:r>
              <a:rPr lang="en-US" altLang="en-US" dirty="0" smtClean="0"/>
              <a:t>Left ventricle has to work harder to pump blood.  </a:t>
            </a:r>
          </a:p>
        </p:txBody>
      </p:sp>
      <p:sp>
        <p:nvSpPr>
          <p:cNvPr id="7" name="Slide Number Placeholder 6"/>
          <p:cNvSpPr>
            <a:spLocks noGrp="1"/>
          </p:cNvSpPr>
          <p:nvPr>
            <p:ph type="sldNum" sz="quarter" idx="4"/>
          </p:nvPr>
        </p:nvSpPr>
        <p:spPr/>
        <p:txBody>
          <a:bodyPr/>
          <a:lstStyle/>
          <a:p>
            <a:pPr>
              <a:defRPr/>
            </a:pPr>
            <a:fld id="{7934EB4C-221A-437D-9B9D-B7EF4B61892B}" type="slidenum">
              <a:rPr lang="en-US" smtClean="0"/>
              <a:pPr>
                <a:defRPr/>
              </a:pPr>
              <a:t>103</a:t>
            </a:fld>
            <a:endParaRPr lang="en-US" dirty="0"/>
          </a:p>
        </p:txBody>
      </p:sp>
      <p:sp>
        <p:nvSpPr>
          <p:cNvPr id="8" name="Footer Placeholder 7"/>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en-US" sz="3200" dirty="0" smtClean="0"/>
              <a:t>Effects of autonomic nervous system on systemic vascular resistance</a:t>
            </a:r>
            <a:endParaRPr lang="en-US" sz="3200" dirty="0"/>
          </a:p>
        </p:txBody>
      </p:sp>
      <p:sp>
        <p:nvSpPr>
          <p:cNvPr id="90114" name="Content Placeholder 5"/>
          <p:cNvSpPr>
            <a:spLocks noGrp="1"/>
          </p:cNvSpPr>
          <p:nvPr>
            <p:ph idx="1"/>
          </p:nvPr>
        </p:nvSpPr>
        <p:spPr>
          <a:xfrm>
            <a:off x="228600" y="1447800"/>
            <a:ext cx="8686800" cy="4800600"/>
          </a:xfrm>
        </p:spPr>
        <p:txBody>
          <a:bodyPr/>
          <a:lstStyle/>
          <a:p>
            <a:r>
              <a:rPr lang="en-US" altLang="en-US" dirty="0" smtClean="0"/>
              <a:t>Sympathetic stimulation causes vasoconstriction</a:t>
            </a:r>
          </a:p>
          <a:p>
            <a:pPr lvl="1"/>
            <a:r>
              <a:rPr lang="en-US" altLang="en-US" dirty="0" smtClean="0"/>
              <a:t>Increasing systemic vascular resistance.</a:t>
            </a:r>
          </a:p>
          <a:p>
            <a:pPr lvl="2"/>
            <a:r>
              <a:rPr lang="en-US" altLang="en-US" dirty="0"/>
              <a:t>Alpha 1 properties in epinephrine and norepinephrine, cause vasoconstriction, and increases systemic vascular resistance.</a:t>
            </a:r>
          </a:p>
          <a:p>
            <a:r>
              <a:rPr lang="en-US" altLang="en-US" dirty="0" smtClean="0"/>
              <a:t>Parasympathetic stimulation causes vasodilation</a:t>
            </a:r>
          </a:p>
          <a:p>
            <a:pPr lvl="1"/>
            <a:r>
              <a:rPr lang="en-US" altLang="en-US" dirty="0" smtClean="0"/>
              <a:t>Decreasing systemic vascular resistance.</a:t>
            </a:r>
          </a:p>
          <a:p>
            <a:endParaRPr lang="en-US" altLang="en-US" dirty="0" smtClean="0"/>
          </a:p>
          <a:p>
            <a:endParaRPr lang="en-US" altLang="en-US" dirty="0" smtClean="0"/>
          </a:p>
        </p:txBody>
      </p:sp>
      <p:sp>
        <p:nvSpPr>
          <p:cNvPr id="8" name="Slide Number Placeholder 7"/>
          <p:cNvSpPr>
            <a:spLocks noGrp="1"/>
          </p:cNvSpPr>
          <p:nvPr>
            <p:ph type="sldNum" sz="quarter" idx="4"/>
          </p:nvPr>
        </p:nvSpPr>
        <p:spPr/>
        <p:txBody>
          <a:bodyPr/>
          <a:lstStyle/>
          <a:p>
            <a:pPr>
              <a:defRPr/>
            </a:pPr>
            <a:fld id="{7934EB4C-221A-437D-9B9D-B7EF4B61892B}" type="slidenum">
              <a:rPr lang="en-US" smtClean="0"/>
              <a:pPr>
                <a:defRPr/>
              </a:pPr>
              <a:t>104</a:t>
            </a:fld>
            <a:endParaRPr lang="en-US" dirty="0"/>
          </a:p>
        </p:txBody>
      </p:sp>
      <p:sp>
        <p:nvSpPr>
          <p:cNvPr id="9" name="Footer Placeholder 8"/>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3"/>
          <p:cNvSpPr>
            <a:spLocks noGrp="1"/>
          </p:cNvSpPr>
          <p:nvPr>
            <p:ph type="ctrTitle" idx="4294967295"/>
          </p:nvPr>
        </p:nvSpPr>
        <p:spPr>
          <a:xfrm>
            <a:off x="685800" y="762000"/>
            <a:ext cx="7772400" cy="1470025"/>
          </a:xfrm>
        </p:spPr>
        <p:txBody>
          <a:bodyPr/>
          <a:lstStyle/>
          <a:p>
            <a:r>
              <a:rPr lang="en-US" altLang="en-US" sz="3600" dirty="0" smtClean="0"/>
              <a:t>Systemic Vascular Resistance</a:t>
            </a:r>
            <a:endParaRPr lang="en-US" altLang="en-US" b="1" dirty="0" smtClean="0"/>
          </a:p>
        </p:txBody>
      </p:sp>
      <p:sp>
        <p:nvSpPr>
          <p:cNvPr id="91139" name="Subtitle 4"/>
          <p:cNvSpPr>
            <a:spLocks noGrp="1"/>
          </p:cNvSpPr>
          <p:nvPr>
            <p:ph type="subTitle" idx="4294967295"/>
          </p:nvPr>
        </p:nvSpPr>
        <p:spPr>
          <a:xfrm>
            <a:off x="514150" y="2514600"/>
            <a:ext cx="8115701" cy="1752600"/>
          </a:xfrm>
        </p:spPr>
        <p:txBody>
          <a:bodyPr/>
          <a:lstStyle/>
          <a:p>
            <a:pPr marL="0" indent="0" algn="ctr">
              <a:buFont typeface="Arial" charset="0"/>
              <a:buNone/>
            </a:pPr>
            <a:r>
              <a:rPr lang="en-US" altLang="en-US" sz="4400" b="1" dirty="0" smtClean="0">
                <a:solidFill>
                  <a:srgbClr val="FFFFFF"/>
                </a:solidFill>
              </a:rPr>
              <a:t>Systemic Vascular Resistance </a:t>
            </a:r>
          </a:p>
          <a:p>
            <a:pPr marL="0" indent="0" algn="ctr">
              <a:buFont typeface="Arial" charset="0"/>
              <a:buNone/>
            </a:pPr>
            <a:r>
              <a:rPr lang="en-US" altLang="en-US" sz="4400" b="1" dirty="0" smtClean="0">
                <a:solidFill>
                  <a:srgbClr val="FFFFFF"/>
                </a:solidFill>
              </a:rPr>
              <a:t>Effect on Pulse Pressure</a:t>
            </a:r>
          </a:p>
        </p:txBody>
      </p:sp>
      <p:sp>
        <p:nvSpPr>
          <p:cNvPr id="91141" name="Title 1"/>
          <p:cNvSpPr>
            <a:spLocks/>
          </p:cNvSpPr>
          <p:nvPr/>
        </p:nvSpPr>
        <p:spPr bwMode="auto">
          <a:xfrm>
            <a:off x="727075" y="5181600"/>
            <a:ext cx="7689850" cy="1066800"/>
          </a:xfrm>
          <a:prstGeom prst="roundRect">
            <a:avLst>
              <a:gd name="adj" fmla="val 16667"/>
            </a:avLst>
          </a:prstGeom>
          <a:solidFill>
            <a:schemeClr val="bg1"/>
          </a:solidFill>
          <a:ln w="38100">
            <a:solidFill>
              <a:srgbClr val="C00000"/>
            </a:solidFill>
            <a:round/>
            <a:headEnd/>
            <a:tailEnd/>
          </a:ln>
        </p:spPr>
        <p:txBody>
          <a:bodyPr anchor="ct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968375" indent="-285750"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262063"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lgn="ctr">
              <a:spcBef>
                <a:spcPct val="0"/>
              </a:spcBef>
              <a:buFontTx/>
              <a:buNone/>
            </a:pPr>
            <a:r>
              <a:rPr lang="en-US" altLang="en-US" sz="2800">
                <a:solidFill>
                  <a:schemeClr val="tx1"/>
                </a:solidFill>
              </a:rPr>
              <a:t>(the difference between the systolic and the diastolic blood pressure readings)</a:t>
            </a:r>
          </a:p>
        </p:txBody>
      </p:sp>
      <p:sp>
        <p:nvSpPr>
          <p:cNvPr id="4" name="Slide Number Placeholder 3"/>
          <p:cNvSpPr>
            <a:spLocks noGrp="1"/>
          </p:cNvSpPr>
          <p:nvPr>
            <p:ph type="sldNum" sz="quarter" idx="4"/>
          </p:nvPr>
        </p:nvSpPr>
        <p:spPr/>
        <p:txBody>
          <a:bodyPr/>
          <a:lstStyle/>
          <a:p>
            <a:pPr>
              <a:defRPr/>
            </a:pPr>
            <a:fld id="{7934EB4C-221A-437D-9B9D-B7EF4B61892B}" type="slidenum">
              <a:rPr lang="en-US" smtClean="0"/>
              <a:pPr>
                <a:defRPr/>
              </a:pPr>
              <a:t>105</a:t>
            </a:fld>
            <a:endParaRPr lang="en-US" dirty="0"/>
          </a:p>
        </p:txBody>
      </p:sp>
      <p:sp>
        <p:nvSpPr>
          <p:cNvPr id="5" name="Footer Placeholder 4"/>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idx="4294967295"/>
          </p:nvPr>
        </p:nvSpPr>
        <p:spPr>
          <a:xfrm>
            <a:off x="0" y="0"/>
            <a:ext cx="9144000" cy="1371600"/>
          </a:xfrm>
        </p:spPr>
        <p:txBody>
          <a:bodyPr/>
          <a:lstStyle/>
          <a:p>
            <a:r>
              <a:rPr lang="en-US" altLang="en-US" b="1" smtClean="0"/>
              <a:t>Effect on Pulse Pressure</a:t>
            </a:r>
          </a:p>
        </p:txBody>
      </p:sp>
      <p:sp>
        <p:nvSpPr>
          <p:cNvPr id="5" name="TextBox 4"/>
          <p:cNvSpPr>
            <a:spLocks noChangeArrowheads="1"/>
          </p:cNvSpPr>
          <p:nvPr/>
        </p:nvSpPr>
        <p:spPr bwMode="auto">
          <a:xfrm>
            <a:off x="1371600" y="1752600"/>
            <a:ext cx="2668588" cy="1751013"/>
          </a:xfrm>
          <a:prstGeom prst="roundRect">
            <a:avLst>
              <a:gd name="adj" fmla="val 16667"/>
            </a:avLst>
          </a:prstGeom>
          <a:solidFill>
            <a:schemeClr val="accent2"/>
          </a:solidFill>
          <a:ln w="38100">
            <a:solidFill>
              <a:schemeClr val="bg1"/>
            </a:solidFill>
            <a:round/>
            <a:headEnd/>
            <a:tailEnd/>
          </a:ln>
          <a:effectLst>
            <a:outerShdw blurRad="63500" dist="20000" dir="5400000" rotWithShape="0">
              <a:srgbClr val="000000">
                <a:alpha val="37999"/>
              </a:srgbClr>
            </a:outerShdw>
          </a:effectLst>
        </p:spPr>
        <p:txBody>
          <a:bodyPr>
            <a:spAutoFit/>
          </a:bodyPr>
          <a:lstStyle>
            <a:lvl1pPr eaLnBrk="0" hangingPunct="0">
              <a:defRPr sz="2400" b="1">
                <a:solidFill>
                  <a:schemeClr val="tx1"/>
                </a:solidFill>
                <a:latin typeface="Arial" charset="0"/>
                <a:cs typeface="Arial" charset="0"/>
              </a:defRPr>
            </a:lvl1pPr>
            <a:lvl2pPr marL="37931725" indent="-37474525" eaLnBrk="0" hangingPunct="0">
              <a:defRPr sz="2400" b="1">
                <a:solidFill>
                  <a:schemeClr val="tx1"/>
                </a:solidFill>
                <a:latin typeface="Arial" charset="0"/>
                <a:cs typeface="Arial" charset="0"/>
              </a:defRPr>
            </a:lvl2pPr>
            <a:lvl3pPr eaLnBrk="0" hangingPunct="0">
              <a:defRPr sz="2400" b="1">
                <a:solidFill>
                  <a:schemeClr val="tx1"/>
                </a:solidFill>
                <a:latin typeface="Arial" charset="0"/>
                <a:cs typeface="Arial" charset="0"/>
              </a:defRPr>
            </a:lvl3pPr>
            <a:lvl4pPr eaLnBrk="0" hangingPunct="0">
              <a:defRPr sz="2400" b="1">
                <a:solidFill>
                  <a:schemeClr val="tx1"/>
                </a:solidFill>
                <a:latin typeface="Arial" charset="0"/>
                <a:cs typeface="Arial" charset="0"/>
              </a:defRPr>
            </a:lvl4pPr>
            <a:lvl5pPr eaLnBrk="0" hangingPunct="0">
              <a:defRPr sz="2400" b="1">
                <a:solidFill>
                  <a:schemeClr val="tx1"/>
                </a:solidFill>
                <a:latin typeface="Arial" charset="0"/>
                <a:cs typeface="Arial" charset="0"/>
              </a:defRPr>
            </a:lvl5pPr>
            <a:lvl6pPr marL="457200" eaLnBrk="0" fontAlgn="base" hangingPunct="0">
              <a:spcBef>
                <a:spcPct val="0"/>
              </a:spcBef>
              <a:spcAft>
                <a:spcPct val="0"/>
              </a:spcAft>
              <a:defRPr sz="2400" b="1">
                <a:solidFill>
                  <a:schemeClr val="tx1"/>
                </a:solidFill>
                <a:latin typeface="Arial" charset="0"/>
                <a:cs typeface="Arial" charset="0"/>
              </a:defRPr>
            </a:lvl6pPr>
            <a:lvl7pPr marL="914400" eaLnBrk="0" fontAlgn="base" hangingPunct="0">
              <a:spcBef>
                <a:spcPct val="0"/>
              </a:spcBef>
              <a:spcAft>
                <a:spcPct val="0"/>
              </a:spcAft>
              <a:defRPr sz="2400" b="1">
                <a:solidFill>
                  <a:schemeClr val="tx1"/>
                </a:solidFill>
                <a:latin typeface="Arial" charset="0"/>
                <a:cs typeface="Arial" charset="0"/>
              </a:defRPr>
            </a:lvl7pPr>
            <a:lvl8pPr marL="1371600" eaLnBrk="0" fontAlgn="base" hangingPunct="0">
              <a:spcBef>
                <a:spcPct val="0"/>
              </a:spcBef>
              <a:spcAft>
                <a:spcPct val="0"/>
              </a:spcAft>
              <a:defRPr sz="2400" b="1">
                <a:solidFill>
                  <a:schemeClr val="tx1"/>
                </a:solidFill>
                <a:latin typeface="Arial" charset="0"/>
                <a:cs typeface="Arial" charset="0"/>
              </a:defRPr>
            </a:lvl8pPr>
            <a:lvl9pPr marL="1828800" eaLnBrk="0" fontAlgn="base" hangingPunct="0">
              <a:spcBef>
                <a:spcPct val="0"/>
              </a:spcBef>
              <a:spcAft>
                <a:spcPct val="0"/>
              </a:spcAft>
              <a:defRPr sz="2400" b="1">
                <a:solidFill>
                  <a:schemeClr val="tx1"/>
                </a:solidFill>
                <a:latin typeface="Arial" charset="0"/>
                <a:cs typeface="Arial" charset="0"/>
              </a:defRPr>
            </a:lvl9pPr>
          </a:lstStyle>
          <a:p>
            <a:pPr algn="ctr" eaLnBrk="1" hangingPunct="1">
              <a:defRPr/>
            </a:pPr>
            <a:r>
              <a:rPr lang="en-US" altLang="en-US" sz="3200" dirty="0" smtClean="0">
                <a:solidFill>
                  <a:schemeClr val="bg1"/>
                </a:solidFill>
              </a:rPr>
              <a:t>Systemic vascular resistance</a:t>
            </a:r>
          </a:p>
        </p:txBody>
      </p:sp>
      <p:sp>
        <p:nvSpPr>
          <p:cNvPr id="6" name="Equal 5"/>
          <p:cNvSpPr/>
          <p:nvPr/>
        </p:nvSpPr>
        <p:spPr>
          <a:xfrm>
            <a:off x="4191000" y="2133600"/>
            <a:ext cx="838200" cy="685800"/>
          </a:xfrm>
          <a:prstGeom prst="mathEqual">
            <a:avLst>
              <a:gd name="adj1" fmla="val 23520"/>
              <a:gd name="adj2" fmla="val 1592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b="1">
                <a:solidFill>
                  <a:schemeClr val="tx1"/>
                </a:solidFill>
                <a:latin typeface="Arial" charset="0"/>
                <a:cs typeface="Arial" charset="0"/>
              </a:defRPr>
            </a:lvl1pPr>
            <a:lvl2pPr marL="37931725" indent="-37474525" eaLnBrk="0" hangingPunct="0">
              <a:defRPr sz="2400" b="1">
                <a:solidFill>
                  <a:schemeClr val="tx1"/>
                </a:solidFill>
                <a:latin typeface="Arial" charset="0"/>
                <a:cs typeface="Arial" charset="0"/>
              </a:defRPr>
            </a:lvl2pPr>
            <a:lvl3pPr eaLnBrk="0" hangingPunct="0">
              <a:defRPr sz="2400" b="1">
                <a:solidFill>
                  <a:schemeClr val="tx1"/>
                </a:solidFill>
                <a:latin typeface="Arial" charset="0"/>
                <a:cs typeface="Arial" charset="0"/>
              </a:defRPr>
            </a:lvl3pPr>
            <a:lvl4pPr eaLnBrk="0" hangingPunct="0">
              <a:defRPr sz="2400" b="1">
                <a:solidFill>
                  <a:schemeClr val="tx1"/>
                </a:solidFill>
                <a:latin typeface="Arial" charset="0"/>
                <a:cs typeface="Arial" charset="0"/>
              </a:defRPr>
            </a:lvl4pPr>
            <a:lvl5pPr eaLnBrk="0" hangingPunct="0">
              <a:defRPr sz="2400" b="1">
                <a:solidFill>
                  <a:schemeClr val="tx1"/>
                </a:solidFill>
                <a:latin typeface="Arial" charset="0"/>
                <a:cs typeface="Arial" charset="0"/>
              </a:defRPr>
            </a:lvl5pPr>
            <a:lvl6pPr marL="457200" eaLnBrk="0" fontAlgn="base" hangingPunct="0">
              <a:spcBef>
                <a:spcPct val="0"/>
              </a:spcBef>
              <a:spcAft>
                <a:spcPct val="0"/>
              </a:spcAft>
              <a:defRPr sz="2400" b="1">
                <a:solidFill>
                  <a:schemeClr val="tx1"/>
                </a:solidFill>
                <a:latin typeface="Arial" charset="0"/>
                <a:cs typeface="Arial" charset="0"/>
              </a:defRPr>
            </a:lvl6pPr>
            <a:lvl7pPr marL="914400" eaLnBrk="0" fontAlgn="base" hangingPunct="0">
              <a:spcBef>
                <a:spcPct val="0"/>
              </a:spcBef>
              <a:spcAft>
                <a:spcPct val="0"/>
              </a:spcAft>
              <a:defRPr sz="2400" b="1">
                <a:solidFill>
                  <a:schemeClr val="tx1"/>
                </a:solidFill>
                <a:latin typeface="Arial" charset="0"/>
                <a:cs typeface="Arial" charset="0"/>
              </a:defRPr>
            </a:lvl7pPr>
            <a:lvl8pPr marL="1371600" eaLnBrk="0" fontAlgn="base" hangingPunct="0">
              <a:spcBef>
                <a:spcPct val="0"/>
              </a:spcBef>
              <a:spcAft>
                <a:spcPct val="0"/>
              </a:spcAft>
              <a:defRPr sz="2400" b="1">
                <a:solidFill>
                  <a:schemeClr val="tx1"/>
                </a:solidFill>
                <a:latin typeface="Arial" charset="0"/>
                <a:cs typeface="Arial" charset="0"/>
              </a:defRPr>
            </a:lvl8pPr>
            <a:lvl9pPr marL="1828800" eaLnBrk="0" fontAlgn="base" hangingPunct="0">
              <a:spcBef>
                <a:spcPct val="0"/>
              </a:spcBef>
              <a:spcAft>
                <a:spcPct val="0"/>
              </a:spcAft>
              <a:defRPr sz="2400" b="1">
                <a:solidFill>
                  <a:schemeClr val="tx1"/>
                </a:solidFill>
                <a:latin typeface="Arial" charset="0"/>
                <a:cs typeface="Arial" charset="0"/>
              </a:defRPr>
            </a:lvl9pPr>
          </a:lstStyle>
          <a:p>
            <a:pPr algn="ctr" eaLnBrk="1" hangingPunct="1">
              <a:defRPr/>
            </a:pPr>
            <a:endParaRPr lang="en-US" altLang="en-US" sz="1800" b="0" dirty="0" smtClean="0"/>
          </a:p>
        </p:txBody>
      </p:sp>
      <p:sp>
        <p:nvSpPr>
          <p:cNvPr id="7" name="Up Arrow 6"/>
          <p:cNvSpPr/>
          <p:nvPr/>
        </p:nvSpPr>
        <p:spPr>
          <a:xfrm>
            <a:off x="5180013" y="1828800"/>
            <a:ext cx="838200" cy="1524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b="1">
                <a:solidFill>
                  <a:schemeClr val="tx1"/>
                </a:solidFill>
                <a:latin typeface="Arial" charset="0"/>
                <a:cs typeface="Arial" charset="0"/>
              </a:defRPr>
            </a:lvl1pPr>
            <a:lvl2pPr marL="37931725" indent="-37474525" eaLnBrk="0" hangingPunct="0">
              <a:defRPr sz="2400" b="1">
                <a:solidFill>
                  <a:schemeClr val="tx1"/>
                </a:solidFill>
                <a:latin typeface="Arial" charset="0"/>
                <a:cs typeface="Arial" charset="0"/>
              </a:defRPr>
            </a:lvl2pPr>
            <a:lvl3pPr eaLnBrk="0" hangingPunct="0">
              <a:defRPr sz="2400" b="1">
                <a:solidFill>
                  <a:schemeClr val="tx1"/>
                </a:solidFill>
                <a:latin typeface="Arial" charset="0"/>
                <a:cs typeface="Arial" charset="0"/>
              </a:defRPr>
            </a:lvl3pPr>
            <a:lvl4pPr eaLnBrk="0" hangingPunct="0">
              <a:defRPr sz="2400" b="1">
                <a:solidFill>
                  <a:schemeClr val="tx1"/>
                </a:solidFill>
                <a:latin typeface="Arial" charset="0"/>
                <a:cs typeface="Arial" charset="0"/>
              </a:defRPr>
            </a:lvl4pPr>
            <a:lvl5pPr eaLnBrk="0" hangingPunct="0">
              <a:defRPr sz="2400" b="1">
                <a:solidFill>
                  <a:schemeClr val="tx1"/>
                </a:solidFill>
                <a:latin typeface="Arial" charset="0"/>
                <a:cs typeface="Arial" charset="0"/>
              </a:defRPr>
            </a:lvl5pPr>
            <a:lvl6pPr marL="457200" eaLnBrk="0" fontAlgn="base" hangingPunct="0">
              <a:spcBef>
                <a:spcPct val="0"/>
              </a:spcBef>
              <a:spcAft>
                <a:spcPct val="0"/>
              </a:spcAft>
              <a:defRPr sz="2400" b="1">
                <a:solidFill>
                  <a:schemeClr val="tx1"/>
                </a:solidFill>
                <a:latin typeface="Arial" charset="0"/>
                <a:cs typeface="Arial" charset="0"/>
              </a:defRPr>
            </a:lvl6pPr>
            <a:lvl7pPr marL="914400" eaLnBrk="0" fontAlgn="base" hangingPunct="0">
              <a:spcBef>
                <a:spcPct val="0"/>
              </a:spcBef>
              <a:spcAft>
                <a:spcPct val="0"/>
              </a:spcAft>
              <a:defRPr sz="2400" b="1">
                <a:solidFill>
                  <a:schemeClr val="tx1"/>
                </a:solidFill>
                <a:latin typeface="Arial" charset="0"/>
                <a:cs typeface="Arial" charset="0"/>
              </a:defRPr>
            </a:lvl7pPr>
            <a:lvl8pPr marL="1371600" eaLnBrk="0" fontAlgn="base" hangingPunct="0">
              <a:spcBef>
                <a:spcPct val="0"/>
              </a:spcBef>
              <a:spcAft>
                <a:spcPct val="0"/>
              </a:spcAft>
              <a:defRPr sz="2400" b="1">
                <a:solidFill>
                  <a:schemeClr val="tx1"/>
                </a:solidFill>
                <a:latin typeface="Arial" charset="0"/>
                <a:cs typeface="Arial" charset="0"/>
              </a:defRPr>
            </a:lvl8pPr>
            <a:lvl9pPr marL="1828800" eaLnBrk="0" fontAlgn="base" hangingPunct="0">
              <a:spcBef>
                <a:spcPct val="0"/>
              </a:spcBef>
              <a:spcAft>
                <a:spcPct val="0"/>
              </a:spcAft>
              <a:defRPr sz="2400" b="1">
                <a:solidFill>
                  <a:schemeClr val="tx1"/>
                </a:solidFill>
                <a:latin typeface="Arial" charset="0"/>
                <a:cs typeface="Arial" charset="0"/>
              </a:defRPr>
            </a:lvl9pPr>
          </a:lstStyle>
          <a:p>
            <a:pPr algn="ctr" eaLnBrk="1" hangingPunct="1">
              <a:defRPr/>
            </a:pPr>
            <a:endParaRPr lang="en-US" altLang="en-US" sz="1800" b="0" dirty="0" smtClean="0">
              <a:solidFill>
                <a:srgbClr val="FFFFFF"/>
              </a:solidFill>
            </a:endParaRPr>
          </a:p>
        </p:txBody>
      </p:sp>
      <p:sp>
        <p:nvSpPr>
          <p:cNvPr id="8" name="TextBox 7"/>
          <p:cNvSpPr>
            <a:spLocks noChangeArrowheads="1"/>
          </p:cNvSpPr>
          <p:nvPr/>
        </p:nvSpPr>
        <p:spPr bwMode="auto">
          <a:xfrm>
            <a:off x="6170613" y="1676400"/>
            <a:ext cx="2516187" cy="1751013"/>
          </a:xfrm>
          <a:prstGeom prst="roundRect">
            <a:avLst>
              <a:gd name="adj" fmla="val 16667"/>
            </a:avLst>
          </a:prstGeom>
          <a:solidFill>
            <a:schemeClr val="accent2"/>
          </a:solidFill>
          <a:ln w="38100">
            <a:solidFill>
              <a:schemeClr val="bg1"/>
            </a:solidFill>
            <a:round/>
            <a:headEnd/>
            <a:tailEnd/>
          </a:ln>
          <a:effectLst>
            <a:outerShdw blurRad="63500" dist="20000" dir="5400000" rotWithShape="0">
              <a:srgbClr val="000000">
                <a:alpha val="37999"/>
              </a:srgbClr>
            </a:outerShdw>
          </a:effectLst>
        </p:spPr>
        <p:txBody>
          <a:bodyPr>
            <a:spAutoFit/>
          </a:bodyPr>
          <a:lstStyle/>
          <a:p>
            <a:pPr algn="ctr"/>
            <a:r>
              <a:rPr lang="en-US" altLang="en-US" sz="3200" dirty="0">
                <a:solidFill>
                  <a:schemeClr val="bg1"/>
                </a:solidFill>
              </a:rPr>
              <a:t>Diastolic blood pressure</a:t>
            </a:r>
          </a:p>
        </p:txBody>
      </p:sp>
      <p:sp>
        <p:nvSpPr>
          <p:cNvPr id="9" name="Up Arrow 8"/>
          <p:cNvSpPr/>
          <p:nvPr/>
        </p:nvSpPr>
        <p:spPr>
          <a:xfrm>
            <a:off x="381000" y="1828800"/>
            <a:ext cx="838200" cy="1524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b="1">
                <a:solidFill>
                  <a:schemeClr val="tx1"/>
                </a:solidFill>
                <a:latin typeface="Arial" charset="0"/>
                <a:cs typeface="Arial" charset="0"/>
              </a:defRPr>
            </a:lvl1pPr>
            <a:lvl2pPr marL="37931725" indent="-37474525" eaLnBrk="0" hangingPunct="0">
              <a:defRPr sz="2400" b="1">
                <a:solidFill>
                  <a:schemeClr val="tx1"/>
                </a:solidFill>
                <a:latin typeface="Arial" charset="0"/>
                <a:cs typeface="Arial" charset="0"/>
              </a:defRPr>
            </a:lvl2pPr>
            <a:lvl3pPr eaLnBrk="0" hangingPunct="0">
              <a:defRPr sz="2400" b="1">
                <a:solidFill>
                  <a:schemeClr val="tx1"/>
                </a:solidFill>
                <a:latin typeface="Arial" charset="0"/>
                <a:cs typeface="Arial" charset="0"/>
              </a:defRPr>
            </a:lvl3pPr>
            <a:lvl4pPr eaLnBrk="0" hangingPunct="0">
              <a:defRPr sz="2400" b="1">
                <a:solidFill>
                  <a:schemeClr val="tx1"/>
                </a:solidFill>
                <a:latin typeface="Arial" charset="0"/>
                <a:cs typeface="Arial" charset="0"/>
              </a:defRPr>
            </a:lvl4pPr>
            <a:lvl5pPr eaLnBrk="0" hangingPunct="0">
              <a:defRPr sz="2400" b="1">
                <a:solidFill>
                  <a:schemeClr val="tx1"/>
                </a:solidFill>
                <a:latin typeface="Arial" charset="0"/>
                <a:cs typeface="Arial" charset="0"/>
              </a:defRPr>
            </a:lvl5pPr>
            <a:lvl6pPr marL="457200" eaLnBrk="0" fontAlgn="base" hangingPunct="0">
              <a:spcBef>
                <a:spcPct val="0"/>
              </a:spcBef>
              <a:spcAft>
                <a:spcPct val="0"/>
              </a:spcAft>
              <a:defRPr sz="2400" b="1">
                <a:solidFill>
                  <a:schemeClr val="tx1"/>
                </a:solidFill>
                <a:latin typeface="Arial" charset="0"/>
                <a:cs typeface="Arial" charset="0"/>
              </a:defRPr>
            </a:lvl6pPr>
            <a:lvl7pPr marL="914400" eaLnBrk="0" fontAlgn="base" hangingPunct="0">
              <a:spcBef>
                <a:spcPct val="0"/>
              </a:spcBef>
              <a:spcAft>
                <a:spcPct val="0"/>
              </a:spcAft>
              <a:defRPr sz="2400" b="1">
                <a:solidFill>
                  <a:schemeClr val="tx1"/>
                </a:solidFill>
                <a:latin typeface="Arial" charset="0"/>
                <a:cs typeface="Arial" charset="0"/>
              </a:defRPr>
            </a:lvl7pPr>
            <a:lvl8pPr marL="1371600" eaLnBrk="0" fontAlgn="base" hangingPunct="0">
              <a:spcBef>
                <a:spcPct val="0"/>
              </a:spcBef>
              <a:spcAft>
                <a:spcPct val="0"/>
              </a:spcAft>
              <a:defRPr sz="2400" b="1">
                <a:solidFill>
                  <a:schemeClr val="tx1"/>
                </a:solidFill>
                <a:latin typeface="Arial" charset="0"/>
                <a:cs typeface="Arial" charset="0"/>
              </a:defRPr>
            </a:lvl8pPr>
            <a:lvl9pPr marL="1828800" eaLnBrk="0" fontAlgn="base" hangingPunct="0">
              <a:spcBef>
                <a:spcPct val="0"/>
              </a:spcBef>
              <a:spcAft>
                <a:spcPct val="0"/>
              </a:spcAft>
              <a:defRPr sz="2400" b="1">
                <a:solidFill>
                  <a:schemeClr val="tx1"/>
                </a:solidFill>
                <a:latin typeface="Arial" charset="0"/>
                <a:cs typeface="Arial" charset="0"/>
              </a:defRPr>
            </a:lvl9pPr>
          </a:lstStyle>
          <a:p>
            <a:pPr algn="ctr" eaLnBrk="1" hangingPunct="1">
              <a:defRPr/>
            </a:pPr>
            <a:endParaRPr lang="en-US" altLang="en-US" sz="1800" b="0" dirty="0" smtClean="0">
              <a:solidFill>
                <a:srgbClr val="FFFFFF"/>
              </a:solidFill>
            </a:endParaRPr>
          </a:p>
        </p:txBody>
      </p:sp>
      <p:sp>
        <p:nvSpPr>
          <p:cNvPr id="10" name="Up Arrow 9"/>
          <p:cNvSpPr/>
          <p:nvPr/>
        </p:nvSpPr>
        <p:spPr>
          <a:xfrm rot="10800000">
            <a:off x="381000" y="4191000"/>
            <a:ext cx="838200" cy="1524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b="1">
                <a:solidFill>
                  <a:schemeClr val="tx1"/>
                </a:solidFill>
                <a:latin typeface="Arial" charset="0"/>
                <a:cs typeface="Arial" charset="0"/>
              </a:defRPr>
            </a:lvl1pPr>
            <a:lvl2pPr marL="37931725" indent="-37474525" eaLnBrk="0" hangingPunct="0">
              <a:defRPr sz="2400" b="1">
                <a:solidFill>
                  <a:schemeClr val="tx1"/>
                </a:solidFill>
                <a:latin typeface="Arial" charset="0"/>
                <a:cs typeface="Arial" charset="0"/>
              </a:defRPr>
            </a:lvl2pPr>
            <a:lvl3pPr eaLnBrk="0" hangingPunct="0">
              <a:defRPr sz="2400" b="1">
                <a:solidFill>
                  <a:schemeClr val="tx1"/>
                </a:solidFill>
                <a:latin typeface="Arial" charset="0"/>
                <a:cs typeface="Arial" charset="0"/>
              </a:defRPr>
            </a:lvl3pPr>
            <a:lvl4pPr eaLnBrk="0" hangingPunct="0">
              <a:defRPr sz="2400" b="1">
                <a:solidFill>
                  <a:schemeClr val="tx1"/>
                </a:solidFill>
                <a:latin typeface="Arial" charset="0"/>
                <a:cs typeface="Arial" charset="0"/>
              </a:defRPr>
            </a:lvl4pPr>
            <a:lvl5pPr eaLnBrk="0" hangingPunct="0">
              <a:defRPr sz="2400" b="1">
                <a:solidFill>
                  <a:schemeClr val="tx1"/>
                </a:solidFill>
                <a:latin typeface="Arial" charset="0"/>
                <a:cs typeface="Arial" charset="0"/>
              </a:defRPr>
            </a:lvl5pPr>
            <a:lvl6pPr marL="457200" eaLnBrk="0" fontAlgn="base" hangingPunct="0">
              <a:spcBef>
                <a:spcPct val="0"/>
              </a:spcBef>
              <a:spcAft>
                <a:spcPct val="0"/>
              </a:spcAft>
              <a:defRPr sz="2400" b="1">
                <a:solidFill>
                  <a:schemeClr val="tx1"/>
                </a:solidFill>
                <a:latin typeface="Arial" charset="0"/>
                <a:cs typeface="Arial" charset="0"/>
              </a:defRPr>
            </a:lvl6pPr>
            <a:lvl7pPr marL="914400" eaLnBrk="0" fontAlgn="base" hangingPunct="0">
              <a:spcBef>
                <a:spcPct val="0"/>
              </a:spcBef>
              <a:spcAft>
                <a:spcPct val="0"/>
              </a:spcAft>
              <a:defRPr sz="2400" b="1">
                <a:solidFill>
                  <a:schemeClr val="tx1"/>
                </a:solidFill>
                <a:latin typeface="Arial" charset="0"/>
                <a:cs typeface="Arial" charset="0"/>
              </a:defRPr>
            </a:lvl7pPr>
            <a:lvl8pPr marL="1371600" eaLnBrk="0" fontAlgn="base" hangingPunct="0">
              <a:spcBef>
                <a:spcPct val="0"/>
              </a:spcBef>
              <a:spcAft>
                <a:spcPct val="0"/>
              </a:spcAft>
              <a:defRPr sz="2400" b="1">
                <a:solidFill>
                  <a:schemeClr val="tx1"/>
                </a:solidFill>
                <a:latin typeface="Arial" charset="0"/>
                <a:cs typeface="Arial" charset="0"/>
              </a:defRPr>
            </a:lvl8pPr>
            <a:lvl9pPr marL="1828800" eaLnBrk="0" fontAlgn="base" hangingPunct="0">
              <a:spcBef>
                <a:spcPct val="0"/>
              </a:spcBef>
              <a:spcAft>
                <a:spcPct val="0"/>
              </a:spcAft>
              <a:defRPr sz="2400" b="1">
                <a:solidFill>
                  <a:schemeClr val="tx1"/>
                </a:solidFill>
                <a:latin typeface="Arial" charset="0"/>
                <a:cs typeface="Arial" charset="0"/>
              </a:defRPr>
            </a:lvl9pPr>
          </a:lstStyle>
          <a:p>
            <a:pPr algn="ctr" eaLnBrk="1" hangingPunct="1">
              <a:defRPr/>
            </a:pPr>
            <a:endParaRPr lang="en-US" altLang="en-US" sz="1800" b="0" dirty="0" smtClean="0">
              <a:solidFill>
                <a:srgbClr val="FFFFFF"/>
              </a:solidFill>
            </a:endParaRPr>
          </a:p>
        </p:txBody>
      </p:sp>
      <p:sp>
        <p:nvSpPr>
          <p:cNvPr id="11" name="TextBox 10"/>
          <p:cNvSpPr>
            <a:spLocks noChangeArrowheads="1"/>
          </p:cNvSpPr>
          <p:nvPr/>
        </p:nvSpPr>
        <p:spPr bwMode="auto">
          <a:xfrm>
            <a:off x="1371600" y="4038600"/>
            <a:ext cx="2668588" cy="1751013"/>
          </a:xfrm>
          <a:prstGeom prst="roundRect">
            <a:avLst>
              <a:gd name="adj" fmla="val 16667"/>
            </a:avLst>
          </a:prstGeom>
          <a:solidFill>
            <a:schemeClr val="accent2"/>
          </a:solidFill>
          <a:ln w="38100">
            <a:solidFill>
              <a:schemeClr val="bg1"/>
            </a:solidFill>
            <a:round/>
            <a:headEnd/>
            <a:tailEnd/>
          </a:ln>
          <a:effectLst>
            <a:outerShdw blurRad="63500" dist="20000" dir="5400000" rotWithShape="0">
              <a:srgbClr val="000000">
                <a:alpha val="37999"/>
              </a:srgbClr>
            </a:outerShdw>
          </a:effectLst>
        </p:spPr>
        <p:txBody>
          <a:bodyPr>
            <a:spAutoFit/>
          </a:bodyPr>
          <a:lstStyle/>
          <a:p>
            <a:pPr algn="ctr"/>
            <a:r>
              <a:rPr lang="en-US" altLang="en-US" sz="3200" dirty="0">
                <a:solidFill>
                  <a:schemeClr val="bg1"/>
                </a:solidFill>
              </a:rPr>
              <a:t>Systemic vascular resistance</a:t>
            </a:r>
          </a:p>
        </p:txBody>
      </p:sp>
      <p:sp>
        <p:nvSpPr>
          <p:cNvPr id="12" name="Equal 11"/>
          <p:cNvSpPr/>
          <p:nvPr/>
        </p:nvSpPr>
        <p:spPr>
          <a:xfrm>
            <a:off x="4191000" y="4495800"/>
            <a:ext cx="838200" cy="685800"/>
          </a:xfrm>
          <a:prstGeom prst="mathEqual">
            <a:avLst>
              <a:gd name="adj1" fmla="val 23520"/>
              <a:gd name="adj2" fmla="val 1592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b="1">
                <a:solidFill>
                  <a:schemeClr val="tx1"/>
                </a:solidFill>
                <a:latin typeface="Arial" charset="0"/>
                <a:cs typeface="Arial" charset="0"/>
              </a:defRPr>
            </a:lvl1pPr>
            <a:lvl2pPr marL="37931725" indent="-37474525" eaLnBrk="0" hangingPunct="0">
              <a:defRPr sz="2400" b="1">
                <a:solidFill>
                  <a:schemeClr val="tx1"/>
                </a:solidFill>
                <a:latin typeface="Arial" charset="0"/>
                <a:cs typeface="Arial" charset="0"/>
              </a:defRPr>
            </a:lvl2pPr>
            <a:lvl3pPr eaLnBrk="0" hangingPunct="0">
              <a:defRPr sz="2400" b="1">
                <a:solidFill>
                  <a:schemeClr val="tx1"/>
                </a:solidFill>
                <a:latin typeface="Arial" charset="0"/>
                <a:cs typeface="Arial" charset="0"/>
              </a:defRPr>
            </a:lvl3pPr>
            <a:lvl4pPr eaLnBrk="0" hangingPunct="0">
              <a:defRPr sz="2400" b="1">
                <a:solidFill>
                  <a:schemeClr val="tx1"/>
                </a:solidFill>
                <a:latin typeface="Arial" charset="0"/>
                <a:cs typeface="Arial" charset="0"/>
              </a:defRPr>
            </a:lvl4pPr>
            <a:lvl5pPr eaLnBrk="0" hangingPunct="0">
              <a:defRPr sz="2400" b="1">
                <a:solidFill>
                  <a:schemeClr val="tx1"/>
                </a:solidFill>
                <a:latin typeface="Arial" charset="0"/>
                <a:cs typeface="Arial" charset="0"/>
              </a:defRPr>
            </a:lvl5pPr>
            <a:lvl6pPr marL="457200" eaLnBrk="0" fontAlgn="base" hangingPunct="0">
              <a:spcBef>
                <a:spcPct val="0"/>
              </a:spcBef>
              <a:spcAft>
                <a:spcPct val="0"/>
              </a:spcAft>
              <a:defRPr sz="2400" b="1">
                <a:solidFill>
                  <a:schemeClr val="tx1"/>
                </a:solidFill>
                <a:latin typeface="Arial" charset="0"/>
                <a:cs typeface="Arial" charset="0"/>
              </a:defRPr>
            </a:lvl6pPr>
            <a:lvl7pPr marL="914400" eaLnBrk="0" fontAlgn="base" hangingPunct="0">
              <a:spcBef>
                <a:spcPct val="0"/>
              </a:spcBef>
              <a:spcAft>
                <a:spcPct val="0"/>
              </a:spcAft>
              <a:defRPr sz="2400" b="1">
                <a:solidFill>
                  <a:schemeClr val="tx1"/>
                </a:solidFill>
                <a:latin typeface="Arial" charset="0"/>
                <a:cs typeface="Arial" charset="0"/>
              </a:defRPr>
            </a:lvl7pPr>
            <a:lvl8pPr marL="1371600" eaLnBrk="0" fontAlgn="base" hangingPunct="0">
              <a:spcBef>
                <a:spcPct val="0"/>
              </a:spcBef>
              <a:spcAft>
                <a:spcPct val="0"/>
              </a:spcAft>
              <a:defRPr sz="2400" b="1">
                <a:solidFill>
                  <a:schemeClr val="tx1"/>
                </a:solidFill>
                <a:latin typeface="Arial" charset="0"/>
                <a:cs typeface="Arial" charset="0"/>
              </a:defRPr>
            </a:lvl8pPr>
            <a:lvl9pPr marL="1828800" eaLnBrk="0" fontAlgn="base" hangingPunct="0">
              <a:spcBef>
                <a:spcPct val="0"/>
              </a:spcBef>
              <a:spcAft>
                <a:spcPct val="0"/>
              </a:spcAft>
              <a:defRPr sz="2400" b="1">
                <a:solidFill>
                  <a:schemeClr val="tx1"/>
                </a:solidFill>
                <a:latin typeface="Arial" charset="0"/>
                <a:cs typeface="Arial" charset="0"/>
              </a:defRPr>
            </a:lvl9pPr>
          </a:lstStyle>
          <a:p>
            <a:pPr algn="ctr" eaLnBrk="1" hangingPunct="1">
              <a:defRPr/>
            </a:pPr>
            <a:endParaRPr lang="en-US" altLang="en-US" sz="1800" b="0" dirty="0" smtClean="0"/>
          </a:p>
        </p:txBody>
      </p:sp>
      <p:sp>
        <p:nvSpPr>
          <p:cNvPr id="13" name="Up Arrow 12"/>
          <p:cNvSpPr/>
          <p:nvPr/>
        </p:nvSpPr>
        <p:spPr>
          <a:xfrm rot="10800000">
            <a:off x="5181600" y="4038600"/>
            <a:ext cx="838200" cy="1524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b="1">
                <a:solidFill>
                  <a:schemeClr val="tx1"/>
                </a:solidFill>
                <a:latin typeface="Arial" charset="0"/>
                <a:cs typeface="Arial" charset="0"/>
              </a:defRPr>
            </a:lvl1pPr>
            <a:lvl2pPr marL="37931725" indent="-37474525" eaLnBrk="0" hangingPunct="0">
              <a:defRPr sz="2400" b="1">
                <a:solidFill>
                  <a:schemeClr val="tx1"/>
                </a:solidFill>
                <a:latin typeface="Arial" charset="0"/>
                <a:cs typeface="Arial" charset="0"/>
              </a:defRPr>
            </a:lvl2pPr>
            <a:lvl3pPr eaLnBrk="0" hangingPunct="0">
              <a:defRPr sz="2400" b="1">
                <a:solidFill>
                  <a:schemeClr val="tx1"/>
                </a:solidFill>
                <a:latin typeface="Arial" charset="0"/>
                <a:cs typeface="Arial" charset="0"/>
              </a:defRPr>
            </a:lvl3pPr>
            <a:lvl4pPr eaLnBrk="0" hangingPunct="0">
              <a:defRPr sz="2400" b="1">
                <a:solidFill>
                  <a:schemeClr val="tx1"/>
                </a:solidFill>
                <a:latin typeface="Arial" charset="0"/>
                <a:cs typeface="Arial" charset="0"/>
              </a:defRPr>
            </a:lvl4pPr>
            <a:lvl5pPr eaLnBrk="0" hangingPunct="0">
              <a:defRPr sz="2400" b="1">
                <a:solidFill>
                  <a:schemeClr val="tx1"/>
                </a:solidFill>
                <a:latin typeface="Arial" charset="0"/>
                <a:cs typeface="Arial" charset="0"/>
              </a:defRPr>
            </a:lvl5pPr>
            <a:lvl6pPr marL="457200" eaLnBrk="0" fontAlgn="base" hangingPunct="0">
              <a:spcBef>
                <a:spcPct val="0"/>
              </a:spcBef>
              <a:spcAft>
                <a:spcPct val="0"/>
              </a:spcAft>
              <a:defRPr sz="2400" b="1">
                <a:solidFill>
                  <a:schemeClr val="tx1"/>
                </a:solidFill>
                <a:latin typeface="Arial" charset="0"/>
                <a:cs typeface="Arial" charset="0"/>
              </a:defRPr>
            </a:lvl6pPr>
            <a:lvl7pPr marL="914400" eaLnBrk="0" fontAlgn="base" hangingPunct="0">
              <a:spcBef>
                <a:spcPct val="0"/>
              </a:spcBef>
              <a:spcAft>
                <a:spcPct val="0"/>
              </a:spcAft>
              <a:defRPr sz="2400" b="1">
                <a:solidFill>
                  <a:schemeClr val="tx1"/>
                </a:solidFill>
                <a:latin typeface="Arial" charset="0"/>
                <a:cs typeface="Arial" charset="0"/>
              </a:defRPr>
            </a:lvl7pPr>
            <a:lvl8pPr marL="1371600" eaLnBrk="0" fontAlgn="base" hangingPunct="0">
              <a:spcBef>
                <a:spcPct val="0"/>
              </a:spcBef>
              <a:spcAft>
                <a:spcPct val="0"/>
              </a:spcAft>
              <a:defRPr sz="2400" b="1">
                <a:solidFill>
                  <a:schemeClr val="tx1"/>
                </a:solidFill>
                <a:latin typeface="Arial" charset="0"/>
                <a:cs typeface="Arial" charset="0"/>
              </a:defRPr>
            </a:lvl8pPr>
            <a:lvl9pPr marL="1828800" eaLnBrk="0" fontAlgn="base" hangingPunct="0">
              <a:spcBef>
                <a:spcPct val="0"/>
              </a:spcBef>
              <a:spcAft>
                <a:spcPct val="0"/>
              </a:spcAft>
              <a:defRPr sz="2400" b="1">
                <a:solidFill>
                  <a:schemeClr val="tx1"/>
                </a:solidFill>
                <a:latin typeface="Arial" charset="0"/>
                <a:cs typeface="Arial" charset="0"/>
              </a:defRPr>
            </a:lvl9pPr>
          </a:lstStyle>
          <a:p>
            <a:pPr algn="ctr" eaLnBrk="1" hangingPunct="1">
              <a:defRPr/>
            </a:pPr>
            <a:endParaRPr lang="en-US" altLang="en-US" sz="1800" b="0" dirty="0" smtClean="0">
              <a:solidFill>
                <a:srgbClr val="FFFFFF"/>
              </a:solidFill>
            </a:endParaRPr>
          </a:p>
        </p:txBody>
      </p:sp>
      <p:sp>
        <p:nvSpPr>
          <p:cNvPr id="14" name="TextBox 13"/>
          <p:cNvSpPr>
            <a:spLocks noChangeArrowheads="1"/>
          </p:cNvSpPr>
          <p:nvPr/>
        </p:nvSpPr>
        <p:spPr bwMode="auto">
          <a:xfrm>
            <a:off x="6248400" y="4038600"/>
            <a:ext cx="2438400" cy="1751013"/>
          </a:xfrm>
          <a:prstGeom prst="roundRect">
            <a:avLst>
              <a:gd name="adj" fmla="val 16667"/>
            </a:avLst>
          </a:prstGeom>
          <a:solidFill>
            <a:schemeClr val="accent2"/>
          </a:solidFill>
          <a:ln w="38100">
            <a:solidFill>
              <a:schemeClr val="bg1"/>
            </a:solidFill>
            <a:round/>
            <a:headEnd/>
            <a:tailEnd/>
          </a:ln>
          <a:effectLst>
            <a:outerShdw blurRad="63500" dist="20000" dir="5400000" rotWithShape="0">
              <a:srgbClr val="000000">
                <a:alpha val="37999"/>
              </a:srgbClr>
            </a:outerShdw>
          </a:effectLst>
        </p:spPr>
        <p:txBody>
          <a:bodyPr>
            <a:spAutoFit/>
          </a:bodyPr>
          <a:lstStyle/>
          <a:p>
            <a:pPr algn="ctr"/>
            <a:r>
              <a:rPr lang="en-US" altLang="en-US" sz="3200" dirty="0">
                <a:solidFill>
                  <a:schemeClr val="bg1"/>
                </a:solidFill>
              </a:rPr>
              <a:t>Diastolic blood pressure</a:t>
            </a:r>
          </a:p>
        </p:txBody>
      </p:sp>
      <p:sp>
        <p:nvSpPr>
          <p:cNvPr id="4" name="Slide Number Placeholder 3"/>
          <p:cNvSpPr>
            <a:spLocks noGrp="1"/>
          </p:cNvSpPr>
          <p:nvPr>
            <p:ph type="sldNum" sz="quarter" idx="4"/>
          </p:nvPr>
        </p:nvSpPr>
        <p:spPr/>
        <p:txBody>
          <a:bodyPr/>
          <a:lstStyle/>
          <a:p>
            <a:pPr>
              <a:defRPr/>
            </a:pPr>
            <a:fld id="{7934EB4C-221A-437D-9B9D-B7EF4B61892B}" type="slidenum">
              <a:rPr lang="en-US" smtClean="0"/>
              <a:pPr>
                <a:defRPr/>
              </a:pPr>
              <a:t>106</a:t>
            </a:fld>
            <a:endParaRPr lang="en-US" dirty="0"/>
          </a:p>
        </p:txBody>
      </p:sp>
      <p:sp>
        <p:nvSpPr>
          <p:cNvPr id="15" name="Footer Placeholder 14"/>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Bottom)">
                                      <p:cBhvr>
                                        <p:cTn id="7" dur="500"/>
                                        <p:tgtEl>
                                          <p:spTgt spid="9"/>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par>
                                <p:cTn id="11" presetID="1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lide(fromBottom)">
                                      <p:cBhvr>
                                        <p:cTn id="13" dur="500"/>
                                        <p:tgtEl>
                                          <p:spTgt spid="6"/>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lide(fromBottom)">
                                      <p:cBhvr>
                                        <p:cTn id="16" dur="500"/>
                                        <p:tgtEl>
                                          <p:spTgt spid="7"/>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lide(fromBottom)">
                                      <p:cBhvr>
                                        <p:cTn id="19" dur="500"/>
                                        <p:tgtEl>
                                          <p:spTgt spid="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slide(fromTop)">
                                      <p:cBhvr>
                                        <p:cTn id="24" dur="500"/>
                                        <p:tgtEl>
                                          <p:spTgt spid="10"/>
                                        </p:tgtEl>
                                      </p:cBhvr>
                                    </p:animEffect>
                                  </p:childTnLst>
                                </p:cTn>
                              </p:par>
                              <p:par>
                                <p:cTn id="25" presetID="12" presetClass="entr" presetSubtype="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slide(fromTop)">
                                      <p:cBhvr>
                                        <p:cTn id="27" dur="500"/>
                                        <p:tgtEl>
                                          <p:spTgt spid="11"/>
                                        </p:tgtEl>
                                      </p:cBhvr>
                                    </p:animEffect>
                                  </p:childTnLst>
                                </p:cTn>
                              </p:par>
                              <p:par>
                                <p:cTn id="28" presetID="12" presetClass="entr" presetSubtype="1"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slide(fromTop)">
                                      <p:cBhvr>
                                        <p:cTn id="30" dur="500"/>
                                        <p:tgtEl>
                                          <p:spTgt spid="12"/>
                                        </p:tgtEl>
                                      </p:cBhvr>
                                    </p:animEffect>
                                  </p:childTnLst>
                                </p:cTn>
                              </p:par>
                              <p:par>
                                <p:cTn id="31" presetID="12" presetClass="entr" presetSubtype="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slide(fromTop)">
                                      <p:cBhvr>
                                        <p:cTn id="33" dur="500"/>
                                        <p:tgtEl>
                                          <p:spTgt spid="13"/>
                                        </p:tgtEl>
                                      </p:cBhvr>
                                    </p:animEffect>
                                  </p:childTnLst>
                                </p:cTn>
                              </p:par>
                              <p:par>
                                <p:cTn id="34" presetID="12" presetClass="entr" presetSubtype="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slide(fromTop)">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3" grpId="0" animBg="1"/>
      <p:bldP spid="1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Title 1"/>
          <p:cNvSpPr>
            <a:spLocks noGrp="1"/>
          </p:cNvSpPr>
          <p:nvPr>
            <p:ph type="title"/>
          </p:nvPr>
        </p:nvSpPr>
        <p:spPr/>
        <p:txBody>
          <a:bodyPr/>
          <a:lstStyle/>
          <a:p>
            <a:r>
              <a:rPr lang="en-US" altLang="en-US" smtClean="0"/>
              <a:t>Pulse Pressure</a:t>
            </a:r>
            <a:br>
              <a:rPr lang="en-US" altLang="en-US" smtClean="0"/>
            </a:br>
            <a:r>
              <a:rPr lang="en-US" altLang="en-US" smtClean="0"/>
              <a:t>(Systolic BP) - (Diastolic BP)</a:t>
            </a:r>
          </a:p>
        </p:txBody>
      </p:sp>
      <p:sp>
        <p:nvSpPr>
          <p:cNvPr id="93186" name="Content Placeholder 2"/>
          <p:cNvSpPr>
            <a:spLocks noGrp="1"/>
          </p:cNvSpPr>
          <p:nvPr>
            <p:ph idx="1"/>
          </p:nvPr>
        </p:nvSpPr>
        <p:spPr/>
        <p:txBody>
          <a:bodyPr/>
          <a:lstStyle/>
          <a:p>
            <a:r>
              <a:rPr lang="en-US" altLang="en-US" dirty="0" smtClean="0"/>
              <a:t>Measured in millimeters of mercury </a:t>
            </a:r>
          </a:p>
          <a:p>
            <a:pPr lvl="1"/>
            <a:r>
              <a:rPr lang="en-US" altLang="en-US" dirty="0" smtClean="0"/>
              <a:t>Ex: 120/80 = Pulse Pressure of 40 mmHg</a:t>
            </a:r>
          </a:p>
          <a:p>
            <a:pPr lvl="2"/>
            <a:r>
              <a:rPr lang="en-US" altLang="en-US" dirty="0" smtClean="0"/>
              <a:t>(120 - 80)</a:t>
            </a:r>
          </a:p>
          <a:p>
            <a:r>
              <a:rPr lang="en-US" altLang="en-US" dirty="0" smtClean="0"/>
              <a:t>Resting, Healthy adults, Sitting position</a:t>
            </a:r>
          </a:p>
          <a:p>
            <a:pPr lvl="1"/>
            <a:r>
              <a:rPr lang="en-US" altLang="en-US" dirty="0" smtClean="0"/>
              <a:t>30-40 mmHg. </a:t>
            </a:r>
          </a:p>
          <a:p>
            <a:r>
              <a:rPr lang="en-US" altLang="en-US" dirty="0" smtClean="0"/>
              <a:t>Increases with exercise </a:t>
            </a:r>
          </a:p>
          <a:p>
            <a:pPr lvl="1"/>
            <a:r>
              <a:rPr lang="en-US" altLang="en-US" dirty="0" smtClean="0"/>
              <a:t>Due to increased stroke volume</a:t>
            </a:r>
          </a:p>
          <a:p>
            <a:pPr lvl="1"/>
            <a:r>
              <a:rPr lang="en-US" altLang="en-US" dirty="0" smtClean="0"/>
              <a:t>Up to about 100 mmHg</a:t>
            </a:r>
          </a:p>
        </p:txBody>
      </p:sp>
      <p:sp>
        <p:nvSpPr>
          <p:cNvPr id="6" name="Slide Number Placeholder 5"/>
          <p:cNvSpPr>
            <a:spLocks noGrp="1"/>
          </p:cNvSpPr>
          <p:nvPr>
            <p:ph type="sldNum" sz="quarter" idx="4"/>
          </p:nvPr>
        </p:nvSpPr>
        <p:spPr/>
        <p:txBody>
          <a:bodyPr/>
          <a:lstStyle/>
          <a:p>
            <a:pPr>
              <a:defRPr/>
            </a:pPr>
            <a:fld id="{7934EB4C-221A-437D-9B9D-B7EF4B61892B}" type="slidenum">
              <a:rPr lang="en-US" smtClean="0"/>
              <a:pPr>
                <a:defRPr/>
              </a:pPr>
              <a:t>107</a:t>
            </a:fld>
            <a:endParaRPr lang="en-US" dirty="0"/>
          </a:p>
        </p:txBody>
      </p:sp>
      <p:sp>
        <p:nvSpPr>
          <p:cNvPr id="7" name="Footer Placeholder 6"/>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US" altLang="en-US" smtClean="0"/>
              <a:t>Pulse Pressure</a:t>
            </a:r>
            <a:br>
              <a:rPr lang="en-US" altLang="en-US" smtClean="0"/>
            </a:br>
            <a:r>
              <a:rPr lang="en-US" altLang="en-US" smtClean="0"/>
              <a:t>(Systolic BP) - (Diastolic BP)</a:t>
            </a:r>
          </a:p>
        </p:txBody>
      </p:sp>
      <p:sp>
        <p:nvSpPr>
          <p:cNvPr id="94211" name="Content Placeholder 2"/>
          <p:cNvSpPr>
            <a:spLocks noGrp="1"/>
          </p:cNvSpPr>
          <p:nvPr>
            <p:ph idx="1"/>
          </p:nvPr>
        </p:nvSpPr>
        <p:spPr>
          <a:xfrm>
            <a:off x="419100" y="1447800"/>
            <a:ext cx="8305800" cy="4800600"/>
          </a:xfrm>
        </p:spPr>
        <p:txBody>
          <a:bodyPr/>
          <a:lstStyle/>
          <a:p>
            <a:r>
              <a:rPr lang="en-US" altLang="en-US" dirty="0" smtClean="0"/>
              <a:t>Narrow (Low) </a:t>
            </a:r>
          </a:p>
          <a:p>
            <a:pPr lvl="1"/>
            <a:r>
              <a:rPr lang="en-US" altLang="en-US" dirty="0" smtClean="0"/>
              <a:t>less than 25% (</a:t>
            </a:r>
            <a:r>
              <a:rPr lang="en-US" altLang="en-US" baseline="30000" dirty="0" smtClean="0"/>
              <a:t>1</a:t>
            </a:r>
            <a:r>
              <a:rPr lang="en-US" altLang="en-US" dirty="0" smtClean="0"/>
              <a:t>/</a:t>
            </a:r>
            <a:r>
              <a:rPr lang="en-US" altLang="en-US" baseline="-25000" dirty="0" smtClean="0"/>
              <a:t>4</a:t>
            </a:r>
            <a:r>
              <a:rPr lang="en-US" altLang="en-US" dirty="0" smtClean="0"/>
              <a:t>) of the systolic value </a:t>
            </a:r>
          </a:p>
          <a:p>
            <a:r>
              <a:rPr lang="en-US" altLang="en-US" dirty="0" smtClean="0"/>
              <a:t>Narrow (Low) suggests</a:t>
            </a:r>
          </a:p>
          <a:p>
            <a:pPr lvl="1"/>
            <a:r>
              <a:rPr lang="en-US" altLang="en-US" dirty="0" smtClean="0"/>
              <a:t>Drop in left ventricular stroke volume.</a:t>
            </a:r>
          </a:p>
          <a:p>
            <a:pPr lvl="1"/>
            <a:r>
              <a:rPr lang="en-US" altLang="en-US" dirty="0" smtClean="0"/>
              <a:t>In trauma suggests significant blood loss  (insufficient preload)</a:t>
            </a:r>
          </a:p>
          <a:p>
            <a:pPr lvl="1"/>
            <a:r>
              <a:rPr lang="en-US" altLang="en-US" dirty="0" smtClean="0"/>
              <a:t>Ex:  108/88 = 20   (25% of 108 (=&gt; 108/4) =27)</a:t>
            </a:r>
          </a:p>
          <a:p>
            <a:pPr lvl="2"/>
            <a:r>
              <a:rPr lang="en-US" altLang="en-US" dirty="0" smtClean="0"/>
              <a:t>BP looks "OK", but low Pulse Pressure suggests concern</a:t>
            </a:r>
          </a:p>
        </p:txBody>
      </p:sp>
      <p:sp>
        <p:nvSpPr>
          <p:cNvPr id="6" name="Slide Number Placeholder 5"/>
          <p:cNvSpPr>
            <a:spLocks noGrp="1"/>
          </p:cNvSpPr>
          <p:nvPr>
            <p:ph type="sldNum" sz="quarter" idx="4"/>
          </p:nvPr>
        </p:nvSpPr>
        <p:spPr/>
        <p:txBody>
          <a:bodyPr/>
          <a:lstStyle/>
          <a:p>
            <a:pPr>
              <a:defRPr/>
            </a:pPr>
            <a:fld id="{7934EB4C-221A-437D-9B9D-B7EF4B61892B}" type="slidenum">
              <a:rPr lang="en-US" smtClean="0"/>
              <a:pPr>
                <a:defRPr/>
              </a:pPr>
              <a:t>108</a:t>
            </a:fld>
            <a:endParaRPr lang="en-US" dirty="0"/>
          </a:p>
        </p:txBody>
      </p:sp>
      <p:sp>
        <p:nvSpPr>
          <p:cNvPr id="7" name="Footer Placeholder 6"/>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altLang="en-US" smtClean="0"/>
              <a:t>Pulse Pressure</a:t>
            </a:r>
            <a:br>
              <a:rPr lang="en-US" altLang="en-US" smtClean="0"/>
            </a:br>
            <a:r>
              <a:rPr lang="en-US" altLang="en-US" smtClean="0"/>
              <a:t>(Systolic BP) - (Diastolic BP)</a:t>
            </a:r>
          </a:p>
        </p:txBody>
      </p:sp>
      <p:sp>
        <p:nvSpPr>
          <p:cNvPr id="95235" name="Content Placeholder 2"/>
          <p:cNvSpPr>
            <a:spLocks noGrp="1"/>
          </p:cNvSpPr>
          <p:nvPr>
            <p:ph idx="1"/>
          </p:nvPr>
        </p:nvSpPr>
        <p:spPr>
          <a:xfrm>
            <a:off x="381000" y="1447800"/>
            <a:ext cx="8382000" cy="4800600"/>
          </a:xfrm>
        </p:spPr>
        <p:txBody>
          <a:bodyPr/>
          <a:lstStyle/>
          <a:p>
            <a:r>
              <a:rPr lang="en-US" altLang="en-US" dirty="0" smtClean="0"/>
              <a:t>If Consistently High (greater than 100 mmHg) suggests</a:t>
            </a:r>
          </a:p>
          <a:p>
            <a:pPr lvl="1"/>
            <a:r>
              <a:rPr lang="en-US" altLang="en-US" dirty="0" smtClean="0"/>
              <a:t>stiffness of the major arteries</a:t>
            </a:r>
          </a:p>
          <a:p>
            <a:pPr lvl="1"/>
            <a:r>
              <a:rPr lang="en-US" altLang="en-US" dirty="0" smtClean="0"/>
              <a:t>aortic regurgitation </a:t>
            </a:r>
          </a:p>
          <a:p>
            <a:pPr lvl="1"/>
            <a:r>
              <a:rPr lang="en-US" altLang="en-US" dirty="0" smtClean="0"/>
              <a:t>arteriovenous malformation  </a:t>
            </a:r>
          </a:p>
          <a:p>
            <a:r>
              <a:rPr lang="en-US" altLang="en-US" dirty="0" smtClean="0"/>
              <a:t>High resting pulse pressure is harmful </a:t>
            </a:r>
          </a:p>
          <a:p>
            <a:pPr lvl="1"/>
            <a:r>
              <a:rPr lang="en-US" altLang="en-US" dirty="0" smtClean="0"/>
              <a:t>Tends to accelerate the normal aging of body organs, particularly the heart, the brain and kidneys.</a:t>
            </a:r>
          </a:p>
        </p:txBody>
      </p:sp>
      <p:sp>
        <p:nvSpPr>
          <p:cNvPr id="6" name="Slide Number Placeholder 5"/>
          <p:cNvSpPr>
            <a:spLocks noGrp="1"/>
          </p:cNvSpPr>
          <p:nvPr>
            <p:ph type="sldNum" sz="quarter" idx="4"/>
          </p:nvPr>
        </p:nvSpPr>
        <p:spPr/>
        <p:txBody>
          <a:bodyPr/>
          <a:lstStyle/>
          <a:p>
            <a:pPr>
              <a:defRPr/>
            </a:pPr>
            <a:fld id="{7934EB4C-221A-437D-9B9D-B7EF4B61892B}" type="slidenum">
              <a:rPr lang="en-US" smtClean="0"/>
              <a:pPr>
                <a:defRPr/>
              </a:pPr>
              <a:t>109</a:t>
            </a:fld>
            <a:endParaRPr lang="en-US" dirty="0"/>
          </a:p>
        </p:txBody>
      </p:sp>
      <p:sp>
        <p:nvSpPr>
          <p:cNvPr id="7" name="Footer Placeholder 6"/>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smtClean="0"/>
              <a:t>Pathophysiology</a:t>
            </a:r>
            <a:endParaRPr lang="en-US" altLang="en-US" dirty="0"/>
          </a:p>
        </p:txBody>
      </p:sp>
      <p:sp>
        <p:nvSpPr>
          <p:cNvPr id="80899" name="Content Placeholder 2"/>
          <p:cNvSpPr>
            <a:spLocks noGrp="1"/>
          </p:cNvSpPr>
          <p:nvPr>
            <p:ph idx="1"/>
          </p:nvPr>
        </p:nvSpPr>
        <p:spPr/>
        <p:txBody>
          <a:bodyPr/>
          <a:lstStyle/>
          <a:p>
            <a:r>
              <a:rPr lang="en-US" altLang="en-US" smtClean="0"/>
              <a:t>Effects of respiratory compromise on the body:</a:t>
            </a:r>
          </a:p>
          <a:p>
            <a:pPr lvl="1"/>
            <a:r>
              <a:rPr lang="en-US" altLang="en-US" smtClean="0"/>
              <a:t>Oxygen levels fall and carbon dioxide levels rise.</a:t>
            </a:r>
          </a:p>
          <a:p>
            <a:pPr lvl="1"/>
            <a:r>
              <a:rPr lang="en-US" altLang="en-US" smtClean="0"/>
              <a:t>Respiratory rate increases.</a:t>
            </a:r>
          </a:p>
          <a:p>
            <a:pPr lvl="1"/>
            <a:r>
              <a:rPr lang="en-US" altLang="en-US" smtClean="0"/>
              <a:t>Blood becomes more acidic.</a:t>
            </a:r>
          </a:p>
          <a:p>
            <a:pPr lvl="1"/>
            <a:r>
              <a:rPr lang="en-US" altLang="en-US" smtClean="0"/>
              <a:t>The brain sends commands to the body to breathe. </a:t>
            </a:r>
          </a:p>
          <a:p>
            <a:pPr lvl="1"/>
            <a:endParaRPr lang="en-US" altLang="en-US" dirty="0"/>
          </a:p>
        </p:txBody>
      </p:sp>
    </p:spTree>
    <p:extLst>
      <p:ext uri="{BB962C8B-B14F-4D97-AF65-F5344CB8AC3E}">
        <p14:creationId xmlns:p14="http://schemas.microsoft.com/office/powerpoint/2010/main" val="94615223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3"/>
          <p:cNvSpPr>
            <a:spLocks noGrp="1"/>
          </p:cNvSpPr>
          <p:nvPr>
            <p:ph type="ctrTitle" idx="4294967295"/>
          </p:nvPr>
        </p:nvSpPr>
        <p:spPr>
          <a:xfrm>
            <a:off x="685800" y="2644775"/>
            <a:ext cx="7772400" cy="1470025"/>
          </a:xfrm>
        </p:spPr>
        <p:txBody>
          <a:bodyPr/>
          <a:lstStyle/>
          <a:p>
            <a:r>
              <a:rPr lang="en-US" altLang="en-US" b="1" dirty="0" smtClean="0"/>
              <a:t>Microcirculation</a:t>
            </a:r>
          </a:p>
        </p:txBody>
      </p:sp>
      <p:sp>
        <p:nvSpPr>
          <p:cNvPr id="96260" name="Title 1"/>
          <p:cNvSpPr>
            <a:spLocks/>
          </p:cNvSpPr>
          <p:nvPr/>
        </p:nvSpPr>
        <p:spPr bwMode="auto">
          <a:xfrm>
            <a:off x="190500" y="3886200"/>
            <a:ext cx="8763000" cy="1066800"/>
          </a:xfrm>
          <a:prstGeom prst="roundRect">
            <a:avLst>
              <a:gd name="adj" fmla="val 16667"/>
            </a:avLst>
          </a:prstGeom>
          <a:solidFill>
            <a:schemeClr val="bg1"/>
          </a:solidFill>
          <a:ln w="38100">
            <a:solidFill>
              <a:srgbClr val="C00000"/>
            </a:solidFill>
            <a:round/>
            <a:headEnd/>
            <a:tailEnd/>
          </a:ln>
        </p:spPr>
        <p:txBody>
          <a:bodyPr anchor="ct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968375" indent="-285750"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262063"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lgn="ctr">
              <a:spcBef>
                <a:spcPct val="0"/>
              </a:spcBef>
              <a:buFontTx/>
              <a:buNone/>
            </a:pPr>
            <a:r>
              <a:rPr lang="en-US" altLang="en-US" sz="2800">
                <a:solidFill>
                  <a:schemeClr val="tx1"/>
                </a:solidFill>
              </a:rPr>
              <a:t>(the flow of blood through the smallest blood vessels—the arterioles, capillaries, and venules)</a:t>
            </a:r>
          </a:p>
        </p:txBody>
      </p:sp>
      <p:sp>
        <p:nvSpPr>
          <p:cNvPr id="4" name="Slide Number Placeholder 3"/>
          <p:cNvSpPr>
            <a:spLocks noGrp="1"/>
          </p:cNvSpPr>
          <p:nvPr>
            <p:ph type="sldNum" sz="quarter" idx="4"/>
          </p:nvPr>
        </p:nvSpPr>
        <p:spPr/>
        <p:txBody>
          <a:bodyPr/>
          <a:lstStyle/>
          <a:p>
            <a:pPr>
              <a:defRPr/>
            </a:pPr>
            <a:fld id="{7934EB4C-221A-437D-9B9D-B7EF4B61892B}" type="slidenum">
              <a:rPr lang="en-US" smtClean="0"/>
              <a:pPr>
                <a:defRPr/>
              </a:pPr>
              <a:t>110</a:t>
            </a:fld>
            <a:endParaRPr lang="en-US" dirty="0"/>
          </a:p>
        </p:txBody>
      </p:sp>
      <p:sp>
        <p:nvSpPr>
          <p:cNvPr id="5" name="Footer Placeholder 4"/>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t>Site of exchange</a:t>
            </a:r>
            <a:br>
              <a:rPr lang="en-US" altLang="en-US" dirty="0"/>
            </a:br>
            <a:endParaRPr lang="en-US" dirty="0"/>
          </a:p>
        </p:txBody>
      </p:sp>
      <p:sp>
        <p:nvSpPr>
          <p:cNvPr id="97283" name="Content Placeholder 2"/>
          <p:cNvSpPr>
            <a:spLocks noGrp="1"/>
          </p:cNvSpPr>
          <p:nvPr>
            <p:ph idx="1"/>
          </p:nvPr>
        </p:nvSpPr>
        <p:spPr>
          <a:xfrm>
            <a:off x="76200" y="1066800"/>
            <a:ext cx="3773148" cy="5562600"/>
          </a:xfrm>
        </p:spPr>
        <p:txBody>
          <a:bodyPr anchor="ctr"/>
          <a:lstStyle/>
          <a:p>
            <a:r>
              <a:rPr lang="en-US" altLang="en-US" dirty="0" err="1" smtClean="0"/>
              <a:t>Metarterioles</a:t>
            </a:r>
            <a:endParaRPr lang="en-US" altLang="en-US" dirty="0" smtClean="0"/>
          </a:p>
          <a:p>
            <a:pPr lvl="1"/>
            <a:r>
              <a:rPr lang="en-US" altLang="en-US" sz="2000" dirty="0" smtClean="0">
                <a:latin typeface="Arial" charset="0"/>
                <a:cs typeface="Arial" charset="0"/>
              </a:rPr>
              <a:t>Connect </a:t>
            </a:r>
            <a:r>
              <a:rPr lang="en-US" altLang="en-US" sz="2000" dirty="0">
                <a:latin typeface="Arial" charset="0"/>
                <a:cs typeface="Arial" charset="0"/>
              </a:rPr>
              <a:t>the arterioles and venules. </a:t>
            </a:r>
            <a:endParaRPr lang="en-US" altLang="en-US" sz="2000" dirty="0" smtClean="0">
              <a:latin typeface="Arial" charset="0"/>
              <a:cs typeface="Arial" charset="0"/>
            </a:endParaRPr>
          </a:p>
          <a:p>
            <a:pPr lvl="1"/>
            <a:r>
              <a:rPr lang="en-US" altLang="en-US" sz="2000" dirty="0" smtClean="0">
                <a:latin typeface="Arial" charset="0"/>
                <a:cs typeface="Arial" charset="0"/>
              </a:rPr>
              <a:t>True </a:t>
            </a:r>
            <a:r>
              <a:rPr lang="en-US" altLang="en-US" sz="2000" dirty="0">
                <a:latin typeface="Arial" charset="0"/>
                <a:cs typeface="Arial" charset="0"/>
              </a:rPr>
              <a:t>capillaries branch from the </a:t>
            </a:r>
            <a:r>
              <a:rPr lang="en-US" altLang="en-US" sz="2000" dirty="0" err="1">
                <a:latin typeface="Arial" charset="0"/>
                <a:cs typeface="Arial" charset="0"/>
              </a:rPr>
              <a:t>metarterioles</a:t>
            </a:r>
            <a:endParaRPr lang="en-US" altLang="en-US" sz="2000" dirty="0" smtClean="0"/>
          </a:p>
          <a:p>
            <a:r>
              <a:rPr lang="en-US" altLang="en-US" dirty="0" smtClean="0"/>
              <a:t>Precapillary 	sphincters</a:t>
            </a:r>
          </a:p>
          <a:p>
            <a:r>
              <a:rPr lang="en-US" altLang="en-US" dirty="0" smtClean="0"/>
              <a:t>Regulatory 	influences</a:t>
            </a:r>
          </a:p>
          <a:p>
            <a:pPr lvl="1"/>
            <a:r>
              <a:rPr lang="en-US" altLang="en-US" dirty="0" smtClean="0">
                <a:cs typeface="Arial" charset="0"/>
              </a:rPr>
              <a:t>Local factors</a:t>
            </a:r>
          </a:p>
          <a:p>
            <a:pPr lvl="1"/>
            <a:r>
              <a:rPr lang="en-US" altLang="en-US" dirty="0" smtClean="0">
                <a:cs typeface="Arial" charset="0"/>
              </a:rPr>
              <a:t>Neural factors</a:t>
            </a:r>
          </a:p>
          <a:p>
            <a:pPr lvl="1"/>
            <a:r>
              <a:rPr lang="en-US" altLang="en-US" dirty="0" smtClean="0">
                <a:cs typeface="Arial" charset="0"/>
              </a:rPr>
              <a:t>Hormones</a:t>
            </a:r>
            <a:endParaRPr lang="en-US" altLang="en-US" dirty="0" smtClean="0"/>
          </a:p>
        </p:txBody>
      </p:sp>
      <p:pic>
        <p:nvPicPr>
          <p:cNvPr id="97284" name="Picture 3" descr="08_09_JM_EMC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9348" y="1295400"/>
            <a:ext cx="5180351" cy="4419600"/>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pPr>
              <a:defRPr/>
            </a:pPr>
            <a:fld id="{7934EB4C-221A-437D-9B9D-B7EF4B61892B}" type="slidenum">
              <a:rPr lang="en-US" smtClean="0"/>
              <a:pPr>
                <a:defRPr/>
              </a:pPr>
              <a:t>111</a:t>
            </a:fld>
            <a:endParaRPr lang="en-US" dirty="0"/>
          </a:p>
        </p:txBody>
      </p:sp>
      <p:sp>
        <p:nvSpPr>
          <p:cNvPr id="6" name="Footer Placeholder 5"/>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3"/>
          <p:cNvSpPr>
            <a:spLocks noGrp="1"/>
          </p:cNvSpPr>
          <p:nvPr>
            <p:ph type="ctrTitle" idx="4294967295"/>
          </p:nvPr>
        </p:nvSpPr>
        <p:spPr>
          <a:xfrm>
            <a:off x="641604" y="1143000"/>
            <a:ext cx="7772400" cy="1470025"/>
          </a:xfrm>
        </p:spPr>
        <p:txBody>
          <a:bodyPr/>
          <a:lstStyle/>
          <a:p>
            <a:r>
              <a:rPr lang="en-US" altLang="en-US" b="1" dirty="0" smtClean="0"/>
              <a:t>Blood Pressure</a:t>
            </a:r>
          </a:p>
        </p:txBody>
      </p:sp>
      <p:sp>
        <p:nvSpPr>
          <p:cNvPr id="98308" name="Title 1"/>
          <p:cNvSpPr>
            <a:spLocks/>
          </p:cNvSpPr>
          <p:nvPr/>
        </p:nvSpPr>
        <p:spPr bwMode="auto">
          <a:xfrm>
            <a:off x="336804" y="2514600"/>
            <a:ext cx="8382000" cy="1524000"/>
          </a:xfrm>
          <a:prstGeom prst="roundRect">
            <a:avLst>
              <a:gd name="adj" fmla="val 16667"/>
            </a:avLst>
          </a:prstGeom>
          <a:solidFill>
            <a:schemeClr val="bg1"/>
          </a:solidFill>
          <a:ln w="38100">
            <a:solidFill>
              <a:srgbClr val="C00000"/>
            </a:solidFill>
            <a:round/>
            <a:headEnd/>
            <a:tailEnd/>
          </a:ln>
        </p:spPr>
        <p:txBody>
          <a:bodyPr anchor="ct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968375" indent="-285750"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262063"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spcBef>
                <a:spcPts val="400"/>
              </a:spcBef>
              <a:buFontTx/>
              <a:buNone/>
            </a:pPr>
            <a:r>
              <a:rPr lang="en-US" altLang="en-US" sz="2800" dirty="0">
                <a:solidFill>
                  <a:schemeClr val="tx1"/>
                </a:solidFill>
              </a:rPr>
              <a:t>Systolic BP is a measure of cardiac output. </a:t>
            </a:r>
          </a:p>
          <a:p>
            <a:pPr>
              <a:spcBef>
                <a:spcPts val="400"/>
              </a:spcBef>
              <a:buFontTx/>
              <a:buNone/>
            </a:pPr>
            <a:r>
              <a:rPr lang="en-US" altLang="en-US" sz="2800" dirty="0">
                <a:solidFill>
                  <a:schemeClr val="tx1"/>
                </a:solidFill>
              </a:rPr>
              <a:t>Diastolic BP is a measure of systemic vascular resistance.</a:t>
            </a:r>
          </a:p>
        </p:txBody>
      </p:sp>
      <p:sp>
        <p:nvSpPr>
          <p:cNvPr id="7" name="Title 1"/>
          <p:cNvSpPr>
            <a:spLocks/>
          </p:cNvSpPr>
          <p:nvPr/>
        </p:nvSpPr>
        <p:spPr bwMode="auto">
          <a:xfrm>
            <a:off x="336804" y="4343400"/>
            <a:ext cx="8382000" cy="1524000"/>
          </a:xfrm>
          <a:prstGeom prst="roundRect">
            <a:avLst>
              <a:gd name="adj" fmla="val 16667"/>
            </a:avLst>
          </a:prstGeom>
          <a:solidFill>
            <a:schemeClr val="bg1"/>
          </a:solidFill>
          <a:ln w="38100">
            <a:solidFill>
              <a:srgbClr val="C00000"/>
            </a:solidFill>
            <a:round/>
            <a:headEnd/>
            <a:tailEnd/>
          </a:ln>
        </p:spPr>
        <p:txBody>
          <a:bodyPr anchor="ct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968375" indent="-285750"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262063"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spcBef>
                <a:spcPts val="400"/>
              </a:spcBef>
              <a:buFontTx/>
              <a:buNone/>
            </a:pPr>
            <a:r>
              <a:rPr lang="en-US" altLang="en-US" sz="2800" dirty="0" smtClean="0">
                <a:solidFill>
                  <a:schemeClr val="tx1"/>
                </a:solidFill>
              </a:rPr>
              <a:t>Increase </a:t>
            </a:r>
            <a:r>
              <a:rPr lang="en-US" altLang="en-US" sz="2800" dirty="0">
                <a:solidFill>
                  <a:schemeClr val="tx1"/>
                </a:solidFill>
              </a:rPr>
              <a:t>in blood pressure improves the delivery of oxygen to the brain cells and the removal carbon dioxide. </a:t>
            </a:r>
          </a:p>
        </p:txBody>
      </p:sp>
      <p:sp>
        <p:nvSpPr>
          <p:cNvPr id="4" name="Slide Number Placeholder 3"/>
          <p:cNvSpPr>
            <a:spLocks noGrp="1"/>
          </p:cNvSpPr>
          <p:nvPr>
            <p:ph type="sldNum" sz="quarter" idx="4"/>
          </p:nvPr>
        </p:nvSpPr>
        <p:spPr/>
        <p:txBody>
          <a:bodyPr/>
          <a:lstStyle/>
          <a:p>
            <a:pPr>
              <a:defRPr/>
            </a:pPr>
            <a:fld id="{7934EB4C-221A-437D-9B9D-B7EF4B61892B}" type="slidenum">
              <a:rPr lang="en-US" smtClean="0"/>
              <a:pPr>
                <a:defRPr/>
              </a:pPr>
              <a:t>112</a:t>
            </a:fld>
            <a:endParaRPr lang="en-US" dirty="0"/>
          </a:p>
        </p:txBody>
      </p:sp>
      <p:sp>
        <p:nvSpPr>
          <p:cNvPr id="5" name="Footer Placeholder 4"/>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9" descr="Fig05-04.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9000" y="152400"/>
            <a:ext cx="7340600" cy="6553200"/>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pPr>
              <a:defRPr/>
            </a:pPr>
            <a:fld id="{7934EB4C-221A-437D-9B9D-B7EF4B61892B}" type="slidenum">
              <a:rPr lang="en-US" smtClean="0"/>
              <a:pPr>
                <a:defRPr/>
              </a:pPr>
              <a:t>113</a:t>
            </a:fld>
            <a:endParaRPr lang="en-US" dirty="0"/>
          </a:p>
        </p:txBody>
      </p:sp>
      <p:sp>
        <p:nvSpPr>
          <p:cNvPr id="5" name="Footer Placeholder 4"/>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Box 3"/>
          <p:cNvSpPr txBox="1">
            <a:spLocks noChangeArrowheads="1"/>
          </p:cNvSpPr>
          <p:nvPr/>
        </p:nvSpPr>
        <p:spPr bwMode="auto">
          <a:xfrm>
            <a:off x="309563" y="533400"/>
            <a:ext cx="2209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37931725" indent="-37474525"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eaLnBrk="1" hangingPunct="1">
              <a:spcBef>
                <a:spcPct val="0"/>
              </a:spcBef>
              <a:buFontTx/>
              <a:buNone/>
            </a:pPr>
            <a:r>
              <a:rPr lang="en-US" altLang="en-US" sz="3600" dirty="0">
                <a:solidFill>
                  <a:schemeClr val="tx1"/>
                </a:solidFill>
              </a:rPr>
              <a:t>Blood pressure</a:t>
            </a:r>
          </a:p>
        </p:txBody>
      </p:sp>
      <p:sp>
        <p:nvSpPr>
          <p:cNvPr id="5" name="Equal 4"/>
          <p:cNvSpPr/>
          <p:nvPr/>
        </p:nvSpPr>
        <p:spPr>
          <a:xfrm>
            <a:off x="2366963" y="762000"/>
            <a:ext cx="685800" cy="5334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b="1">
                <a:solidFill>
                  <a:schemeClr val="tx1"/>
                </a:solidFill>
                <a:latin typeface="Arial" charset="0"/>
                <a:cs typeface="Arial" charset="0"/>
              </a:defRPr>
            </a:lvl1pPr>
            <a:lvl2pPr marL="37931725" indent="-37474525" eaLnBrk="0" hangingPunct="0">
              <a:defRPr sz="2400" b="1">
                <a:solidFill>
                  <a:schemeClr val="tx1"/>
                </a:solidFill>
                <a:latin typeface="Arial" charset="0"/>
                <a:cs typeface="Arial" charset="0"/>
              </a:defRPr>
            </a:lvl2pPr>
            <a:lvl3pPr eaLnBrk="0" hangingPunct="0">
              <a:defRPr sz="2400" b="1">
                <a:solidFill>
                  <a:schemeClr val="tx1"/>
                </a:solidFill>
                <a:latin typeface="Arial" charset="0"/>
                <a:cs typeface="Arial" charset="0"/>
              </a:defRPr>
            </a:lvl3pPr>
            <a:lvl4pPr eaLnBrk="0" hangingPunct="0">
              <a:defRPr sz="2400" b="1">
                <a:solidFill>
                  <a:schemeClr val="tx1"/>
                </a:solidFill>
                <a:latin typeface="Arial" charset="0"/>
                <a:cs typeface="Arial" charset="0"/>
              </a:defRPr>
            </a:lvl4pPr>
            <a:lvl5pPr eaLnBrk="0" hangingPunct="0">
              <a:defRPr sz="2400" b="1">
                <a:solidFill>
                  <a:schemeClr val="tx1"/>
                </a:solidFill>
                <a:latin typeface="Arial" charset="0"/>
                <a:cs typeface="Arial" charset="0"/>
              </a:defRPr>
            </a:lvl5pPr>
            <a:lvl6pPr marL="457200" eaLnBrk="0" fontAlgn="base" hangingPunct="0">
              <a:spcBef>
                <a:spcPct val="0"/>
              </a:spcBef>
              <a:spcAft>
                <a:spcPct val="0"/>
              </a:spcAft>
              <a:defRPr sz="2400" b="1">
                <a:solidFill>
                  <a:schemeClr val="tx1"/>
                </a:solidFill>
                <a:latin typeface="Arial" charset="0"/>
                <a:cs typeface="Arial" charset="0"/>
              </a:defRPr>
            </a:lvl6pPr>
            <a:lvl7pPr marL="914400" eaLnBrk="0" fontAlgn="base" hangingPunct="0">
              <a:spcBef>
                <a:spcPct val="0"/>
              </a:spcBef>
              <a:spcAft>
                <a:spcPct val="0"/>
              </a:spcAft>
              <a:defRPr sz="2400" b="1">
                <a:solidFill>
                  <a:schemeClr val="tx1"/>
                </a:solidFill>
                <a:latin typeface="Arial" charset="0"/>
                <a:cs typeface="Arial" charset="0"/>
              </a:defRPr>
            </a:lvl7pPr>
            <a:lvl8pPr marL="1371600" eaLnBrk="0" fontAlgn="base" hangingPunct="0">
              <a:spcBef>
                <a:spcPct val="0"/>
              </a:spcBef>
              <a:spcAft>
                <a:spcPct val="0"/>
              </a:spcAft>
              <a:defRPr sz="2400" b="1">
                <a:solidFill>
                  <a:schemeClr val="tx1"/>
                </a:solidFill>
                <a:latin typeface="Arial" charset="0"/>
                <a:cs typeface="Arial" charset="0"/>
              </a:defRPr>
            </a:lvl8pPr>
            <a:lvl9pPr marL="1828800" eaLnBrk="0" fontAlgn="base" hangingPunct="0">
              <a:spcBef>
                <a:spcPct val="0"/>
              </a:spcBef>
              <a:spcAft>
                <a:spcPct val="0"/>
              </a:spcAft>
              <a:defRPr sz="2400" b="1">
                <a:solidFill>
                  <a:schemeClr val="tx1"/>
                </a:solidFill>
                <a:latin typeface="Arial" charset="0"/>
                <a:cs typeface="Arial" charset="0"/>
              </a:defRPr>
            </a:lvl9pPr>
          </a:lstStyle>
          <a:p>
            <a:pPr algn="ctr" eaLnBrk="1" hangingPunct="1">
              <a:defRPr/>
            </a:pPr>
            <a:endParaRPr lang="en-US" altLang="en-US" sz="1800" b="0" dirty="0" smtClean="0"/>
          </a:p>
        </p:txBody>
      </p:sp>
      <p:sp>
        <p:nvSpPr>
          <p:cNvPr id="6" name="TextBox 5"/>
          <p:cNvSpPr txBox="1">
            <a:spLocks noChangeArrowheads="1"/>
          </p:cNvSpPr>
          <p:nvPr/>
        </p:nvSpPr>
        <p:spPr bwMode="auto">
          <a:xfrm>
            <a:off x="3281363" y="533400"/>
            <a:ext cx="1905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37931725" indent="-37474525"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eaLnBrk="1" hangingPunct="1">
              <a:spcBef>
                <a:spcPct val="0"/>
              </a:spcBef>
              <a:buFontTx/>
              <a:buNone/>
            </a:pPr>
            <a:r>
              <a:rPr lang="en-US" altLang="en-US" sz="3600">
                <a:solidFill>
                  <a:schemeClr val="tx1"/>
                </a:solidFill>
              </a:rPr>
              <a:t>Cardiac output</a:t>
            </a:r>
          </a:p>
        </p:txBody>
      </p:sp>
      <p:sp>
        <p:nvSpPr>
          <p:cNvPr id="7" name="Multiply 6"/>
          <p:cNvSpPr/>
          <p:nvPr/>
        </p:nvSpPr>
        <p:spPr>
          <a:xfrm>
            <a:off x="5262563" y="762000"/>
            <a:ext cx="762000" cy="6096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b="1">
                <a:solidFill>
                  <a:schemeClr val="tx1"/>
                </a:solidFill>
                <a:latin typeface="Arial" charset="0"/>
                <a:cs typeface="Arial" charset="0"/>
              </a:defRPr>
            </a:lvl1pPr>
            <a:lvl2pPr marL="37931725" indent="-37474525" eaLnBrk="0" hangingPunct="0">
              <a:defRPr sz="2400" b="1">
                <a:solidFill>
                  <a:schemeClr val="tx1"/>
                </a:solidFill>
                <a:latin typeface="Arial" charset="0"/>
                <a:cs typeface="Arial" charset="0"/>
              </a:defRPr>
            </a:lvl2pPr>
            <a:lvl3pPr eaLnBrk="0" hangingPunct="0">
              <a:defRPr sz="2400" b="1">
                <a:solidFill>
                  <a:schemeClr val="tx1"/>
                </a:solidFill>
                <a:latin typeface="Arial" charset="0"/>
                <a:cs typeface="Arial" charset="0"/>
              </a:defRPr>
            </a:lvl3pPr>
            <a:lvl4pPr eaLnBrk="0" hangingPunct="0">
              <a:defRPr sz="2400" b="1">
                <a:solidFill>
                  <a:schemeClr val="tx1"/>
                </a:solidFill>
                <a:latin typeface="Arial" charset="0"/>
                <a:cs typeface="Arial" charset="0"/>
              </a:defRPr>
            </a:lvl4pPr>
            <a:lvl5pPr eaLnBrk="0" hangingPunct="0">
              <a:defRPr sz="2400" b="1">
                <a:solidFill>
                  <a:schemeClr val="tx1"/>
                </a:solidFill>
                <a:latin typeface="Arial" charset="0"/>
                <a:cs typeface="Arial" charset="0"/>
              </a:defRPr>
            </a:lvl5pPr>
            <a:lvl6pPr marL="457200" eaLnBrk="0" fontAlgn="base" hangingPunct="0">
              <a:spcBef>
                <a:spcPct val="0"/>
              </a:spcBef>
              <a:spcAft>
                <a:spcPct val="0"/>
              </a:spcAft>
              <a:defRPr sz="2400" b="1">
                <a:solidFill>
                  <a:schemeClr val="tx1"/>
                </a:solidFill>
                <a:latin typeface="Arial" charset="0"/>
                <a:cs typeface="Arial" charset="0"/>
              </a:defRPr>
            </a:lvl6pPr>
            <a:lvl7pPr marL="914400" eaLnBrk="0" fontAlgn="base" hangingPunct="0">
              <a:spcBef>
                <a:spcPct val="0"/>
              </a:spcBef>
              <a:spcAft>
                <a:spcPct val="0"/>
              </a:spcAft>
              <a:defRPr sz="2400" b="1">
                <a:solidFill>
                  <a:schemeClr val="tx1"/>
                </a:solidFill>
                <a:latin typeface="Arial" charset="0"/>
                <a:cs typeface="Arial" charset="0"/>
              </a:defRPr>
            </a:lvl7pPr>
            <a:lvl8pPr marL="1371600" eaLnBrk="0" fontAlgn="base" hangingPunct="0">
              <a:spcBef>
                <a:spcPct val="0"/>
              </a:spcBef>
              <a:spcAft>
                <a:spcPct val="0"/>
              </a:spcAft>
              <a:defRPr sz="2400" b="1">
                <a:solidFill>
                  <a:schemeClr val="tx1"/>
                </a:solidFill>
                <a:latin typeface="Arial" charset="0"/>
                <a:cs typeface="Arial" charset="0"/>
              </a:defRPr>
            </a:lvl8pPr>
            <a:lvl9pPr marL="1828800" eaLnBrk="0" fontAlgn="base" hangingPunct="0">
              <a:spcBef>
                <a:spcPct val="0"/>
              </a:spcBef>
              <a:spcAft>
                <a:spcPct val="0"/>
              </a:spcAft>
              <a:defRPr sz="2400" b="1">
                <a:solidFill>
                  <a:schemeClr val="tx1"/>
                </a:solidFill>
                <a:latin typeface="Arial" charset="0"/>
                <a:cs typeface="Arial" charset="0"/>
              </a:defRPr>
            </a:lvl9pPr>
          </a:lstStyle>
          <a:p>
            <a:pPr algn="ctr" eaLnBrk="1" hangingPunct="1">
              <a:defRPr/>
            </a:pPr>
            <a:endParaRPr lang="en-US" altLang="en-US" sz="1800" b="0" dirty="0" smtClean="0"/>
          </a:p>
        </p:txBody>
      </p:sp>
      <p:sp>
        <p:nvSpPr>
          <p:cNvPr id="8" name="TextBox 7"/>
          <p:cNvSpPr txBox="1">
            <a:spLocks noChangeArrowheads="1"/>
          </p:cNvSpPr>
          <p:nvPr/>
        </p:nvSpPr>
        <p:spPr bwMode="auto">
          <a:xfrm>
            <a:off x="6176963" y="381000"/>
            <a:ext cx="26670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37931725" indent="-37474525"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eaLnBrk="1" hangingPunct="1">
              <a:spcBef>
                <a:spcPct val="0"/>
              </a:spcBef>
              <a:buFontTx/>
              <a:buNone/>
            </a:pPr>
            <a:r>
              <a:rPr lang="en-US" altLang="en-US" sz="3600" dirty="0">
                <a:solidFill>
                  <a:schemeClr val="tx1"/>
                </a:solidFill>
              </a:rPr>
              <a:t>Systemic vascular resistance</a:t>
            </a:r>
          </a:p>
        </p:txBody>
      </p:sp>
      <p:sp>
        <p:nvSpPr>
          <p:cNvPr id="9" name="Title 1"/>
          <p:cNvSpPr>
            <a:spLocks/>
          </p:cNvSpPr>
          <p:nvPr/>
        </p:nvSpPr>
        <p:spPr bwMode="auto">
          <a:xfrm>
            <a:off x="309563" y="2120900"/>
            <a:ext cx="8605837" cy="2070100"/>
          </a:xfrm>
          <a:prstGeom prst="roundRect">
            <a:avLst>
              <a:gd name="adj" fmla="val 16667"/>
            </a:avLst>
          </a:prstGeom>
          <a:solidFill>
            <a:schemeClr val="bg1"/>
          </a:solidFill>
          <a:ln w="38100">
            <a:solidFill>
              <a:srgbClr val="C00000"/>
            </a:solidFill>
            <a:round/>
            <a:headEnd/>
            <a:tailEnd/>
          </a:ln>
        </p:spPr>
        <p:txBody>
          <a:bodyPr anchor="ctr"/>
          <a:lstStyle>
            <a:lvl1pPr marL="457200" indent="-457200"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968375" indent="-285750"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262063"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spcBef>
                <a:spcPts val="400"/>
              </a:spcBef>
            </a:pPr>
            <a:r>
              <a:rPr lang="en-US" altLang="en-US" sz="2800" dirty="0">
                <a:solidFill>
                  <a:schemeClr val="tx1"/>
                </a:solidFill>
              </a:rPr>
              <a:t>Increase in blood pressure will increase cellular perfusion.</a:t>
            </a:r>
          </a:p>
          <a:p>
            <a:pPr>
              <a:spcBef>
                <a:spcPts val="400"/>
              </a:spcBef>
            </a:pPr>
            <a:r>
              <a:rPr lang="en-US" altLang="en-US" sz="2800" dirty="0">
                <a:solidFill>
                  <a:schemeClr val="tx1"/>
                </a:solidFill>
              </a:rPr>
              <a:t>Decrease in blood pressure will decrease cellular perfusion.</a:t>
            </a:r>
          </a:p>
        </p:txBody>
      </p:sp>
      <p:sp>
        <p:nvSpPr>
          <p:cNvPr id="10" name="Title 1"/>
          <p:cNvSpPr>
            <a:spLocks/>
          </p:cNvSpPr>
          <p:nvPr/>
        </p:nvSpPr>
        <p:spPr bwMode="auto">
          <a:xfrm>
            <a:off x="339725" y="4249737"/>
            <a:ext cx="8605838" cy="2070100"/>
          </a:xfrm>
          <a:prstGeom prst="roundRect">
            <a:avLst>
              <a:gd name="adj" fmla="val 16667"/>
            </a:avLst>
          </a:prstGeom>
          <a:solidFill>
            <a:schemeClr val="bg1"/>
          </a:solidFill>
          <a:ln w="38100">
            <a:solidFill>
              <a:srgbClr val="C00000"/>
            </a:solidFill>
            <a:round/>
            <a:headEnd/>
            <a:tailEnd/>
          </a:ln>
        </p:spPr>
        <p:txBody>
          <a:bodyPr anchor="ctr"/>
          <a:lstStyle>
            <a:lvl1pPr marL="457200" indent="-457200"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968375" indent="-285750"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262063"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spcBef>
                <a:spcPts val="400"/>
              </a:spcBef>
            </a:pPr>
            <a:r>
              <a:rPr lang="en-US" altLang="en-US" sz="2800" dirty="0">
                <a:solidFill>
                  <a:schemeClr val="tx1"/>
                </a:solidFill>
              </a:rPr>
              <a:t>Decrease in Systolic BP  = Suggests Decreased Cardiac output</a:t>
            </a:r>
          </a:p>
          <a:p>
            <a:pPr>
              <a:spcBef>
                <a:spcPts val="400"/>
              </a:spcBef>
            </a:pPr>
            <a:r>
              <a:rPr lang="en-US" altLang="en-US" sz="2800" dirty="0">
                <a:solidFill>
                  <a:schemeClr val="tx1"/>
                </a:solidFill>
              </a:rPr>
              <a:t>Increase in Diastolic BP = Suggests Increase in Systemic vascular resistance</a:t>
            </a:r>
          </a:p>
        </p:txBody>
      </p:sp>
      <p:sp>
        <p:nvSpPr>
          <p:cNvPr id="3" name="Slide Number Placeholder 2"/>
          <p:cNvSpPr>
            <a:spLocks noGrp="1"/>
          </p:cNvSpPr>
          <p:nvPr>
            <p:ph type="sldNum" sz="quarter" idx="4"/>
          </p:nvPr>
        </p:nvSpPr>
        <p:spPr/>
        <p:txBody>
          <a:bodyPr/>
          <a:lstStyle/>
          <a:p>
            <a:pPr>
              <a:defRPr/>
            </a:pPr>
            <a:fld id="{7934EB4C-221A-437D-9B9D-B7EF4B61892B}" type="slidenum">
              <a:rPr lang="en-US" smtClean="0"/>
              <a:pPr>
                <a:defRPr/>
              </a:pPr>
              <a:t>114</a:t>
            </a:fld>
            <a:endParaRPr lang="en-US" dirty="0"/>
          </a:p>
        </p:txBody>
      </p:sp>
      <p:sp>
        <p:nvSpPr>
          <p:cNvPr id="4" name="Footer Placeholder 3"/>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par>
                                <p:cTn id="8" presetID="1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lide(fromBottom)">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lide(fromBottom)">
                                      <p:cBhvr>
                                        <p:cTn id="15" dur="5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10"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3"/>
          <p:cNvSpPr>
            <a:spLocks noGrp="1"/>
          </p:cNvSpPr>
          <p:nvPr>
            <p:ph type="title"/>
          </p:nvPr>
        </p:nvSpPr>
        <p:spPr>
          <a:xfrm>
            <a:off x="685800" y="1371601"/>
            <a:ext cx="7772400" cy="685800"/>
          </a:xfrm>
        </p:spPr>
        <p:txBody>
          <a:bodyPr/>
          <a:lstStyle/>
          <a:p>
            <a:pPr algn="ctr"/>
            <a:r>
              <a:rPr lang="en-US" altLang="en-US" sz="3600" dirty="0" smtClean="0"/>
              <a:t>Blood Pressure</a:t>
            </a:r>
            <a:endParaRPr lang="en-US" altLang="en-US" b="1" dirty="0" smtClean="0"/>
          </a:p>
        </p:txBody>
      </p:sp>
      <p:sp>
        <p:nvSpPr>
          <p:cNvPr id="101379" name="Subtitle 4"/>
          <p:cNvSpPr>
            <a:spLocks noGrp="1"/>
          </p:cNvSpPr>
          <p:nvPr>
            <p:ph type="body" idx="1"/>
          </p:nvPr>
        </p:nvSpPr>
        <p:spPr>
          <a:xfrm>
            <a:off x="685800" y="2209800"/>
            <a:ext cx="7772400" cy="1447800"/>
          </a:xfrm>
        </p:spPr>
        <p:txBody>
          <a:bodyPr/>
          <a:lstStyle/>
          <a:p>
            <a:pPr marL="0" indent="0" algn="ctr">
              <a:buFont typeface="Arial" charset="0"/>
              <a:buNone/>
            </a:pPr>
            <a:r>
              <a:rPr lang="en-US" altLang="en-US" sz="3200" b="1" dirty="0" smtClean="0">
                <a:solidFill>
                  <a:srgbClr val="FFFFFF"/>
                </a:solidFill>
              </a:rPr>
              <a:t>Regulation of Blood Pressure by Baroreceptors and Chemoreceptors</a:t>
            </a:r>
          </a:p>
        </p:txBody>
      </p:sp>
      <p:sp>
        <p:nvSpPr>
          <p:cNvPr id="101381" name="Title 1"/>
          <p:cNvSpPr>
            <a:spLocks/>
          </p:cNvSpPr>
          <p:nvPr/>
        </p:nvSpPr>
        <p:spPr bwMode="auto">
          <a:xfrm>
            <a:off x="152400" y="3962400"/>
            <a:ext cx="8839200" cy="2057400"/>
          </a:xfrm>
          <a:prstGeom prst="roundRect">
            <a:avLst>
              <a:gd name="adj" fmla="val 16667"/>
            </a:avLst>
          </a:prstGeom>
          <a:solidFill>
            <a:schemeClr val="bg1"/>
          </a:solidFill>
          <a:ln w="38100">
            <a:solidFill>
              <a:srgbClr val="C00000"/>
            </a:solidFill>
            <a:round/>
            <a:headEnd/>
            <a:tailEnd/>
          </a:ln>
        </p:spPr>
        <p:txBody>
          <a:bodyPr/>
          <a:lstStyle>
            <a:lvl1pPr marL="236538" indent="-236538" eaLnBrk="0" hangingPunct="0">
              <a:spcBef>
                <a:spcPct val="20000"/>
              </a:spcBef>
              <a:buFont typeface="Wingdings" pitchFamily="2" charset="2"/>
              <a:buChar char="Ø"/>
              <a:tabLst>
                <a:tab pos="236538" algn="l"/>
              </a:tabLst>
              <a:defRPr sz="3000">
                <a:solidFill>
                  <a:schemeClr val="bg1"/>
                </a:solidFill>
                <a:latin typeface="Arial" charset="0"/>
                <a:ea typeface="ＭＳ Ｐゴシック" charset="-128"/>
              </a:defRPr>
            </a:lvl1pPr>
            <a:lvl2pPr marL="968375" indent="-285750" eaLnBrk="0" hangingPunct="0">
              <a:spcBef>
                <a:spcPct val="20000"/>
              </a:spcBef>
              <a:buSzPct val="130000"/>
              <a:buFont typeface="Wingdings" pitchFamily="2" charset="2"/>
              <a:buChar char="§"/>
              <a:tabLst>
                <a:tab pos="236538" algn="l"/>
              </a:tabLst>
              <a:defRPr sz="2800">
                <a:solidFill>
                  <a:schemeClr val="bg1"/>
                </a:solidFill>
                <a:latin typeface="Arial" charset="0"/>
                <a:ea typeface="ＭＳ Ｐゴシック" charset="-128"/>
              </a:defRPr>
            </a:lvl2pPr>
            <a:lvl3pPr marL="1262063" indent="-228600" eaLnBrk="0" hangingPunct="0">
              <a:spcBef>
                <a:spcPct val="20000"/>
              </a:spcBef>
              <a:buFont typeface="Arial" charset="0"/>
              <a:buChar char="•"/>
              <a:tabLst>
                <a:tab pos="236538" algn="l"/>
              </a:tabLst>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tabLst>
                <a:tab pos="236538" algn="l"/>
              </a:tabLst>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tabLst>
                <a:tab pos="236538" algn="l"/>
              </a:tabLst>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tabLst>
                <a:tab pos="236538" algn="l"/>
              </a:tabLst>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tabLst>
                <a:tab pos="236538" algn="l"/>
              </a:tabLst>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tabLst>
                <a:tab pos="236538" algn="l"/>
              </a:tabLst>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tabLst>
                <a:tab pos="236538" algn="l"/>
              </a:tabLst>
              <a:defRPr sz="2000">
                <a:solidFill>
                  <a:schemeClr val="bg1"/>
                </a:solidFill>
                <a:latin typeface="Arial" charset="0"/>
                <a:ea typeface="ＭＳ Ｐゴシック" charset="-128"/>
              </a:defRPr>
            </a:lvl9pPr>
          </a:lstStyle>
          <a:p>
            <a:pPr>
              <a:spcBef>
                <a:spcPts val="400"/>
              </a:spcBef>
              <a:buFont typeface="Arial" charset="0"/>
              <a:buChar char="•"/>
            </a:pPr>
            <a:r>
              <a:rPr lang="en-US" altLang="en-US" sz="2800" dirty="0">
                <a:solidFill>
                  <a:schemeClr val="tx1"/>
                </a:solidFill>
              </a:rPr>
              <a:t>Baroreceptors: Sense "stretch" from pressure of blood in aorta and carotid sinuses. </a:t>
            </a:r>
          </a:p>
          <a:p>
            <a:pPr>
              <a:spcBef>
                <a:spcPts val="400"/>
              </a:spcBef>
              <a:buFont typeface="Arial" charset="0"/>
              <a:buChar char="•"/>
            </a:pPr>
            <a:r>
              <a:rPr lang="en-US" altLang="en-US" sz="2800" dirty="0">
                <a:solidFill>
                  <a:schemeClr val="tx1"/>
                </a:solidFill>
              </a:rPr>
              <a:t>Chemoreceptors: Monitor the content of O</a:t>
            </a:r>
            <a:r>
              <a:rPr lang="en-US" altLang="en-US" sz="2800" baseline="-25000" dirty="0">
                <a:solidFill>
                  <a:schemeClr val="tx1"/>
                </a:solidFill>
              </a:rPr>
              <a:t>2</a:t>
            </a:r>
            <a:r>
              <a:rPr lang="en-US" altLang="en-US" sz="2800" dirty="0">
                <a:solidFill>
                  <a:schemeClr val="tx1"/>
                </a:solidFill>
              </a:rPr>
              <a:t>, CO</a:t>
            </a:r>
            <a:r>
              <a:rPr lang="en-US" altLang="en-US" sz="2800" baseline="-25000" dirty="0">
                <a:solidFill>
                  <a:schemeClr val="tx1"/>
                </a:solidFill>
              </a:rPr>
              <a:t>2</a:t>
            </a:r>
            <a:r>
              <a:rPr lang="en-US" altLang="en-US" sz="2800" dirty="0">
                <a:solidFill>
                  <a:schemeClr val="tx1"/>
                </a:solidFill>
              </a:rPr>
              <a:t>, hydrogen ions, and the pH of the blood</a:t>
            </a:r>
          </a:p>
        </p:txBody>
      </p:sp>
      <p:sp>
        <p:nvSpPr>
          <p:cNvPr id="6" name="Slide Number Placeholder 5"/>
          <p:cNvSpPr>
            <a:spLocks noGrp="1"/>
          </p:cNvSpPr>
          <p:nvPr>
            <p:ph type="sldNum" sz="quarter" idx="4"/>
          </p:nvPr>
        </p:nvSpPr>
        <p:spPr/>
        <p:txBody>
          <a:bodyPr/>
          <a:lstStyle/>
          <a:p>
            <a:pPr>
              <a:defRPr/>
            </a:pPr>
            <a:fld id="{7934EB4C-221A-437D-9B9D-B7EF4B61892B}" type="slidenum">
              <a:rPr lang="en-US" smtClean="0"/>
              <a:pPr>
                <a:defRPr/>
              </a:pPr>
              <a:t>115</a:t>
            </a:fld>
            <a:endParaRPr lang="en-US" dirty="0"/>
          </a:p>
        </p:txBody>
      </p:sp>
      <p:sp>
        <p:nvSpPr>
          <p:cNvPr id="7" name="Footer Placeholder 6"/>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Title 1"/>
          <p:cNvSpPr>
            <a:spLocks noGrp="1"/>
          </p:cNvSpPr>
          <p:nvPr>
            <p:ph type="title"/>
          </p:nvPr>
        </p:nvSpPr>
        <p:spPr/>
        <p:txBody>
          <a:bodyPr/>
          <a:lstStyle/>
          <a:p>
            <a:r>
              <a:rPr lang="en-US" altLang="en-US" smtClean="0"/>
              <a:t>Regulation of Blood Pressure </a:t>
            </a:r>
          </a:p>
        </p:txBody>
      </p:sp>
      <p:sp>
        <p:nvSpPr>
          <p:cNvPr id="102404" name="Content Placeholder 2"/>
          <p:cNvSpPr>
            <a:spLocks noGrp="1"/>
          </p:cNvSpPr>
          <p:nvPr>
            <p:ph idx="4294967295"/>
          </p:nvPr>
        </p:nvSpPr>
        <p:spPr>
          <a:xfrm>
            <a:off x="0" y="1219200"/>
            <a:ext cx="4038600" cy="1447800"/>
          </a:xfrm>
        </p:spPr>
        <p:txBody>
          <a:bodyPr/>
          <a:lstStyle/>
          <a:p>
            <a:r>
              <a:rPr lang="en-US" altLang="en-US" smtClean="0"/>
              <a:t>Baroreceptors</a:t>
            </a:r>
          </a:p>
          <a:p>
            <a:r>
              <a:rPr lang="en-US" altLang="en-US" smtClean="0"/>
              <a:t>Chemoreceptors</a:t>
            </a:r>
          </a:p>
        </p:txBody>
      </p:sp>
      <p:pic>
        <p:nvPicPr>
          <p:cNvPr id="102405" name="Picture 6" descr="arterial baroreceptors"/>
          <p:cNvPicPr>
            <a:picLocks noChangeAspect="1" noChangeArrowheads="1"/>
          </p:cNvPicPr>
          <p:nvPr/>
        </p:nvPicPr>
        <p:blipFill>
          <a:blip r:embed="rId3">
            <a:extLst>
              <a:ext uri="{28A0092B-C50C-407E-A947-70E740481C1C}">
                <a14:useLocalDpi xmlns:a14="http://schemas.microsoft.com/office/drawing/2010/main" val="0"/>
              </a:ext>
            </a:extLst>
          </a:blip>
          <a:srcRect b="9778"/>
          <a:stretch>
            <a:fillRect/>
          </a:stretch>
        </p:blipFill>
        <p:spPr bwMode="auto">
          <a:xfrm>
            <a:off x="4876800" y="1447800"/>
            <a:ext cx="3944938" cy="4876800"/>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59" name="Picture 4" descr="Picture 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399" y="2743200"/>
            <a:ext cx="4574783" cy="3803469"/>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pPr>
              <a:defRPr/>
            </a:pPr>
            <a:fld id="{7934EB4C-221A-437D-9B9D-B7EF4B61892B}" type="slidenum">
              <a:rPr lang="en-US" smtClean="0"/>
              <a:pPr>
                <a:defRPr/>
              </a:pPr>
              <a:t>116</a:t>
            </a:fld>
            <a:endParaRPr lang="en-US" dirty="0"/>
          </a:p>
        </p:txBody>
      </p:sp>
      <p:sp>
        <p:nvSpPr>
          <p:cNvPr id="5" name="Footer Placeholder 4"/>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3" descr="fold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1" name="Title 1"/>
          <p:cNvSpPr>
            <a:spLocks noGrp="1"/>
          </p:cNvSpPr>
          <p:nvPr>
            <p:ph type="title" idx="4294967295"/>
          </p:nvPr>
        </p:nvSpPr>
        <p:spPr>
          <a:xfrm>
            <a:off x="0" y="1447800"/>
            <a:ext cx="8229600" cy="1143000"/>
          </a:xfrm>
        </p:spPr>
        <p:txBody>
          <a:bodyPr/>
          <a:lstStyle/>
          <a:p>
            <a:pPr eaLnBrk="1" hangingPunct="1"/>
            <a:r>
              <a:rPr lang="en-US" altLang="en-US" sz="3600" smtClean="0">
                <a:solidFill>
                  <a:srgbClr val="002060"/>
                </a:solidFill>
              </a:rPr>
              <a:t>Patient Assessment</a:t>
            </a:r>
            <a:endParaRPr lang="en-US" altLang="en-US" smtClean="0"/>
          </a:p>
        </p:txBody>
      </p:sp>
      <p:sp>
        <p:nvSpPr>
          <p:cNvPr id="5" name="Title 1"/>
          <p:cNvSpPr txBox="1">
            <a:spLocks/>
          </p:cNvSpPr>
          <p:nvPr/>
        </p:nvSpPr>
        <p:spPr bwMode="auto">
          <a:xfrm>
            <a:off x="609600" y="990600"/>
            <a:ext cx="4343400" cy="609600"/>
          </a:xfrm>
          <a:prstGeom prst="rect">
            <a:avLst/>
          </a:prstGeom>
          <a:noFill/>
          <a:ln w="9525">
            <a:noFill/>
            <a:miter lim="800000"/>
            <a:headEnd/>
            <a:tailEnd/>
          </a:ln>
        </p:spPr>
        <p:txBody>
          <a:bodyPr anchor="ctr"/>
          <a:lstStyle>
            <a:lvl1pPr eaLnBrk="0" hangingPunct="0">
              <a:defRPr sz="2400" b="1">
                <a:solidFill>
                  <a:schemeClr val="tx1"/>
                </a:solidFill>
                <a:latin typeface="Arial" charset="0"/>
                <a:cs typeface="Arial" charset="0"/>
              </a:defRPr>
            </a:lvl1pPr>
            <a:lvl2pPr marL="37931725" indent="-37474525" eaLnBrk="0" hangingPunct="0">
              <a:defRPr sz="2400" b="1">
                <a:solidFill>
                  <a:schemeClr val="tx1"/>
                </a:solidFill>
                <a:latin typeface="Arial" charset="0"/>
                <a:cs typeface="Arial" charset="0"/>
              </a:defRPr>
            </a:lvl2pPr>
            <a:lvl3pPr eaLnBrk="0" hangingPunct="0">
              <a:defRPr sz="2400" b="1">
                <a:solidFill>
                  <a:schemeClr val="tx1"/>
                </a:solidFill>
                <a:latin typeface="Arial" charset="0"/>
                <a:cs typeface="Arial" charset="0"/>
              </a:defRPr>
            </a:lvl3pPr>
            <a:lvl4pPr eaLnBrk="0" hangingPunct="0">
              <a:defRPr sz="2400" b="1">
                <a:solidFill>
                  <a:schemeClr val="tx1"/>
                </a:solidFill>
                <a:latin typeface="Arial" charset="0"/>
                <a:cs typeface="Arial" charset="0"/>
              </a:defRPr>
            </a:lvl4pPr>
            <a:lvl5pPr eaLnBrk="0" hangingPunct="0">
              <a:defRPr sz="2400" b="1">
                <a:solidFill>
                  <a:schemeClr val="tx1"/>
                </a:solidFill>
                <a:latin typeface="Arial" charset="0"/>
                <a:cs typeface="Arial" charset="0"/>
              </a:defRPr>
            </a:lvl5pPr>
            <a:lvl6pPr marL="457200" eaLnBrk="0" fontAlgn="base" hangingPunct="0">
              <a:spcBef>
                <a:spcPct val="0"/>
              </a:spcBef>
              <a:spcAft>
                <a:spcPct val="0"/>
              </a:spcAft>
              <a:defRPr sz="2400" b="1">
                <a:solidFill>
                  <a:schemeClr val="tx1"/>
                </a:solidFill>
                <a:latin typeface="Arial" charset="0"/>
                <a:cs typeface="Arial" charset="0"/>
              </a:defRPr>
            </a:lvl6pPr>
            <a:lvl7pPr marL="914400" eaLnBrk="0" fontAlgn="base" hangingPunct="0">
              <a:spcBef>
                <a:spcPct val="0"/>
              </a:spcBef>
              <a:spcAft>
                <a:spcPct val="0"/>
              </a:spcAft>
              <a:defRPr sz="2400" b="1">
                <a:solidFill>
                  <a:schemeClr val="tx1"/>
                </a:solidFill>
                <a:latin typeface="Arial" charset="0"/>
                <a:cs typeface="Arial" charset="0"/>
              </a:defRPr>
            </a:lvl7pPr>
            <a:lvl8pPr marL="1371600" eaLnBrk="0" fontAlgn="base" hangingPunct="0">
              <a:spcBef>
                <a:spcPct val="0"/>
              </a:spcBef>
              <a:spcAft>
                <a:spcPct val="0"/>
              </a:spcAft>
              <a:defRPr sz="2400" b="1">
                <a:solidFill>
                  <a:schemeClr val="tx1"/>
                </a:solidFill>
                <a:latin typeface="Arial" charset="0"/>
                <a:cs typeface="Arial" charset="0"/>
              </a:defRPr>
            </a:lvl8pPr>
            <a:lvl9pPr marL="1828800" eaLnBrk="0" fontAlgn="base" hangingPunct="0">
              <a:spcBef>
                <a:spcPct val="0"/>
              </a:spcBef>
              <a:spcAft>
                <a:spcPct val="0"/>
              </a:spcAft>
              <a:defRPr sz="2400" b="1">
                <a:solidFill>
                  <a:schemeClr val="tx1"/>
                </a:solidFill>
                <a:latin typeface="Arial" charset="0"/>
                <a:cs typeface="Arial" charset="0"/>
              </a:defRPr>
            </a:lvl9pPr>
          </a:lstStyle>
          <a:p>
            <a:pPr algn="ctr" eaLnBrk="1" hangingPunct="1"/>
            <a:r>
              <a:rPr lang="en-US" altLang="en-US" sz="4400" b="0">
                <a:solidFill>
                  <a:srgbClr val="B3252F"/>
                </a:solidFill>
                <a:effectLst>
                  <a:outerShdw blurRad="38100" dist="38100" dir="2700000" algn="tl">
                    <a:srgbClr val="000000"/>
                  </a:outerShdw>
                </a:effectLst>
                <a:latin typeface="Times New Roman" charset="0"/>
                <a:cs typeface="Times New Roman" charset="0"/>
              </a:rPr>
              <a:t>CASE STUDY</a:t>
            </a:r>
          </a:p>
        </p:txBody>
      </p:sp>
      <p:sp>
        <p:nvSpPr>
          <p:cNvPr id="222213" name="Text Box 7"/>
          <p:cNvSpPr txBox="1">
            <a:spLocks noChangeArrowheads="1"/>
          </p:cNvSpPr>
          <p:nvPr/>
        </p:nvSpPr>
        <p:spPr bwMode="auto">
          <a:xfrm>
            <a:off x="1066800" y="2286000"/>
            <a:ext cx="7010400" cy="342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b="1">
                <a:solidFill>
                  <a:schemeClr val="tx1"/>
                </a:solidFill>
                <a:latin typeface="Arial" charset="0"/>
                <a:cs typeface="Arial" charset="0"/>
              </a:defRPr>
            </a:lvl1pPr>
            <a:lvl2pPr marL="37931725" indent="-37474525" eaLnBrk="0" hangingPunct="0">
              <a:defRPr sz="2400" b="1">
                <a:solidFill>
                  <a:schemeClr val="tx1"/>
                </a:solidFill>
                <a:latin typeface="Arial" charset="0"/>
                <a:cs typeface="Arial" charset="0"/>
              </a:defRPr>
            </a:lvl2pPr>
            <a:lvl3pPr eaLnBrk="0" hangingPunct="0">
              <a:defRPr sz="2400" b="1">
                <a:solidFill>
                  <a:schemeClr val="tx1"/>
                </a:solidFill>
                <a:latin typeface="Arial" charset="0"/>
                <a:cs typeface="Arial" charset="0"/>
              </a:defRPr>
            </a:lvl3pPr>
            <a:lvl4pPr eaLnBrk="0" hangingPunct="0">
              <a:defRPr sz="2400" b="1">
                <a:solidFill>
                  <a:schemeClr val="tx1"/>
                </a:solidFill>
                <a:latin typeface="Arial" charset="0"/>
                <a:cs typeface="Arial" charset="0"/>
              </a:defRPr>
            </a:lvl4pPr>
            <a:lvl5pPr eaLnBrk="0" hangingPunct="0">
              <a:defRPr sz="2400" b="1">
                <a:solidFill>
                  <a:schemeClr val="tx1"/>
                </a:solidFill>
                <a:latin typeface="Arial" charset="0"/>
                <a:cs typeface="Arial" charset="0"/>
              </a:defRPr>
            </a:lvl5pPr>
            <a:lvl6pPr marL="457200" eaLnBrk="0" fontAlgn="base" hangingPunct="0">
              <a:spcBef>
                <a:spcPct val="0"/>
              </a:spcBef>
              <a:spcAft>
                <a:spcPct val="0"/>
              </a:spcAft>
              <a:defRPr sz="2400" b="1">
                <a:solidFill>
                  <a:schemeClr val="tx1"/>
                </a:solidFill>
                <a:latin typeface="Arial" charset="0"/>
                <a:cs typeface="Arial" charset="0"/>
              </a:defRPr>
            </a:lvl6pPr>
            <a:lvl7pPr marL="914400" eaLnBrk="0" fontAlgn="base" hangingPunct="0">
              <a:spcBef>
                <a:spcPct val="0"/>
              </a:spcBef>
              <a:spcAft>
                <a:spcPct val="0"/>
              </a:spcAft>
              <a:defRPr sz="2400" b="1">
                <a:solidFill>
                  <a:schemeClr val="tx1"/>
                </a:solidFill>
                <a:latin typeface="Arial" charset="0"/>
                <a:cs typeface="Arial" charset="0"/>
              </a:defRPr>
            </a:lvl7pPr>
            <a:lvl8pPr marL="1371600" eaLnBrk="0" fontAlgn="base" hangingPunct="0">
              <a:spcBef>
                <a:spcPct val="0"/>
              </a:spcBef>
              <a:spcAft>
                <a:spcPct val="0"/>
              </a:spcAft>
              <a:defRPr sz="2400" b="1">
                <a:solidFill>
                  <a:schemeClr val="tx1"/>
                </a:solidFill>
                <a:latin typeface="Arial" charset="0"/>
                <a:cs typeface="Arial" charset="0"/>
              </a:defRPr>
            </a:lvl8pPr>
            <a:lvl9pPr marL="1828800" eaLnBrk="0" fontAlgn="base" hangingPunct="0">
              <a:spcBef>
                <a:spcPct val="0"/>
              </a:spcBef>
              <a:spcAft>
                <a:spcPct val="0"/>
              </a:spcAft>
              <a:defRPr sz="2400" b="1">
                <a:solidFill>
                  <a:schemeClr val="tx1"/>
                </a:solidFill>
                <a:latin typeface="Arial" charset="0"/>
                <a:cs typeface="Arial" charset="0"/>
              </a:defRPr>
            </a:lvl9pPr>
          </a:lstStyle>
          <a:p>
            <a:pPr>
              <a:spcBef>
                <a:spcPct val="20000"/>
              </a:spcBef>
              <a:buFont typeface="Arial" charset="0"/>
              <a:buChar char="•"/>
            </a:pPr>
            <a:r>
              <a:rPr lang="en-US" altLang="en-US" sz="2800" b="0">
                <a:ea typeface="ＭＳ Ｐゴシック" charset="-128"/>
              </a:rPr>
              <a:t>Patient states his name is Paul</a:t>
            </a:r>
          </a:p>
          <a:p>
            <a:pPr>
              <a:spcBef>
                <a:spcPct val="20000"/>
              </a:spcBef>
              <a:buFont typeface="Arial" charset="0"/>
              <a:buChar char="•"/>
            </a:pPr>
            <a:r>
              <a:rPr lang="en-US" altLang="en-US" sz="2800" b="0">
                <a:ea typeface="ＭＳ Ｐゴシック" charset="-128"/>
              </a:rPr>
              <a:t>Patient is alert, oriented, has open airway, breathing adequately</a:t>
            </a:r>
          </a:p>
          <a:p>
            <a:pPr>
              <a:spcBef>
                <a:spcPct val="20000"/>
              </a:spcBef>
              <a:buFont typeface="Arial" charset="0"/>
              <a:buChar char="•"/>
            </a:pPr>
            <a:r>
              <a:rPr lang="en-US" altLang="en-US" sz="2800" b="0">
                <a:ea typeface="ＭＳ Ｐゴシック" charset="-128"/>
              </a:rPr>
              <a:t>Respirations: 24 per minute; skin cool and clammy</a:t>
            </a:r>
          </a:p>
          <a:p>
            <a:pPr>
              <a:spcBef>
                <a:spcPct val="20000"/>
              </a:spcBef>
              <a:buFont typeface="Arial" charset="0"/>
              <a:buChar char="•"/>
            </a:pPr>
            <a:r>
              <a:rPr lang="en-US" altLang="en-US" sz="2800" b="0">
                <a:ea typeface="ＭＳ Ｐゴシック" charset="-128"/>
              </a:rPr>
              <a:t>Heart rate: 122 and weak</a:t>
            </a:r>
          </a:p>
          <a:p>
            <a:pPr>
              <a:spcBef>
                <a:spcPct val="20000"/>
              </a:spcBef>
              <a:buFont typeface="Arial" charset="0"/>
              <a:buChar char="•"/>
            </a:pPr>
            <a:r>
              <a:rPr lang="en-US" altLang="en-US" sz="2800" b="0">
                <a:ea typeface="ＭＳ Ｐゴシック" charset="-128"/>
              </a:rPr>
              <a:t>Placed on nonrebreather mask at 15 lpm</a:t>
            </a:r>
          </a:p>
        </p:txBody>
      </p:sp>
      <p:sp>
        <p:nvSpPr>
          <p:cNvPr id="2" name="Slide Number Placeholder 1"/>
          <p:cNvSpPr>
            <a:spLocks noGrp="1"/>
          </p:cNvSpPr>
          <p:nvPr>
            <p:ph type="sldNum" sz="quarter" idx="4"/>
          </p:nvPr>
        </p:nvSpPr>
        <p:spPr>
          <a:xfrm>
            <a:off x="0" y="6583878"/>
            <a:ext cx="690748" cy="274122"/>
          </a:xfrm>
        </p:spPr>
        <p:txBody>
          <a:bodyPr/>
          <a:lstStyle/>
          <a:p>
            <a:pPr>
              <a:defRPr/>
            </a:pPr>
            <a:fld id="{7934EB4C-221A-437D-9B9D-B7EF4B61892B}" type="slidenum">
              <a:rPr lang="en-US" smtClean="0"/>
              <a:pPr>
                <a:defRPr/>
              </a:pPr>
              <a:t>117</a:t>
            </a:fld>
            <a:endParaRPr lang="en-US" dirty="0"/>
          </a:p>
        </p:txBody>
      </p:sp>
      <p:sp>
        <p:nvSpPr>
          <p:cNvPr id="3" name="Footer Placeholder 2"/>
          <p:cNvSpPr>
            <a:spLocks noGrp="1"/>
          </p:cNvSpPr>
          <p:nvPr>
            <p:ph type="ftr" sz="quarter" idx="3"/>
          </p:nvPr>
        </p:nvSpPr>
        <p:spPr/>
        <p:txBody>
          <a:bodyPr/>
          <a:lstStyle/>
          <a:p>
            <a:r>
              <a:rPr lang="en-US" smtClean="0"/>
              <a:t>10/31/19</a:t>
            </a:r>
            <a:endParaRPr lang="en-US" dirty="0"/>
          </a:p>
        </p:txBody>
      </p:sp>
    </p:spTree>
    <p:extLst>
      <p:ext uri="{BB962C8B-B14F-4D97-AF65-F5344CB8AC3E}">
        <p14:creationId xmlns:p14="http://schemas.microsoft.com/office/powerpoint/2010/main" val="415802070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3" descr="fold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9" name="Title 1"/>
          <p:cNvSpPr>
            <a:spLocks noGrp="1"/>
          </p:cNvSpPr>
          <p:nvPr>
            <p:ph type="title" idx="4294967295"/>
          </p:nvPr>
        </p:nvSpPr>
        <p:spPr>
          <a:xfrm>
            <a:off x="0" y="1447800"/>
            <a:ext cx="8229600" cy="1143000"/>
          </a:xfrm>
        </p:spPr>
        <p:txBody>
          <a:bodyPr/>
          <a:lstStyle/>
          <a:p>
            <a:pPr eaLnBrk="1" hangingPunct="1"/>
            <a:r>
              <a:rPr lang="en-US" altLang="en-US" sz="3600" smtClean="0">
                <a:solidFill>
                  <a:srgbClr val="002060"/>
                </a:solidFill>
              </a:rPr>
              <a:t>Patient Assessment</a:t>
            </a:r>
            <a:endParaRPr lang="en-US" altLang="en-US" smtClean="0"/>
          </a:p>
        </p:txBody>
      </p:sp>
      <p:sp>
        <p:nvSpPr>
          <p:cNvPr id="5" name="Title 1"/>
          <p:cNvSpPr txBox="1">
            <a:spLocks/>
          </p:cNvSpPr>
          <p:nvPr/>
        </p:nvSpPr>
        <p:spPr bwMode="auto">
          <a:xfrm>
            <a:off x="609600" y="990600"/>
            <a:ext cx="4343400" cy="609600"/>
          </a:xfrm>
          <a:prstGeom prst="rect">
            <a:avLst/>
          </a:prstGeom>
          <a:noFill/>
          <a:ln w="9525">
            <a:noFill/>
            <a:miter lim="800000"/>
            <a:headEnd/>
            <a:tailEnd/>
          </a:ln>
        </p:spPr>
        <p:txBody>
          <a:bodyPr anchor="ctr"/>
          <a:lstStyle>
            <a:lvl1pPr eaLnBrk="0" hangingPunct="0">
              <a:defRPr sz="2400" b="1">
                <a:solidFill>
                  <a:schemeClr val="tx1"/>
                </a:solidFill>
                <a:latin typeface="Arial" charset="0"/>
                <a:cs typeface="Arial" charset="0"/>
              </a:defRPr>
            </a:lvl1pPr>
            <a:lvl2pPr marL="37931725" indent="-37474525" eaLnBrk="0" hangingPunct="0">
              <a:defRPr sz="2400" b="1">
                <a:solidFill>
                  <a:schemeClr val="tx1"/>
                </a:solidFill>
                <a:latin typeface="Arial" charset="0"/>
                <a:cs typeface="Arial" charset="0"/>
              </a:defRPr>
            </a:lvl2pPr>
            <a:lvl3pPr eaLnBrk="0" hangingPunct="0">
              <a:defRPr sz="2400" b="1">
                <a:solidFill>
                  <a:schemeClr val="tx1"/>
                </a:solidFill>
                <a:latin typeface="Arial" charset="0"/>
                <a:cs typeface="Arial" charset="0"/>
              </a:defRPr>
            </a:lvl3pPr>
            <a:lvl4pPr eaLnBrk="0" hangingPunct="0">
              <a:defRPr sz="2400" b="1">
                <a:solidFill>
                  <a:schemeClr val="tx1"/>
                </a:solidFill>
                <a:latin typeface="Arial" charset="0"/>
                <a:cs typeface="Arial" charset="0"/>
              </a:defRPr>
            </a:lvl4pPr>
            <a:lvl5pPr eaLnBrk="0" hangingPunct="0">
              <a:defRPr sz="2400" b="1">
                <a:solidFill>
                  <a:schemeClr val="tx1"/>
                </a:solidFill>
                <a:latin typeface="Arial" charset="0"/>
                <a:cs typeface="Arial" charset="0"/>
              </a:defRPr>
            </a:lvl5pPr>
            <a:lvl6pPr marL="457200" eaLnBrk="0" fontAlgn="base" hangingPunct="0">
              <a:spcBef>
                <a:spcPct val="0"/>
              </a:spcBef>
              <a:spcAft>
                <a:spcPct val="0"/>
              </a:spcAft>
              <a:defRPr sz="2400" b="1">
                <a:solidFill>
                  <a:schemeClr val="tx1"/>
                </a:solidFill>
                <a:latin typeface="Arial" charset="0"/>
                <a:cs typeface="Arial" charset="0"/>
              </a:defRPr>
            </a:lvl6pPr>
            <a:lvl7pPr marL="914400" eaLnBrk="0" fontAlgn="base" hangingPunct="0">
              <a:spcBef>
                <a:spcPct val="0"/>
              </a:spcBef>
              <a:spcAft>
                <a:spcPct val="0"/>
              </a:spcAft>
              <a:defRPr sz="2400" b="1">
                <a:solidFill>
                  <a:schemeClr val="tx1"/>
                </a:solidFill>
                <a:latin typeface="Arial" charset="0"/>
                <a:cs typeface="Arial" charset="0"/>
              </a:defRPr>
            </a:lvl7pPr>
            <a:lvl8pPr marL="1371600" eaLnBrk="0" fontAlgn="base" hangingPunct="0">
              <a:spcBef>
                <a:spcPct val="0"/>
              </a:spcBef>
              <a:spcAft>
                <a:spcPct val="0"/>
              </a:spcAft>
              <a:defRPr sz="2400" b="1">
                <a:solidFill>
                  <a:schemeClr val="tx1"/>
                </a:solidFill>
                <a:latin typeface="Arial" charset="0"/>
                <a:cs typeface="Arial" charset="0"/>
              </a:defRPr>
            </a:lvl8pPr>
            <a:lvl9pPr marL="1828800" eaLnBrk="0" fontAlgn="base" hangingPunct="0">
              <a:spcBef>
                <a:spcPct val="0"/>
              </a:spcBef>
              <a:spcAft>
                <a:spcPct val="0"/>
              </a:spcAft>
              <a:defRPr sz="2400" b="1">
                <a:solidFill>
                  <a:schemeClr val="tx1"/>
                </a:solidFill>
                <a:latin typeface="Arial" charset="0"/>
                <a:cs typeface="Arial" charset="0"/>
              </a:defRPr>
            </a:lvl9pPr>
          </a:lstStyle>
          <a:p>
            <a:pPr algn="ctr" eaLnBrk="1" hangingPunct="1"/>
            <a:r>
              <a:rPr lang="en-US" altLang="en-US" sz="4400" b="0">
                <a:solidFill>
                  <a:srgbClr val="B3252F"/>
                </a:solidFill>
                <a:effectLst>
                  <a:outerShdw blurRad="38100" dist="38100" dir="2700000" algn="tl">
                    <a:srgbClr val="000000"/>
                  </a:outerShdw>
                </a:effectLst>
                <a:latin typeface="Times New Roman" charset="0"/>
                <a:cs typeface="Times New Roman" charset="0"/>
              </a:rPr>
              <a:t>CASE STUDY</a:t>
            </a:r>
          </a:p>
        </p:txBody>
      </p:sp>
      <p:sp>
        <p:nvSpPr>
          <p:cNvPr id="224261" name="Text Box 5"/>
          <p:cNvSpPr txBox="1">
            <a:spLocks noChangeArrowheads="1"/>
          </p:cNvSpPr>
          <p:nvPr/>
        </p:nvSpPr>
        <p:spPr bwMode="auto">
          <a:xfrm>
            <a:off x="1066800" y="2286000"/>
            <a:ext cx="7010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b="1">
                <a:solidFill>
                  <a:schemeClr val="tx1"/>
                </a:solidFill>
                <a:latin typeface="Arial" charset="0"/>
                <a:cs typeface="Arial" charset="0"/>
              </a:defRPr>
            </a:lvl1pPr>
            <a:lvl2pPr marL="37931725" indent="-37474525" eaLnBrk="0" hangingPunct="0">
              <a:defRPr sz="2400" b="1">
                <a:solidFill>
                  <a:schemeClr val="tx1"/>
                </a:solidFill>
                <a:latin typeface="Arial" charset="0"/>
                <a:cs typeface="Arial" charset="0"/>
              </a:defRPr>
            </a:lvl2pPr>
            <a:lvl3pPr eaLnBrk="0" hangingPunct="0">
              <a:defRPr sz="2400" b="1">
                <a:solidFill>
                  <a:schemeClr val="tx1"/>
                </a:solidFill>
                <a:latin typeface="Arial" charset="0"/>
                <a:cs typeface="Arial" charset="0"/>
              </a:defRPr>
            </a:lvl3pPr>
            <a:lvl4pPr eaLnBrk="0" hangingPunct="0">
              <a:defRPr sz="2400" b="1">
                <a:solidFill>
                  <a:schemeClr val="tx1"/>
                </a:solidFill>
                <a:latin typeface="Arial" charset="0"/>
                <a:cs typeface="Arial" charset="0"/>
              </a:defRPr>
            </a:lvl4pPr>
            <a:lvl5pPr eaLnBrk="0" hangingPunct="0">
              <a:defRPr sz="2400" b="1">
                <a:solidFill>
                  <a:schemeClr val="tx1"/>
                </a:solidFill>
                <a:latin typeface="Arial" charset="0"/>
                <a:cs typeface="Arial" charset="0"/>
              </a:defRPr>
            </a:lvl5pPr>
            <a:lvl6pPr marL="457200" eaLnBrk="0" fontAlgn="base" hangingPunct="0">
              <a:spcBef>
                <a:spcPct val="0"/>
              </a:spcBef>
              <a:spcAft>
                <a:spcPct val="0"/>
              </a:spcAft>
              <a:defRPr sz="2400" b="1">
                <a:solidFill>
                  <a:schemeClr val="tx1"/>
                </a:solidFill>
                <a:latin typeface="Arial" charset="0"/>
                <a:cs typeface="Arial" charset="0"/>
              </a:defRPr>
            </a:lvl6pPr>
            <a:lvl7pPr marL="914400" eaLnBrk="0" fontAlgn="base" hangingPunct="0">
              <a:spcBef>
                <a:spcPct val="0"/>
              </a:spcBef>
              <a:spcAft>
                <a:spcPct val="0"/>
              </a:spcAft>
              <a:defRPr sz="2400" b="1">
                <a:solidFill>
                  <a:schemeClr val="tx1"/>
                </a:solidFill>
                <a:latin typeface="Arial" charset="0"/>
                <a:cs typeface="Arial" charset="0"/>
              </a:defRPr>
            </a:lvl7pPr>
            <a:lvl8pPr marL="1371600" eaLnBrk="0" fontAlgn="base" hangingPunct="0">
              <a:spcBef>
                <a:spcPct val="0"/>
              </a:spcBef>
              <a:spcAft>
                <a:spcPct val="0"/>
              </a:spcAft>
              <a:defRPr sz="2400" b="1">
                <a:solidFill>
                  <a:schemeClr val="tx1"/>
                </a:solidFill>
                <a:latin typeface="Arial" charset="0"/>
                <a:cs typeface="Arial" charset="0"/>
              </a:defRPr>
            </a:lvl8pPr>
            <a:lvl9pPr marL="1828800" eaLnBrk="0" fontAlgn="base" hangingPunct="0">
              <a:spcBef>
                <a:spcPct val="0"/>
              </a:spcBef>
              <a:spcAft>
                <a:spcPct val="0"/>
              </a:spcAft>
              <a:defRPr sz="2400" b="1">
                <a:solidFill>
                  <a:schemeClr val="tx1"/>
                </a:solidFill>
                <a:latin typeface="Arial" charset="0"/>
                <a:cs typeface="Arial" charset="0"/>
              </a:defRPr>
            </a:lvl9pPr>
          </a:lstStyle>
          <a:p>
            <a:pPr>
              <a:spcBef>
                <a:spcPct val="20000"/>
              </a:spcBef>
              <a:buFont typeface="Arial" charset="0"/>
              <a:buChar char="•"/>
            </a:pPr>
            <a:r>
              <a:rPr lang="en-US" altLang="en-US" sz="2800" b="0">
                <a:ea typeface="ＭＳ Ｐゴシック" charset="-128"/>
              </a:rPr>
              <a:t>BP: 102/88 mmHg</a:t>
            </a:r>
          </a:p>
          <a:p>
            <a:pPr>
              <a:spcBef>
                <a:spcPct val="20000"/>
              </a:spcBef>
              <a:buFont typeface="Arial" charset="0"/>
              <a:buChar char="•"/>
            </a:pPr>
            <a:r>
              <a:rPr lang="en-US" altLang="en-US" sz="2800" b="0">
                <a:ea typeface="ＭＳ Ｐゴシック" charset="-128"/>
              </a:rPr>
              <a:t>Cover stab wounds in abdomen</a:t>
            </a:r>
          </a:p>
          <a:p>
            <a:pPr>
              <a:spcBef>
                <a:spcPct val="20000"/>
              </a:spcBef>
              <a:buFont typeface="Arial" charset="0"/>
              <a:buChar char="•"/>
            </a:pPr>
            <a:r>
              <a:rPr lang="en-US" altLang="en-US" sz="2800" b="0">
                <a:ea typeface="ＭＳ Ｐゴシック" charset="-128"/>
              </a:rPr>
              <a:t>Transport to hospital</a:t>
            </a:r>
          </a:p>
          <a:p>
            <a:pPr>
              <a:spcBef>
                <a:spcPct val="20000"/>
              </a:spcBef>
              <a:buFont typeface="Arial" charset="0"/>
              <a:buChar char="•"/>
            </a:pPr>
            <a:r>
              <a:rPr lang="en-US" altLang="en-US" sz="2800" b="0">
                <a:ea typeface="ＭＳ Ｐゴシック" charset="-128"/>
              </a:rPr>
              <a:t>Give report </a:t>
            </a:r>
            <a:endParaRPr lang="en-US" altLang="en-US" sz="3200" b="0">
              <a:ea typeface="ＭＳ Ｐゴシック" charset="-128"/>
            </a:endParaRPr>
          </a:p>
        </p:txBody>
      </p:sp>
      <p:sp>
        <p:nvSpPr>
          <p:cNvPr id="2" name="Slide Number Placeholder 1"/>
          <p:cNvSpPr>
            <a:spLocks noGrp="1"/>
          </p:cNvSpPr>
          <p:nvPr>
            <p:ph type="sldNum" sz="quarter" idx="4"/>
          </p:nvPr>
        </p:nvSpPr>
        <p:spPr>
          <a:xfrm>
            <a:off x="0" y="6583878"/>
            <a:ext cx="690748" cy="274122"/>
          </a:xfrm>
        </p:spPr>
        <p:txBody>
          <a:bodyPr/>
          <a:lstStyle/>
          <a:p>
            <a:pPr>
              <a:defRPr/>
            </a:pPr>
            <a:fld id="{7934EB4C-221A-437D-9B9D-B7EF4B61892B}" type="slidenum">
              <a:rPr lang="en-US" smtClean="0"/>
              <a:pPr>
                <a:defRPr/>
              </a:pPr>
              <a:t>118</a:t>
            </a:fld>
            <a:endParaRPr lang="en-US" dirty="0"/>
          </a:p>
        </p:txBody>
      </p:sp>
      <p:sp>
        <p:nvSpPr>
          <p:cNvPr id="3" name="Footer Placeholder 2"/>
          <p:cNvSpPr>
            <a:spLocks noGrp="1"/>
          </p:cNvSpPr>
          <p:nvPr>
            <p:ph type="ftr" sz="quarter" idx="3"/>
          </p:nvPr>
        </p:nvSpPr>
        <p:spPr/>
        <p:txBody>
          <a:bodyPr/>
          <a:lstStyle/>
          <a:p>
            <a:r>
              <a:rPr lang="en-US" smtClean="0"/>
              <a:t>10/31/19</a:t>
            </a:r>
            <a:endParaRPr lang="en-US" dirty="0"/>
          </a:p>
        </p:txBody>
      </p:sp>
    </p:spTree>
    <p:extLst>
      <p:ext uri="{BB962C8B-B14F-4D97-AF65-F5344CB8AC3E}">
        <p14:creationId xmlns:p14="http://schemas.microsoft.com/office/powerpoint/2010/main" val="98067474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solidFill>
                  <a:srgbClr val="002060"/>
                </a:solidFill>
              </a:rPr>
              <a:t>Critical Thinking </a:t>
            </a:r>
            <a:r>
              <a:rPr lang="en-US" altLang="en-US" dirty="0" smtClean="0">
                <a:solidFill>
                  <a:srgbClr val="002060"/>
                </a:solidFill>
              </a:rPr>
              <a:t>Scenario</a:t>
            </a:r>
            <a:endParaRPr lang="en-US" dirty="0"/>
          </a:p>
        </p:txBody>
      </p:sp>
      <p:sp>
        <p:nvSpPr>
          <p:cNvPr id="2" name="Slide Number Placeholder 1"/>
          <p:cNvSpPr>
            <a:spLocks noGrp="1"/>
          </p:cNvSpPr>
          <p:nvPr>
            <p:ph type="sldNum" sz="quarter" idx="4"/>
          </p:nvPr>
        </p:nvSpPr>
        <p:spPr/>
        <p:txBody>
          <a:bodyPr/>
          <a:lstStyle/>
          <a:p>
            <a:pPr>
              <a:defRPr/>
            </a:pPr>
            <a:fld id="{7934EB4C-221A-437D-9B9D-B7EF4B61892B}" type="slidenum">
              <a:rPr lang="en-US" smtClean="0"/>
              <a:pPr>
                <a:defRPr/>
              </a:pPr>
              <a:t>119</a:t>
            </a:fld>
            <a:endParaRPr lang="en-US" dirty="0"/>
          </a:p>
        </p:txBody>
      </p:sp>
      <p:sp>
        <p:nvSpPr>
          <p:cNvPr id="3" name="Footer Placeholder 2"/>
          <p:cNvSpPr>
            <a:spLocks noGrp="1"/>
          </p:cNvSpPr>
          <p:nvPr>
            <p:ph type="ftr" sz="quarter" idx="3"/>
          </p:nvPr>
        </p:nvSpPr>
        <p:spPr/>
        <p:txBody>
          <a:bodyPr/>
          <a:lstStyle/>
          <a:p>
            <a:r>
              <a:rPr lang="en-US" smtClean="0"/>
              <a:t>10/31/19</a:t>
            </a:r>
            <a:endParaRPr lang="en-US" dirty="0"/>
          </a:p>
        </p:txBody>
      </p:sp>
      <p:pic>
        <p:nvPicPr>
          <p:cNvPr id="6" name="Picture 5" descr="E:\Ch 13 final files fix # 2-1-09_\13-02c.tif"/>
          <p:cNvPicPr>
            <a:picLocks noChangeAspect="1" noChangeArrowheads="1"/>
          </p:cNvPicPr>
          <p:nvPr/>
        </p:nvPicPr>
        <p:blipFill>
          <a:blip r:embed="rId2" cstate="print">
            <a:extLst>
              <a:ext uri="{28A0092B-C50C-407E-A947-70E740481C1C}">
                <a14:useLocalDpi xmlns:a14="http://schemas.microsoft.com/office/drawing/2010/main" val="0"/>
              </a:ext>
            </a:extLst>
          </a:blip>
          <a:srcRect l="16910" t="5246" r="9972"/>
          <a:stretch>
            <a:fillRect/>
          </a:stretch>
        </p:blipFill>
        <p:spPr bwMode="auto">
          <a:xfrm>
            <a:off x="1715516" y="914400"/>
            <a:ext cx="5712969" cy="5551855"/>
          </a:xfrm>
          <a:prstGeom prst="rect">
            <a:avLst/>
          </a:prstGeom>
          <a:solidFill>
            <a:schemeClr val="bg1"/>
          </a:solidFill>
          <a:ln w="38100">
            <a:solidFill>
              <a:srgbClr val="C00000"/>
            </a:solidFill>
          </a:ln>
          <a:extLst/>
        </p:spPr>
      </p:pic>
    </p:spTree>
    <p:extLst>
      <p:ext uri="{BB962C8B-B14F-4D97-AF65-F5344CB8AC3E}">
        <p14:creationId xmlns:p14="http://schemas.microsoft.com/office/powerpoint/2010/main" val="7646150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tLang="en-US" smtClean="0"/>
              <a:t>Shock</a:t>
            </a:r>
            <a:endParaRPr lang="en-US" altLang="en-US" dirty="0"/>
          </a:p>
        </p:txBody>
      </p:sp>
      <p:sp>
        <p:nvSpPr>
          <p:cNvPr id="81923" name="Content Placeholder 2"/>
          <p:cNvSpPr>
            <a:spLocks noGrp="1"/>
          </p:cNvSpPr>
          <p:nvPr>
            <p:ph idx="1"/>
          </p:nvPr>
        </p:nvSpPr>
        <p:spPr/>
        <p:txBody>
          <a:bodyPr/>
          <a:lstStyle/>
          <a:p>
            <a:r>
              <a:rPr lang="en-US" smtClean="0"/>
              <a:t>Shock is the condition of not enough blood flow to the tissues of the body as a result of problems with the circulatory system. </a:t>
            </a:r>
          </a:p>
          <a:p>
            <a:pPr lvl="1"/>
            <a:r>
              <a:rPr lang="en-US" smtClean="0"/>
              <a:t>Lack of Perfusion</a:t>
            </a:r>
          </a:p>
          <a:p>
            <a:endParaRPr lang="en-US" altLang="en-US" dirty="0"/>
          </a:p>
        </p:txBody>
      </p:sp>
    </p:spTree>
    <p:extLst>
      <p:ext uri="{BB962C8B-B14F-4D97-AF65-F5344CB8AC3E}">
        <p14:creationId xmlns:p14="http://schemas.microsoft.com/office/powerpoint/2010/main" val="305296602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8" name="Title 3"/>
          <p:cNvSpPr>
            <a:spLocks noGrp="1"/>
          </p:cNvSpPr>
          <p:nvPr>
            <p:ph type="title"/>
          </p:nvPr>
        </p:nvSpPr>
        <p:spPr/>
        <p:txBody>
          <a:bodyPr/>
          <a:lstStyle/>
          <a:p>
            <a:pPr eaLnBrk="1" hangingPunct="1"/>
            <a:r>
              <a:rPr lang="en-US" altLang="en-US" b="1" dirty="0" smtClean="0">
                <a:solidFill>
                  <a:srgbClr val="002060"/>
                </a:solidFill>
              </a:rPr>
              <a:t>Critical Thinking Scenario</a:t>
            </a:r>
          </a:p>
        </p:txBody>
      </p:sp>
      <p:sp>
        <p:nvSpPr>
          <p:cNvPr id="107522" name="Content Placeholder 2"/>
          <p:cNvSpPr>
            <a:spLocks noGrp="1"/>
          </p:cNvSpPr>
          <p:nvPr>
            <p:ph idx="1"/>
          </p:nvPr>
        </p:nvSpPr>
        <p:spPr/>
        <p:txBody>
          <a:bodyPr/>
          <a:lstStyle/>
          <a:p>
            <a:r>
              <a:rPr lang="en-US" altLang="en-US" dirty="0" smtClean="0"/>
              <a:t>28-year-old construction worker who sustained a large, gaping laceration to his left upper leg</a:t>
            </a:r>
          </a:p>
          <a:p>
            <a:r>
              <a:rPr lang="en-US" altLang="en-US" dirty="0" smtClean="0"/>
              <a:t>Blood is spurting from the wound</a:t>
            </a:r>
          </a:p>
          <a:p>
            <a:r>
              <a:rPr lang="en-US" altLang="en-US" dirty="0" smtClean="0"/>
              <a:t>Responds only with moans when you yell his name</a:t>
            </a:r>
          </a:p>
        </p:txBody>
      </p:sp>
      <p:sp>
        <p:nvSpPr>
          <p:cNvPr id="2" name="Slide Number Placeholder 1"/>
          <p:cNvSpPr>
            <a:spLocks noGrp="1"/>
          </p:cNvSpPr>
          <p:nvPr>
            <p:ph type="sldNum" sz="quarter" idx="4"/>
          </p:nvPr>
        </p:nvSpPr>
        <p:spPr/>
        <p:txBody>
          <a:bodyPr/>
          <a:lstStyle/>
          <a:p>
            <a:pPr>
              <a:defRPr/>
            </a:pPr>
            <a:fld id="{7934EB4C-221A-437D-9B9D-B7EF4B61892B}" type="slidenum">
              <a:rPr lang="en-US" smtClean="0"/>
              <a:pPr>
                <a:defRPr/>
              </a:pPr>
              <a:t>120</a:t>
            </a:fld>
            <a:endParaRPr lang="en-US" dirty="0"/>
          </a:p>
        </p:txBody>
      </p:sp>
      <p:sp>
        <p:nvSpPr>
          <p:cNvPr id="3" name="Footer Placeholder 2"/>
          <p:cNvSpPr>
            <a:spLocks noGrp="1"/>
          </p:cNvSpPr>
          <p:nvPr>
            <p:ph type="ftr" sz="quarter" idx="3"/>
          </p:nvPr>
        </p:nvSpPr>
        <p:spPr/>
        <p:txBody>
          <a:bodyPr/>
          <a:lstStyle/>
          <a:p>
            <a:r>
              <a:rPr lang="en-US" smtClean="0"/>
              <a:t>10/31/19</a:t>
            </a:r>
            <a:endParaRPr lang="en-US" dirty="0"/>
          </a:p>
        </p:txBody>
      </p:sp>
    </p:spTree>
    <p:extLst>
      <p:ext uri="{BB962C8B-B14F-4D97-AF65-F5344CB8AC3E}">
        <p14:creationId xmlns:p14="http://schemas.microsoft.com/office/powerpoint/2010/main" val="1121253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75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752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75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6" name="Title 3"/>
          <p:cNvSpPr>
            <a:spLocks noGrp="1"/>
          </p:cNvSpPr>
          <p:nvPr>
            <p:ph type="title"/>
          </p:nvPr>
        </p:nvSpPr>
        <p:spPr/>
        <p:txBody>
          <a:bodyPr/>
          <a:lstStyle/>
          <a:p>
            <a:pPr eaLnBrk="1" hangingPunct="1"/>
            <a:r>
              <a:rPr lang="en-US" altLang="en-US" b="1" smtClean="0">
                <a:solidFill>
                  <a:srgbClr val="002060"/>
                </a:solidFill>
              </a:rPr>
              <a:t>Critical Thinking Scenario</a:t>
            </a:r>
          </a:p>
        </p:txBody>
      </p:sp>
      <p:sp>
        <p:nvSpPr>
          <p:cNvPr id="107522" name="Content Placeholder 2"/>
          <p:cNvSpPr>
            <a:spLocks noGrp="1"/>
          </p:cNvSpPr>
          <p:nvPr>
            <p:ph idx="1"/>
          </p:nvPr>
        </p:nvSpPr>
        <p:spPr/>
        <p:txBody>
          <a:bodyPr/>
          <a:lstStyle/>
          <a:p>
            <a:pPr>
              <a:buFont typeface="Arial" charset="0"/>
              <a:buNone/>
            </a:pPr>
            <a:r>
              <a:rPr lang="en-US" altLang="en-US" u="sng" smtClean="0"/>
              <a:t>Vital signs</a:t>
            </a:r>
            <a:r>
              <a:rPr lang="en-US" altLang="en-US" smtClean="0"/>
              <a:t>:</a:t>
            </a:r>
          </a:p>
          <a:p>
            <a:r>
              <a:rPr lang="en-US" altLang="en-US" smtClean="0"/>
              <a:t>BP: 98/76 mmHg </a:t>
            </a:r>
          </a:p>
          <a:p>
            <a:r>
              <a:rPr lang="en-US" altLang="en-US" smtClean="0"/>
              <a:t>HR: 134 bpm, radial pulse is absent </a:t>
            </a:r>
          </a:p>
          <a:p>
            <a:r>
              <a:rPr lang="en-US" altLang="en-US" smtClean="0"/>
              <a:t>RR: 26 per minute</a:t>
            </a:r>
          </a:p>
          <a:p>
            <a:r>
              <a:rPr lang="en-US" altLang="en-US" smtClean="0"/>
              <a:t>Skin is extremely pale, cool, and clammy</a:t>
            </a:r>
          </a:p>
        </p:txBody>
      </p:sp>
      <p:sp>
        <p:nvSpPr>
          <p:cNvPr id="2" name="Slide Number Placeholder 1"/>
          <p:cNvSpPr>
            <a:spLocks noGrp="1"/>
          </p:cNvSpPr>
          <p:nvPr>
            <p:ph type="sldNum" sz="quarter" idx="4"/>
          </p:nvPr>
        </p:nvSpPr>
        <p:spPr/>
        <p:txBody>
          <a:bodyPr/>
          <a:lstStyle/>
          <a:p>
            <a:fld id="{7934EB4C-221A-437D-9B9D-B7EF4B61892B}" type="slidenum">
              <a:rPr lang="en-US" smtClean="0"/>
              <a:pPr/>
              <a:t>121</a:t>
            </a:fld>
            <a:endParaRPr lang="en-US" dirty="0"/>
          </a:p>
        </p:txBody>
      </p:sp>
      <p:sp>
        <p:nvSpPr>
          <p:cNvPr id="4" name="Footer Placeholder 3"/>
          <p:cNvSpPr>
            <a:spLocks noGrp="1"/>
          </p:cNvSpPr>
          <p:nvPr>
            <p:ph type="ftr" sz="quarter" idx="3"/>
          </p:nvPr>
        </p:nvSpPr>
        <p:spPr/>
        <p:txBody>
          <a:bodyPr/>
          <a:lstStyle/>
          <a:p>
            <a:r>
              <a:rPr lang="en-US" smtClean="0"/>
              <a:t>10/31/19</a:t>
            </a:r>
            <a:endParaRPr lang="en-US" dirty="0"/>
          </a:p>
        </p:txBody>
      </p:sp>
    </p:spTree>
    <p:extLst>
      <p:ext uri="{BB962C8B-B14F-4D97-AF65-F5344CB8AC3E}">
        <p14:creationId xmlns:p14="http://schemas.microsoft.com/office/powerpoint/2010/main" val="1138861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752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7522">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7522">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07522">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075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4" name="Title 3"/>
          <p:cNvSpPr>
            <a:spLocks noGrp="1"/>
          </p:cNvSpPr>
          <p:nvPr>
            <p:ph type="title"/>
          </p:nvPr>
        </p:nvSpPr>
        <p:spPr/>
        <p:txBody>
          <a:bodyPr/>
          <a:lstStyle/>
          <a:p>
            <a:pPr eaLnBrk="1" hangingPunct="1"/>
            <a:r>
              <a:rPr lang="en-US" altLang="en-US" b="1" smtClean="0">
                <a:solidFill>
                  <a:srgbClr val="002060"/>
                </a:solidFill>
              </a:rPr>
              <a:t>Critical Thinking Questions</a:t>
            </a:r>
          </a:p>
        </p:txBody>
      </p:sp>
      <p:sp>
        <p:nvSpPr>
          <p:cNvPr id="108546" name="Content Placeholder 2"/>
          <p:cNvSpPr>
            <a:spLocks noGrp="1"/>
          </p:cNvSpPr>
          <p:nvPr>
            <p:ph idx="1"/>
          </p:nvPr>
        </p:nvSpPr>
        <p:spPr>
          <a:xfrm>
            <a:off x="685800" y="1066800"/>
            <a:ext cx="7772400" cy="4800600"/>
          </a:xfrm>
        </p:spPr>
        <p:txBody>
          <a:bodyPr/>
          <a:lstStyle/>
          <a:p>
            <a:pPr marL="609600" indent="-609600">
              <a:buFont typeface="Arial" charset="0"/>
              <a:buAutoNum type="arabicPeriod"/>
            </a:pPr>
            <a:r>
              <a:rPr lang="en-US" altLang="en-US" dirty="0" smtClean="0"/>
              <a:t>In order to determine if his ventilation is adequate, what else must you assess?</a:t>
            </a:r>
          </a:p>
          <a:p>
            <a:pPr marL="609600" indent="-609600">
              <a:buFont typeface="Arial" charset="0"/>
              <a:buAutoNum type="arabicPeriod"/>
            </a:pPr>
            <a:r>
              <a:rPr lang="en-US" altLang="en-US" dirty="0" smtClean="0"/>
              <a:t>Based on the ventilation/perfusion ratio, why would the cells in the patient become and remain hypoxic?</a:t>
            </a:r>
          </a:p>
          <a:p>
            <a:pPr marL="609600" indent="-609600">
              <a:buFont typeface="Arial" charset="0"/>
              <a:buAutoNum type="arabicPeriod"/>
            </a:pPr>
            <a:r>
              <a:rPr lang="en-US" altLang="en-US" dirty="0" smtClean="0"/>
              <a:t>Why is the patient responding so poorly?</a:t>
            </a:r>
          </a:p>
        </p:txBody>
      </p:sp>
      <p:sp>
        <p:nvSpPr>
          <p:cNvPr id="6" name="Title 1"/>
          <p:cNvSpPr>
            <a:spLocks/>
          </p:cNvSpPr>
          <p:nvPr/>
        </p:nvSpPr>
        <p:spPr bwMode="auto">
          <a:xfrm>
            <a:off x="269081" y="4367048"/>
            <a:ext cx="8605838" cy="2070100"/>
          </a:xfrm>
          <a:prstGeom prst="roundRect">
            <a:avLst>
              <a:gd name="adj" fmla="val 16667"/>
            </a:avLst>
          </a:prstGeom>
          <a:solidFill>
            <a:schemeClr val="bg1"/>
          </a:solidFill>
          <a:ln w="38100">
            <a:solidFill>
              <a:srgbClr val="C00000"/>
            </a:solidFill>
            <a:round/>
            <a:headEnd/>
            <a:tailEnd/>
          </a:ln>
        </p:spPr>
        <p:txBody>
          <a:bodyPr anchor="ctr"/>
          <a:lstStyle>
            <a:lvl1pPr marL="457200" indent="-457200"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968375" indent="-285750"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262063"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spcBef>
                <a:spcPts val="400"/>
              </a:spcBef>
              <a:buFont typeface="+mj-lt"/>
              <a:buAutoNum type="arabicPeriod"/>
            </a:pPr>
            <a:r>
              <a:rPr lang="en-US" altLang="en-US" sz="2400" dirty="0" smtClean="0">
                <a:solidFill>
                  <a:schemeClr val="tx1"/>
                </a:solidFill>
              </a:rPr>
              <a:t>Ensure </a:t>
            </a:r>
            <a:r>
              <a:rPr lang="en-US" altLang="en-US" sz="2400" dirty="0">
                <a:solidFill>
                  <a:schemeClr val="tx1"/>
                </a:solidFill>
              </a:rPr>
              <a:t>that he has a patent airway and has adequate chest </a:t>
            </a:r>
            <a:r>
              <a:rPr lang="en-US" altLang="en-US" sz="2400" dirty="0" smtClean="0">
                <a:solidFill>
                  <a:schemeClr val="tx1"/>
                </a:solidFill>
              </a:rPr>
              <a:t>rise. Listen </a:t>
            </a:r>
            <a:r>
              <a:rPr lang="en-US" altLang="en-US" sz="2400" dirty="0">
                <a:solidFill>
                  <a:schemeClr val="tx1"/>
                </a:solidFill>
              </a:rPr>
              <a:t>to his chest to determine if lung sounds are clear and equal bilaterally. If available, </a:t>
            </a:r>
            <a:r>
              <a:rPr lang="en-US" altLang="en-US" sz="2400" dirty="0" smtClean="0">
                <a:solidFill>
                  <a:schemeClr val="tx1"/>
                </a:solidFill>
              </a:rPr>
              <a:t> </a:t>
            </a:r>
            <a:r>
              <a:rPr lang="en-US" altLang="en-US" sz="2400" dirty="0">
                <a:solidFill>
                  <a:schemeClr val="tx1"/>
                </a:solidFill>
              </a:rPr>
              <a:t>measure his oxygen saturation with a pulse oximeter.</a:t>
            </a:r>
          </a:p>
        </p:txBody>
      </p:sp>
      <p:sp>
        <p:nvSpPr>
          <p:cNvPr id="9" name="Title 1"/>
          <p:cNvSpPr>
            <a:spLocks/>
          </p:cNvSpPr>
          <p:nvPr/>
        </p:nvSpPr>
        <p:spPr bwMode="auto">
          <a:xfrm>
            <a:off x="269081" y="4367048"/>
            <a:ext cx="8605838" cy="2070100"/>
          </a:xfrm>
          <a:prstGeom prst="roundRect">
            <a:avLst>
              <a:gd name="adj" fmla="val 16667"/>
            </a:avLst>
          </a:prstGeom>
          <a:solidFill>
            <a:schemeClr val="bg1"/>
          </a:solidFill>
          <a:ln w="38100">
            <a:solidFill>
              <a:srgbClr val="C00000"/>
            </a:solidFill>
            <a:round/>
            <a:headEnd/>
            <a:tailEnd/>
          </a:ln>
        </p:spPr>
        <p:txBody>
          <a:bodyPr anchor="ctr"/>
          <a:lstStyle>
            <a:lvl1pPr marL="457200" indent="-457200"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968375" indent="-285750"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262063"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spcBef>
                <a:spcPts val="400"/>
              </a:spcBef>
              <a:buFont typeface="+mj-lt"/>
              <a:buAutoNum type="arabicPeriod" startAt="2"/>
            </a:pPr>
            <a:r>
              <a:rPr lang="en-US" altLang="en-US" sz="2400" dirty="0" smtClean="0">
                <a:solidFill>
                  <a:schemeClr val="tx1"/>
                </a:solidFill>
              </a:rPr>
              <a:t>Radial </a:t>
            </a:r>
            <a:r>
              <a:rPr lang="en-US" altLang="en-US" sz="2400" dirty="0">
                <a:solidFill>
                  <a:schemeClr val="tx1"/>
                </a:solidFill>
              </a:rPr>
              <a:t>pulses are </a:t>
            </a:r>
            <a:r>
              <a:rPr lang="en-US" altLang="en-US" sz="2400" dirty="0" smtClean="0">
                <a:solidFill>
                  <a:schemeClr val="tx1"/>
                </a:solidFill>
              </a:rPr>
              <a:t>absent =&gt; poor perfusion </a:t>
            </a:r>
            <a:r>
              <a:rPr lang="en-US" altLang="en-US" sz="2400" dirty="0">
                <a:solidFill>
                  <a:schemeClr val="tx1"/>
                </a:solidFill>
              </a:rPr>
              <a:t>due to </a:t>
            </a:r>
            <a:r>
              <a:rPr lang="en-US" altLang="en-US" sz="2400" dirty="0" smtClean="0">
                <a:solidFill>
                  <a:schemeClr val="tx1"/>
                </a:solidFill>
              </a:rPr>
              <a:t>blood </a:t>
            </a:r>
            <a:r>
              <a:rPr lang="en-US" altLang="en-US" sz="2400" dirty="0">
                <a:solidFill>
                  <a:schemeClr val="tx1"/>
                </a:solidFill>
              </a:rPr>
              <a:t>loss</a:t>
            </a:r>
            <a:r>
              <a:rPr lang="en-US" altLang="en-US" sz="2400" dirty="0" smtClean="0">
                <a:solidFill>
                  <a:schemeClr val="tx1"/>
                </a:solidFill>
              </a:rPr>
              <a:t>.  </a:t>
            </a:r>
            <a:r>
              <a:rPr lang="en-US" altLang="en-US" sz="2400" dirty="0">
                <a:solidFill>
                  <a:schemeClr val="tx1"/>
                </a:solidFill>
              </a:rPr>
              <a:t>Even if </a:t>
            </a:r>
            <a:r>
              <a:rPr lang="en-US" altLang="en-US" sz="2400" dirty="0" smtClean="0">
                <a:solidFill>
                  <a:schemeClr val="tx1"/>
                </a:solidFill>
              </a:rPr>
              <a:t>ventilating </a:t>
            </a:r>
            <a:r>
              <a:rPr lang="en-US" altLang="en-US" sz="2400" dirty="0">
                <a:solidFill>
                  <a:schemeClr val="tx1"/>
                </a:solidFill>
              </a:rPr>
              <a:t>effectively, capillary perfusion to the lungs is </a:t>
            </a:r>
            <a:r>
              <a:rPr lang="en-US" altLang="en-US" sz="2400" dirty="0" smtClean="0">
                <a:solidFill>
                  <a:schemeClr val="tx1"/>
                </a:solidFill>
              </a:rPr>
              <a:t>diminished </a:t>
            </a:r>
            <a:r>
              <a:rPr lang="en-US" altLang="en-US" sz="2400" dirty="0">
                <a:solidFill>
                  <a:schemeClr val="tx1"/>
                </a:solidFill>
              </a:rPr>
              <a:t>and </a:t>
            </a:r>
            <a:r>
              <a:rPr lang="en-US" altLang="en-US" sz="2400" dirty="0" smtClean="0">
                <a:solidFill>
                  <a:schemeClr val="tx1"/>
                </a:solidFill>
              </a:rPr>
              <a:t> O</a:t>
            </a:r>
            <a:r>
              <a:rPr lang="en-US" altLang="en-US" sz="2400" baseline="-25000" dirty="0" smtClean="0">
                <a:solidFill>
                  <a:schemeClr val="tx1"/>
                </a:solidFill>
              </a:rPr>
              <a:t>2</a:t>
            </a:r>
            <a:r>
              <a:rPr lang="en-US" altLang="en-US" sz="2400" dirty="0" smtClean="0">
                <a:solidFill>
                  <a:schemeClr val="tx1"/>
                </a:solidFill>
              </a:rPr>
              <a:t>-carrying </a:t>
            </a:r>
            <a:r>
              <a:rPr lang="en-US" altLang="en-US" sz="2400" dirty="0">
                <a:solidFill>
                  <a:schemeClr val="tx1"/>
                </a:solidFill>
              </a:rPr>
              <a:t>capacity of blood </a:t>
            </a:r>
            <a:r>
              <a:rPr lang="en-US" altLang="en-US" sz="2400" dirty="0" smtClean="0">
                <a:solidFill>
                  <a:schemeClr val="tx1"/>
                </a:solidFill>
              </a:rPr>
              <a:t>is </a:t>
            </a:r>
            <a:r>
              <a:rPr lang="en-US" altLang="en-US" sz="2400" dirty="0">
                <a:solidFill>
                  <a:schemeClr val="tx1"/>
                </a:solidFill>
              </a:rPr>
              <a:t>hampered. Cells </a:t>
            </a:r>
            <a:r>
              <a:rPr lang="en-US" altLang="en-US" sz="2400" dirty="0" smtClean="0">
                <a:solidFill>
                  <a:schemeClr val="tx1"/>
                </a:solidFill>
              </a:rPr>
              <a:t>become </a:t>
            </a:r>
            <a:r>
              <a:rPr lang="en-US" altLang="en-US" sz="2400" dirty="0">
                <a:solidFill>
                  <a:schemeClr val="tx1"/>
                </a:solidFill>
              </a:rPr>
              <a:t>hypoxic </a:t>
            </a:r>
            <a:r>
              <a:rPr lang="en-US" altLang="en-US" sz="2400" dirty="0" smtClean="0">
                <a:solidFill>
                  <a:schemeClr val="tx1"/>
                </a:solidFill>
              </a:rPr>
              <a:t>as </a:t>
            </a:r>
            <a:r>
              <a:rPr lang="en-US" altLang="en-US" sz="2400" dirty="0">
                <a:solidFill>
                  <a:schemeClr val="tx1"/>
                </a:solidFill>
              </a:rPr>
              <a:t>hemoglobin will be less saturated with O</a:t>
            </a:r>
            <a:r>
              <a:rPr lang="en-US" altLang="en-US" sz="2400" baseline="-25000" dirty="0">
                <a:solidFill>
                  <a:schemeClr val="tx1"/>
                </a:solidFill>
              </a:rPr>
              <a:t>2</a:t>
            </a:r>
            <a:r>
              <a:rPr lang="en-US" altLang="en-US" sz="2400" dirty="0" smtClean="0">
                <a:solidFill>
                  <a:schemeClr val="tx1"/>
                </a:solidFill>
              </a:rPr>
              <a:t>. </a:t>
            </a:r>
            <a:endParaRPr lang="en-US" altLang="en-US" sz="2400" dirty="0">
              <a:solidFill>
                <a:schemeClr val="tx1"/>
              </a:solidFill>
            </a:endParaRPr>
          </a:p>
        </p:txBody>
      </p:sp>
      <p:sp>
        <p:nvSpPr>
          <p:cNvPr id="10" name="Title 1"/>
          <p:cNvSpPr>
            <a:spLocks/>
          </p:cNvSpPr>
          <p:nvPr/>
        </p:nvSpPr>
        <p:spPr bwMode="auto">
          <a:xfrm>
            <a:off x="269081" y="4343400"/>
            <a:ext cx="8605838" cy="2070100"/>
          </a:xfrm>
          <a:prstGeom prst="roundRect">
            <a:avLst>
              <a:gd name="adj" fmla="val 16667"/>
            </a:avLst>
          </a:prstGeom>
          <a:solidFill>
            <a:schemeClr val="bg1"/>
          </a:solidFill>
          <a:ln w="38100">
            <a:solidFill>
              <a:srgbClr val="C00000"/>
            </a:solidFill>
            <a:round/>
            <a:headEnd/>
            <a:tailEnd/>
          </a:ln>
        </p:spPr>
        <p:txBody>
          <a:bodyPr anchor="ctr"/>
          <a:lstStyle>
            <a:lvl1pPr marL="457200" indent="-457200"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968375" indent="-285750"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262063"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spcBef>
                <a:spcPts val="400"/>
              </a:spcBef>
              <a:buFont typeface="+mj-lt"/>
              <a:buAutoNum type="arabicPeriod" startAt="3"/>
            </a:pPr>
            <a:r>
              <a:rPr lang="en-US" altLang="en-US" sz="2400" dirty="0">
                <a:solidFill>
                  <a:schemeClr val="tx1"/>
                </a:solidFill>
              </a:rPr>
              <a:t>Even though the </a:t>
            </a:r>
            <a:r>
              <a:rPr lang="en-US" altLang="en-US" sz="2400" dirty="0" smtClean="0">
                <a:solidFill>
                  <a:schemeClr val="tx1"/>
                </a:solidFill>
              </a:rPr>
              <a:t>heart </a:t>
            </a:r>
            <a:r>
              <a:rPr lang="en-US" altLang="en-US" sz="2400" dirty="0">
                <a:solidFill>
                  <a:schemeClr val="tx1"/>
                </a:solidFill>
              </a:rPr>
              <a:t>rate is above </a:t>
            </a:r>
            <a:r>
              <a:rPr lang="en-US" altLang="en-US" sz="2400" dirty="0" smtClean="0">
                <a:solidFill>
                  <a:schemeClr val="tx1"/>
                </a:solidFill>
              </a:rPr>
              <a:t>normal, cardiac </a:t>
            </a:r>
            <a:r>
              <a:rPr lang="en-US" altLang="en-US" sz="2400" dirty="0">
                <a:solidFill>
                  <a:schemeClr val="tx1"/>
                </a:solidFill>
              </a:rPr>
              <a:t>output is </a:t>
            </a:r>
            <a:r>
              <a:rPr lang="en-US" altLang="en-US" sz="2400" dirty="0" smtClean="0">
                <a:solidFill>
                  <a:schemeClr val="tx1"/>
                </a:solidFill>
              </a:rPr>
              <a:t>diminished </a:t>
            </a:r>
            <a:r>
              <a:rPr lang="en-US" altLang="en-US" sz="2400" dirty="0">
                <a:solidFill>
                  <a:schemeClr val="tx1"/>
                </a:solidFill>
              </a:rPr>
              <a:t>because stroke volume </a:t>
            </a:r>
            <a:r>
              <a:rPr lang="en-US" altLang="en-US" sz="2400" dirty="0" smtClean="0">
                <a:solidFill>
                  <a:schemeClr val="tx1"/>
                </a:solidFill>
              </a:rPr>
              <a:t>is </a:t>
            </a:r>
            <a:r>
              <a:rPr lang="en-US" altLang="en-US" sz="2400" dirty="0">
                <a:solidFill>
                  <a:schemeClr val="tx1"/>
                </a:solidFill>
              </a:rPr>
              <a:t>hampered </a:t>
            </a:r>
            <a:r>
              <a:rPr lang="en-US" altLang="en-US" sz="2400" dirty="0" smtClean="0">
                <a:solidFill>
                  <a:schemeClr val="tx1"/>
                </a:solidFill>
              </a:rPr>
              <a:t>by significant </a:t>
            </a:r>
            <a:r>
              <a:rPr lang="en-US" altLang="en-US" sz="2400" dirty="0">
                <a:solidFill>
                  <a:schemeClr val="tx1"/>
                </a:solidFill>
              </a:rPr>
              <a:t>blood loss. </a:t>
            </a:r>
            <a:r>
              <a:rPr lang="en-US" altLang="en-US" sz="2400" dirty="0" smtClean="0">
                <a:solidFill>
                  <a:schemeClr val="tx1"/>
                </a:solidFill>
              </a:rPr>
              <a:t> Without </a:t>
            </a:r>
            <a:r>
              <a:rPr lang="en-US" altLang="en-US" sz="2400" dirty="0">
                <a:solidFill>
                  <a:schemeClr val="tx1"/>
                </a:solidFill>
              </a:rPr>
              <a:t>adequate cardiac output, </a:t>
            </a:r>
            <a:r>
              <a:rPr lang="en-US" altLang="en-US" sz="2400" dirty="0" smtClean="0">
                <a:solidFill>
                  <a:schemeClr val="tx1"/>
                </a:solidFill>
              </a:rPr>
              <a:t>mental </a:t>
            </a:r>
            <a:r>
              <a:rPr lang="en-US" altLang="en-US" sz="2400" dirty="0">
                <a:solidFill>
                  <a:schemeClr val="tx1"/>
                </a:solidFill>
              </a:rPr>
              <a:t>status, skin condition, and distal pulses will </a:t>
            </a:r>
            <a:r>
              <a:rPr lang="en-US" altLang="en-US" sz="2400" dirty="0" smtClean="0">
                <a:solidFill>
                  <a:schemeClr val="tx1"/>
                </a:solidFill>
              </a:rPr>
              <a:t>deteriorate. </a:t>
            </a:r>
            <a:endParaRPr lang="en-US" altLang="en-US" sz="2400" dirty="0">
              <a:solidFill>
                <a:schemeClr val="tx1"/>
              </a:solidFill>
            </a:endParaRPr>
          </a:p>
        </p:txBody>
      </p:sp>
      <p:sp>
        <p:nvSpPr>
          <p:cNvPr id="3" name="Slide Number Placeholder 2"/>
          <p:cNvSpPr>
            <a:spLocks noGrp="1"/>
          </p:cNvSpPr>
          <p:nvPr>
            <p:ph type="sldNum" sz="quarter" idx="4"/>
          </p:nvPr>
        </p:nvSpPr>
        <p:spPr/>
        <p:txBody>
          <a:bodyPr/>
          <a:lstStyle/>
          <a:p>
            <a:pPr>
              <a:defRPr/>
            </a:pPr>
            <a:fld id="{7934EB4C-221A-437D-9B9D-B7EF4B61892B}" type="slidenum">
              <a:rPr lang="en-US" smtClean="0"/>
              <a:pPr>
                <a:defRPr/>
              </a:pPr>
              <a:t>122</a:t>
            </a:fld>
            <a:endParaRPr lang="en-US" dirty="0"/>
          </a:p>
        </p:txBody>
      </p:sp>
      <p:sp>
        <p:nvSpPr>
          <p:cNvPr id="4" name="Footer Placeholder 3"/>
          <p:cNvSpPr>
            <a:spLocks noGrp="1"/>
          </p:cNvSpPr>
          <p:nvPr>
            <p:ph type="ftr" sz="quarter" idx="3"/>
          </p:nvPr>
        </p:nvSpPr>
        <p:spPr/>
        <p:txBody>
          <a:bodyPr/>
          <a:lstStyle/>
          <a:p>
            <a:r>
              <a:rPr lang="en-US" smtClean="0"/>
              <a:t>10/31/19</a:t>
            </a:r>
            <a:endParaRPr lang="en-US" dirty="0"/>
          </a:p>
        </p:txBody>
      </p:sp>
    </p:spTree>
    <p:extLst>
      <p:ext uri="{BB962C8B-B14F-4D97-AF65-F5344CB8AC3E}">
        <p14:creationId xmlns:p14="http://schemas.microsoft.com/office/powerpoint/2010/main" val="968859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854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54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854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2" name="Title 3"/>
          <p:cNvSpPr>
            <a:spLocks noGrp="1"/>
          </p:cNvSpPr>
          <p:nvPr>
            <p:ph type="title"/>
          </p:nvPr>
        </p:nvSpPr>
        <p:spPr/>
        <p:txBody>
          <a:bodyPr/>
          <a:lstStyle/>
          <a:p>
            <a:pPr eaLnBrk="1" hangingPunct="1"/>
            <a:r>
              <a:rPr lang="en-US" altLang="en-US" b="1" smtClean="0">
                <a:solidFill>
                  <a:srgbClr val="002060"/>
                </a:solidFill>
              </a:rPr>
              <a:t>Critical Thinking Questions</a:t>
            </a:r>
          </a:p>
        </p:txBody>
      </p:sp>
      <p:sp>
        <p:nvSpPr>
          <p:cNvPr id="109570" name="Content Placeholder 2"/>
          <p:cNvSpPr>
            <a:spLocks noGrp="1"/>
          </p:cNvSpPr>
          <p:nvPr>
            <p:ph idx="1"/>
          </p:nvPr>
        </p:nvSpPr>
        <p:spPr>
          <a:xfrm>
            <a:off x="685800" y="990600"/>
            <a:ext cx="7772400" cy="4800600"/>
          </a:xfrm>
        </p:spPr>
        <p:txBody>
          <a:bodyPr/>
          <a:lstStyle/>
          <a:p>
            <a:pPr marL="609600" indent="-609600">
              <a:lnSpc>
                <a:spcPct val="87000"/>
              </a:lnSpc>
              <a:spcBef>
                <a:spcPts val="600"/>
              </a:spcBef>
              <a:buFont typeface="Calibri" charset="0"/>
              <a:buAutoNum type="arabicPeriod" startAt="4"/>
            </a:pPr>
            <a:r>
              <a:rPr lang="en-US" altLang="en-US" dirty="0" smtClean="0"/>
              <a:t>How is the spurting blood affecting the perfusion of the cells?</a:t>
            </a:r>
          </a:p>
          <a:p>
            <a:pPr marL="609600" indent="-609600">
              <a:lnSpc>
                <a:spcPct val="87000"/>
              </a:lnSpc>
              <a:spcBef>
                <a:spcPts val="600"/>
              </a:spcBef>
              <a:buFont typeface="Calibri" charset="0"/>
              <a:buAutoNum type="arabicPeriod" startAt="4"/>
            </a:pPr>
            <a:r>
              <a:rPr lang="en-US" altLang="en-US" dirty="0" smtClean="0"/>
              <a:t>What is causing a decrease in the systolic blood pressure?</a:t>
            </a:r>
          </a:p>
          <a:p>
            <a:pPr marL="609600" indent="-609600">
              <a:lnSpc>
                <a:spcPct val="90000"/>
              </a:lnSpc>
              <a:spcBef>
                <a:spcPts val="600"/>
              </a:spcBef>
              <a:buFont typeface="Calibri" charset="0"/>
              <a:buAutoNum type="arabicPeriod" startAt="4"/>
            </a:pPr>
            <a:r>
              <a:rPr lang="en-US" altLang="en-US" dirty="0" smtClean="0"/>
              <a:t>Is the pulse pressure narrow? If so, describe why. </a:t>
            </a:r>
          </a:p>
          <a:p>
            <a:pPr marL="609600" indent="-609600">
              <a:lnSpc>
                <a:spcPct val="90000"/>
              </a:lnSpc>
              <a:spcBef>
                <a:spcPts val="600"/>
              </a:spcBef>
              <a:buFont typeface="Calibri" charset="0"/>
              <a:buAutoNum type="arabicPeriod" startAt="4"/>
            </a:pPr>
            <a:r>
              <a:rPr lang="en-US" altLang="en-US" dirty="0" smtClean="0"/>
              <a:t>Why is the skin pale, cool, and clammy?</a:t>
            </a:r>
          </a:p>
        </p:txBody>
      </p:sp>
      <p:sp>
        <p:nvSpPr>
          <p:cNvPr id="6" name="Title 1"/>
          <p:cNvSpPr>
            <a:spLocks/>
          </p:cNvSpPr>
          <p:nvPr/>
        </p:nvSpPr>
        <p:spPr bwMode="auto">
          <a:xfrm>
            <a:off x="269081" y="4419600"/>
            <a:ext cx="8605838" cy="2070100"/>
          </a:xfrm>
          <a:prstGeom prst="roundRect">
            <a:avLst>
              <a:gd name="adj" fmla="val 16667"/>
            </a:avLst>
          </a:prstGeom>
          <a:solidFill>
            <a:schemeClr val="bg1"/>
          </a:solidFill>
          <a:ln w="38100">
            <a:solidFill>
              <a:srgbClr val="C00000"/>
            </a:solidFill>
            <a:round/>
            <a:headEnd/>
            <a:tailEnd/>
          </a:ln>
        </p:spPr>
        <p:txBody>
          <a:bodyPr anchor="ctr"/>
          <a:lstStyle>
            <a:lvl1pPr marL="457200" indent="-457200"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968375" indent="-285750"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262063"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spcBef>
                <a:spcPts val="400"/>
              </a:spcBef>
              <a:buFont typeface="+mj-lt"/>
              <a:buAutoNum type="arabicPeriod" startAt="4"/>
            </a:pPr>
            <a:r>
              <a:rPr lang="en-US" altLang="en-US" sz="2400" dirty="0" smtClean="0">
                <a:solidFill>
                  <a:schemeClr val="tx1"/>
                </a:solidFill>
              </a:rPr>
              <a:t>Spurting </a:t>
            </a:r>
            <a:r>
              <a:rPr lang="en-US" altLang="en-US" sz="2400" dirty="0">
                <a:solidFill>
                  <a:schemeClr val="tx1"/>
                </a:solidFill>
              </a:rPr>
              <a:t>from the </a:t>
            </a:r>
            <a:r>
              <a:rPr lang="en-US" altLang="en-US" sz="2400" dirty="0" smtClean="0">
                <a:solidFill>
                  <a:schemeClr val="tx1"/>
                </a:solidFill>
              </a:rPr>
              <a:t>wound =&gt; </a:t>
            </a:r>
            <a:r>
              <a:rPr lang="en-US" altLang="en-US" sz="2400" dirty="0">
                <a:solidFill>
                  <a:schemeClr val="tx1"/>
                </a:solidFill>
              </a:rPr>
              <a:t>bleeding from an </a:t>
            </a:r>
            <a:r>
              <a:rPr lang="en-US" altLang="en-US" sz="2400" dirty="0" smtClean="0">
                <a:solidFill>
                  <a:schemeClr val="tx1"/>
                </a:solidFill>
              </a:rPr>
              <a:t>artery. Blood </a:t>
            </a:r>
            <a:r>
              <a:rPr lang="en-US" altLang="en-US" sz="2400" dirty="0">
                <a:solidFill>
                  <a:schemeClr val="tx1"/>
                </a:solidFill>
              </a:rPr>
              <a:t>loss has been rapid and more </a:t>
            </a:r>
            <a:r>
              <a:rPr lang="en-US" altLang="en-US" sz="2400" dirty="0" smtClean="0">
                <a:solidFill>
                  <a:schemeClr val="tx1"/>
                </a:solidFill>
              </a:rPr>
              <a:t>devastating.  </a:t>
            </a:r>
            <a:r>
              <a:rPr lang="en-US" altLang="en-US" sz="2400" dirty="0">
                <a:solidFill>
                  <a:schemeClr val="tx1"/>
                </a:solidFill>
              </a:rPr>
              <a:t>Cellular perfusion is affected </a:t>
            </a:r>
            <a:r>
              <a:rPr lang="en-US" altLang="en-US" sz="2400" dirty="0" smtClean="0">
                <a:solidFill>
                  <a:schemeClr val="tx1"/>
                </a:solidFill>
              </a:rPr>
              <a:t>as </a:t>
            </a:r>
            <a:r>
              <a:rPr lang="en-US" altLang="en-US" sz="2400" dirty="0">
                <a:solidFill>
                  <a:schemeClr val="tx1"/>
                </a:solidFill>
              </a:rPr>
              <a:t>cardiac output is diminished, alveolar perfusion is reduced, and oxygenation of the cells is decreased. </a:t>
            </a:r>
          </a:p>
        </p:txBody>
      </p:sp>
      <p:sp>
        <p:nvSpPr>
          <p:cNvPr id="8" name="Title 1"/>
          <p:cNvSpPr>
            <a:spLocks/>
          </p:cNvSpPr>
          <p:nvPr/>
        </p:nvSpPr>
        <p:spPr bwMode="auto">
          <a:xfrm>
            <a:off x="269081" y="4419600"/>
            <a:ext cx="8605838" cy="2070100"/>
          </a:xfrm>
          <a:prstGeom prst="roundRect">
            <a:avLst>
              <a:gd name="adj" fmla="val 16667"/>
            </a:avLst>
          </a:prstGeom>
          <a:solidFill>
            <a:schemeClr val="bg1"/>
          </a:solidFill>
          <a:ln w="38100">
            <a:solidFill>
              <a:srgbClr val="C00000"/>
            </a:solidFill>
            <a:round/>
            <a:headEnd/>
            <a:tailEnd/>
          </a:ln>
        </p:spPr>
        <p:txBody>
          <a:bodyPr anchor="ctr"/>
          <a:lstStyle>
            <a:lvl1pPr marL="457200" indent="-457200"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968375" indent="-285750"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262063"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spcBef>
                <a:spcPts val="400"/>
              </a:spcBef>
              <a:buFont typeface="+mj-lt"/>
              <a:buAutoNum type="arabicPeriod" startAt="5"/>
            </a:pPr>
            <a:r>
              <a:rPr lang="en-US" altLang="en-US" sz="2400" dirty="0">
                <a:solidFill>
                  <a:schemeClr val="tx1"/>
                </a:solidFill>
              </a:rPr>
              <a:t>Cardiac output is </a:t>
            </a:r>
            <a:r>
              <a:rPr lang="en-US" altLang="en-US" sz="2400" dirty="0" smtClean="0">
                <a:solidFill>
                  <a:schemeClr val="tx1"/>
                </a:solidFill>
              </a:rPr>
              <a:t>diminished as </a:t>
            </a:r>
            <a:r>
              <a:rPr lang="en-US" altLang="en-US" sz="2400" dirty="0">
                <a:solidFill>
                  <a:schemeClr val="tx1"/>
                </a:solidFill>
              </a:rPr>
              <a:t>stroke volume is reduced.  </a:t>
            </a:r>
            <a:r>
              <a:rPr lang="en-US" altLang="en-US" sz="2400" dirty="0" smtClean="0">
                <a:solidFill>
                  <a:schemeClr val="tx1"/>
                </a:solidFill>
              </a:rPr>
              <a:t>Stroke </a:t>
            </a:r>
            <a:r>
              <a:rPr lang="en-US" altLang="en-US" sz="2400" dirty="0">
                <a:solidFill>
                  <a:schemeClr val="tx1"/>
                </a:solidFill>
              </a:rPr>
              <a:t>volume is </a:t>
            </a:r>
            <a:r>
              <a:rPr lang="en-US" altLang="en-US" sz="2400" dirty="0" smtClean="0">
                <a:solidFill>
                  <a:schemeClr val="tx1"/>
                </a:solidFill>
              </a:rPr>
              <a:t>the </a:t>
            </a:r>
            <a:r>
              <a:rPr lang="en-US" altLang="en-US" sz="2400" dirty="0">
                <a:solidFill>
                  <a:schemeClr val="tx1"/>
                </a:solidFill>
              </a:rPr>
              <a:t>volume of blood ejected by the left ventricle per minute. Because of blood loss, </a:t>
            </a:r>
            <a:r>
              <a:rPr lang="en-US" altLang="en-US" sz="2400" dirty="0" smtClean="0">
                <a:solidFill>
                  <a:schemeClr val="tx1"/>
                </a:solidFill>
              </a:rPr>
              <a:t>stroke </a:t>
            </a:r>
            <a:r>
              <a:rPr lang="en-US" altLang="en-US" sz="2400" dirty="0">
                <a:solidFill>
                  <a:schemeClr val="tx1"/>
                </a:solidFill>
              </a:rPr>
              <a:t>volume has reduced cardiac output even though </a:t>
            </a:r>
            <a:r>
              <a:rPr lang="en-US" altLang="en-US" sz="2400" dirty="0" smtClean="0">
                <a:solidFill>
                  <a:schemeClr val="tx1"/>
                </a:solidFill>
              </a:rPr>
              <a:t>heart </a:t>
            </a:r>
            <a:r>
              <a:rPr lang="en-US" altLang="en-US" sz="2400" dirty="0">
                <a:solidFill>
                  <a:schemeClr val="tx1"/>
                </a:solidFill>
              </a:rPr>
              <a:t>rate has </a:t>
            </a:r>
            <a:r>
              <a:rPr lang="en-US" altLang="en-US" sz="2400" dirty="0" smtClean="0">
                <a:solidFill>
                  <a:schemeClr val="tx1"/>
                </a:solidFill>
              </a:rPr>
              <a:t>risen.</a:t>
            </a:r>
            <a:endParaRPr lang="en-US" altLang="en-US" sz="2400" dirty="0">
              <a:solidFill>
                <a:schemeClr val="tx1"/>
              </a:solidFill>
            </a:endParaRPr>
          </a:p>
        </p:txBody>
      </p:sp>
      <p:sp>
        <p:nvSpPr>
          <p:cNvPr id="9" name="Title 1"/>
          <p:cNvSpPr>
            <a:spLocks/>
          </p:cNvSpPr>
          <p:nvPr/>
        </p:nvSpPr>
        <p:spPr bwMode="auto">
          <a:xfrm>
            <a:off x="269081" y="4419600"/>
            <a:ext cx="8605838" cy="2070100"/>
          </a:xfrm>
          <a:prstGeom prst="roundRect">
            <a:avLst>
              <a:gd name="adj" fmla="val 16667"/>
            </a:avLst>
          </a:prstGeom>
          <a:solidFill>
            <a:schemeClr val="bg1"/>
          </a:solidFill>
          <a:ln w="38100">
            <a:solidFill>
              <a:srgbClr val="C00000"/>
            </a:solidFill>
            <a:round/>
            <a:headEnd/>
            <a:tailEnd/>
          </a:ln>
        </p:spPr>
        <p:txBody>
          <a:bodyPr anchor="ctr"/>
          <a:lstStyle>
            <a:lvl1pPr marL="457200" indent="-457200"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968375" indent="-285750"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262063"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spcBef>
                <a:spcPts val="400"/>
              </a:spcBef>
              <a:buFont typeface="+mj-lt"/>
              <a:buAutoNum type="arabicPeriod" startAt="6"/>
            </a:pPr>
            <a:r>
              <a:rPr lang="en-US" altLang="en-US" sz="2400" dirty="0">
                <a:solidFill>
                  <a:schemeClr val="tx1"/>
                </a:solidFill>
              </a:rPr>
              <a:t>Subtract the </a:t>
            </a:r>
            <a:r>
              <a:rPr lang="en-US" altLang="en-US" sz="2400" dirty="0" smtClean="0">
                <a:solidFill>
                  <a:schemeClr val="tx1"/>
                </a:solidFill>
              </a:rPr>
              <a:t>diastolic </a:t>
            </a:r>
            <a:r>
              <a:rPr lang="en-US" altLang="en-US" sz="2400" dirty="0">
                <a:solidFill>
                  <a:schemeClr val="tx1"/>
                </a:solidFill>
              </a:rPr>
              <a:t>from the systolic </a:t>
            </a:r>
            <a:r>
              <a:rPr lang="en-US" altLang="en-US" sz="2400" dirty="0" smtClean="0">
                <a:solidFill>
                  <a:schemeClr val="tx1"/>
                </a:solidFill>
              </a:rPr>
              <a:t>(</a:t>
            </a:r>
            <a:r>
              <a:rPr lang="en-US" altLang="en-US" sz="2400" dirty="0">
                <a:solidFill>
                  <a:schemeClr val="tx1"/>
                </a:solidFill>
              </a:rPr>
              <a:t>98 – 76 = 22). </a:t>
            </a:r>
            <a:r>
              <a:rPr lang="en-US" altLang="en-US" sz="2400" dirty="0" smtClean="0">
                <a:solidFill>
                  <a:schemeClr val="tx1"/>
                </a:solidFill>
              </a:rPr>
              <a:t>A </a:t>
            </a:r>
            <a:r>
              <a:rPr lang="en-US" altLang="en-US" sz="2400" dirty="0">
                <a:solidFill>
                  <a:schemeClr val="tx1"/>
                </a:solidFill>
              </a:rPr>
              <a:t>narrow pulse pressure is defined as </a:t>
            </a:r>
            <a:r>
              <a:rPr lang="en-US" altLang="en-US" sz="2400" dirty="0" smtClean="0">
                <a:solidFill>
                  <a:schemeClr val="tx1"/>
                </a:solidFill>
              </a:rPr>
              <a:t>&lt;25% of </a:t>
            </a:r>
            <a:r>
              <a:rPr lang="en-US" altLang="en-US" sz="2400" dirty="0">
                <a:solidFill>
                  <a:schemeClr val="tx1"/>
                </a:solidFill>
              </a:rPr>
              <a:t>the </a:t>
            </a:r>
            <a:r>
              <a:rPr lang="en-US" altLang="en-US" sz="2400" dirty="0" smtClean="0">
                <a:solidFill>
                  <a:schemeClr val="tx1"/>
                </a:solidFill>
              </a:rPr>
              <a:t>systolic.  </a:t>
            </a:r>
            <a:r>
              <a:rPr lang="en-US" altLang="en-US" sz="2400" dirty="0">
                <a:solidFill>
                  <a:schemeClr val="tx1"/>
                </a:solidFill>
              </a:rPr>
              <a:t>A narrow pulse pressure would </a:t>
            </a:r>
            <a:r>
              <a:rPr lang="en-US" altLang="en-US" sz="2400" dirty="0" smtClean="0">
                <a:solidFill>
                  <a:schemeClr val="tx1"/>
                </a:solidFill>
              </a:rPr>
              <a:t>be &lt;24.5 (</a:t>
            </a:r>
            <a:r>
              <a:rPr lang="en-US" altLang="en-US" sz="2400" dirty="0">
                <a:solidFill>
                  <a:schemeClr val="tx1"/>
                </a:solidFill>
              </a:rPr>
              <a:t>98 x 25% = 24.5</a:t>
            </a:r>
            <a:r>
              <a:rPr lang="en-US" altLang="en-US" sz="2400" dirty="0" smtClean="0">
                <a:solidFill>
                  <a:schemeClr val="tx1"/>
                </a:solidFill>
              </a:rPr>
              <a:t>).  At 22, narrow and sign </a:t>
            </a:r>
            <a:r>
              <a:rPr lang="en-US" altLang="en-US" sz="2400" dirty="0">
                <a:solidFill>
                  <a:schemeClr val="tx1"/>
                </a:solidFill>
              </a:rPr>
              <a:t>of significant blood </a:t>
            </a:r>
            <a:r>
              <a:rPr lang="en-US" altLang="en-US" sz="2400" dirty="0" smtClean="0">
                <a:solidFill>
                  <a:schemeClr val="tx1"/>
                </a:solidFill>
              </a:rPr>
              <a:t>loss.</a:t>
            </a:r>
            <a:endParaRPr lang="en-US" altLang="en-US" sz="2400" dirty="0">
              <a:solidFill>
                <a:schemeClr val="tx1"/>
              </a:solidFill>
            </a:endParaRPr>
          </a:p>
        </p:txBody>
      </p:sp>
      <p:sp>
        <p:nvSpPr>
          <p:cNvPr id="10" name="Title 1"/>
          <p:cNvSpPr>
            <a:spLocks/>
          </p:cNvSpPr>
          <p:nvPr/>
        </p:nvSpPr>
        <p:spPr bwMode="auto">
          <a:xfrm>
            <a:off x="269081" y="4419600"/>
            <a:ext cx="8605838" cy="2070100"/>
          </a:xfrm>
          <a:prstGeom prst="roundRect">
            <a:avLst>
              <a:gd name="adj" fmla="val 16667"/>
            </a:avLst>
          </a:prstGeom>
          <a:solidFill>
            <a:schemeClr val="bg1"/>
          </a:solidFill>
          <a:ln w="38100">
            <a:solidFill>
              <a:srgbClr val="C00000"/>
            </a:solidFill>
            <a:round/>
            <a:headEnd/>
            <a:tailEnd/>
          </a:ln>
        </p:spPr>
        <p:txBody>
          <a:bodyPr anchor="ctr"/>
          <a:lstStyle>
            <a:lvl1pPr marL="457200" indent="-457200"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968375" indent="-285750"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262063"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spcBef>
                <a:spcPts val="400"/>
              </a:spcBef>
              <a:buFont typeface="+mj-lt"/>
              <a:buAutoNum type="arabicPeriod" startAt="7"/>
            </a:pPr>
            <a:r>
              <a:rPr lang="en-US" altLang="en-US" sz="2400" dirty="0">
                <a:solidFill>
                  <a:schemeClr val="tx1"/>
                </a:solidFill>
              </a:rPr>
              <a:t>An early sign of hypoxia in a patient is pale, cool, and clammy skin due to vasoconstriction from the sympathetic nervous system attempting to increase systemic vascular resistance. </a:t>
            </a:r>
          </a:p>
        </p:txBody>
      </p:sp>
      <p:sp>
        <p:nvSpPr>
          <p:cNvPr id="3" name="Slide Number Placeholder 2"/>
          <p:cNvSpPr>
            <a:spLocks noGrp="1"/>
          </p:cNvSpPr>
          <p:nvPr>
            <p:ph type="sldNum" sz="quarter" idx="4"/>
          </p:nvPr>
        </p:nvSpPr>
        <p:spPr/>
        <p:txBody>
          <a:bodyPr/>
          <a:lstStyle/>
          <a:p>
            <a:pPr>
              <a:defRPr/>
            </a:pPr>
            <a:fld id="{7934EB4C-221A-437D-9B9D-B7EF4B61892B}" type="slidenum">
              <a:rPr lang="en-US" smtClean="0"/>
              <a:pPr>
                <a:defRPr/>
              </a:pPr>
              <a:t>123</a:t>
            </a:fld>
            <a:endParaRPr lang="en-US" dirty="0"/>
          </a:p>
        </p:txBody>
      </p:sp>
      <p:sp>
        <p:nvSpPr>
          <p:cNvPr id="4" name="Footer Placeholder 3"/>
          <p:cNvSpPr>
            <a:spLocks noGrp="1"/>
          </p:cNvSpPr>
          <p:nvPr>
            <p:ph type="ftr" sz="quarter" idx="3"/>
          </p:nvPr>
        </p:nvSpPr>
        <p:spPr/>
        <p:txBody>
          <a:bodyPr/>
          <a:lstStyle/>
          <a:p>
            <a:r>
              <a:rPr lang="en-US" smtClean="0"/>
              <a:t>10/31/19</a:t>
            </a:r>
            <a:endParaRPr lang="en-US" dirty="0"/>
          </a:p>
        </p:txBody>
      </p:sp>
    </p:spTree>
    <p:extLst>
      <p:ext uri="{BB962C8B-B14F-4D97-AF65-F5344CB8AC3E}">
        <p14:creationId xmlns:p14="http://schemas.microsoft.com/office/powerpoint/2010/main" val="3359031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957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57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957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9570">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00" name="Title 3"/>
          <p:cNvSpPr>
            <a:spLocks noGrp="1"/>
          </p:cNvSpPr>
          <p:nvPr>
            <p:ph type="title"/>
          </p:nvPr>
        </p:nvSpPr>
        <p:spPr/>
        <p:txBody>
          <a:bodyPr/>
          <a:lstStyle/>
          <a:p>
            <a:pPr eaLnBrk="1" hangingPunct="1"/>
            <a:r>
              <a:rPr lang="en-US" altLang="en-US" b="1" smtClean="0">
                <a:solidFill>
                  <a:srgbClr val="002060"/>
                </a:solidFill>
              </a:rPr>
              <a:t>Critical Thinking Questions</a:t>
            </a:r>
          </a:p>
        </p:txBody>
      </p:sp>
      <p:sp>
        <p:nvSpPr>
          <p:cNvPr id="110594" name="Content Placeholder 2"/>
          <p:cNvSpPr>
            <a:spLocks noGrp="1"/>
          </p:cNvSpPr>
          <p:nvPr>
            <p:ph idx="1"/>
          </p:nvPr>
        </p:nvSpPr>
        <p:spPr>
          <a:xfrm>
            <a:off x="477441" y="1447800"/>
            <a:ext cx="8189119" cy="4800600"/>
          </a:xfrm>
        </p:spPr>
        <p:txBody>
          <a:bodyPr/>
          <a:lstStyle/>
          <a:p>
            <a:pPr marL="609600" indent="-609600">
              <a:lnSpc>
                <a:spcPct val="90000"/>
              </a:lnSpc>
              <a:buFont typeface="Calibri" charset="0"/>
              <a:buAutoNum type="arabicPeriod" startAt="8"/>
            </a:pPr>
            <a:r>
              <a:rPr lang="en-US" altLang="en-US" dirty="0" smtClean="0"/>
              <a:t>Why is the heart rate 134 bpm? </a:t>
            </a:r>
          </a:p>
          <a:p>
            <a:pPr marL="609600" indent="-609600">
              <a:lnSpc>
                <a:spcPct val="90000"/>
              </a:lnSpc>
              <a:buFont typeface="Calibri" charset="0"/>
              <a:buAutoNum type="arabicPeriod" startAt="8"/>
            </a:pPr>
            <a:r>
              <a:rPr lang="en-US" altLang="en-US" dirty="0" smtClean="0"/>
              <a:t>Are the cells of this patient likely undergoing aerobic or anaerobic metabolism? Why?</a:t>
            </a:r>
          </a:p>
          <a:p>
            <a:pPr marL="609600" indent="-609600">
              <a:lnSpc>
                <a:spcPct val="90000"/>
              </a:lnSpc>
              <a:buFont typeface="Calibri" charset="0"/>
              <a:buAutoNum type="arabicPeriod" startAt="8"/>
            </a:pPr>
            <a:r>
              <a:rPr lang="en-US" altLang="en-US" dirty="0" smtClean="0"/>
              <a:t>Why does the patient have such a lack of energy? </a:t>
            </a:r>
          </a:p>
        </p:txBody>
      </p:sp>
      <p:sp>
        <p:nvSpPr>
          <p:cNvPr id="6" name="Title 1"/>
          <p:cNvSpPr>
            <a:spLocks/>
          </p:cNvSpPr>
          <p:nvPr/>
        </p:nvSpPr>
        <p:spPr bwMode="auto">
          <a:xfrm>
            <a:off x="269081" y="4419600"/>
            <a:ext cx="8605838" cy="2070100"/>
          </a:xfrm>
          <a:prstGeom prst="roundRect">
            <a:avLst>
              <a:gd name="adj" fmla="val 16667"/>
            </a:avLst>
          </a:prstGeom>
          <a:solidFill>
            <a:schemeClr val="bg1"/>
          </a:solidFill>
          <a:ln w="38100">
            <a:solidFill>
              <a:srgbClr val="C00000"/>
            </a:solidFill>
            <a:round/>
            <a:headEnd/>
            <a:tailEnd/>
          </a:ln>
        </p:spPr>
        <p:txBody>
          <a:bodyPr anchor="ctr"/>
          <a:lstStyle>
            <a:lvl1pPr marL="457200" indent="-457200"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968375" indent="-285750"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262063"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marL="509588" indent="-336550">
              <a:spcBef>
                <a:spcPts val="400"/>
              </a:spcBef>
              <a:buFont typeface="Calibri" charset="0"/>
              <a:buAutoNum type="arabicPeriod" startAt="8"/>
            </a:pPr>
            <a:r>
              <a:rPr lang="en-US" altLang="en-US" sz="2400" dirty="0">
                <a:solidFill>
                  <a:schemeClr val="tx1"/>
                </a:solidFill>
              </a:rPr>
              <a:t>Heart rate is elevated to compensate for the diminished stroke volume in an attempt to keep cardiac output normal and maintain blood pressure. </a:t>
            </a:r>
          </a:p>
        </p:txBody>
      </p:sp>
      <p:sp>
        <p:nvSpPr>
          <p:cNvPr id="7" name="Title 1"/>
          <p:cNvSpPr>
            <a:spLocks/>
          </p:cNvSpPr>
          <p:nvPr/>
        </p:nvSpPr>
        <p:spPr bwMode="auto">
          <a:xfrm>
            <a:off x="269081" y="4419600"/>
            <a:ext cx="8605838" cy="2070100"/>
          </a:xfrm>
          <a:prstGeom prst="roundRect">
            <a:avLst>
              <a:gd name="adj" fmla="val 16667"/>
            </a:avLst>
          </a:prstGeom>
          <a:solidFill>
            <a:schemeClr val="bg1"/>
          </a:solidFill>
          <a:ln w="38100">
            <a:solidFill>
              <a:srgbClr val="C00000"/>
            </a:solidFill>
            <a:round/>
            <a:headEnd/>
            <a:tailEnd/>
          </a:ln>
        </p:spPr>
        <p:txBody>
          <a:bodyPr anchor="ctr"/>
          <a:lstStyle>
            <a:lvl1pPr marL="457200" indent="-457200"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968375" indent="-285750"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262063"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marL="630238">
              <a:spcBef>
                <a:spcPts val="400"/>
              </a:spcBef>
              <a:buFont typeface="+mj-lt"/>
              <a:buAutoNum type="arabicPeriod" startAt="9"/>
            </a:pPr>
            <a:r>
              <a:rPr lang="en-US" altLang="en-US" sz="2400" dirty="0" smtClean="0">
                <a:solidFill>
                  <a:schemeClr val="tx1"/>
                </a:solidFill>
              </a:rPr>
              <a:t>Likely </a:t>
            </a:r>
            <a:r>
              <a:rPr lang="en-US" altLang="en-US" sz="2400" dirty="0">
                <a:solidFill>
                  <a:schemeClr val="tx1"/>
                </a:solidFill>
              </a:rPr>
              <a:t>a combination of </a:t>
            </a:r>
            <a:r>
              <a:rPr lang="en-US" altLang="en-US" sz="2400" dirty="0" smtClean="0">
                <a:solidFill>
                  <a:schemeClr val="tx1"/>
                </a:solidFill>
              </a:rPr>
              <a:t>both.  Though hypoxic</a:t>
            </a:r>
            <a:r>
              <a:rPr lang="en-US" altLang="en-US" sz="2400" dirty="0">
                <a:solidFill>
                  <a:schemeClr val="tx1"/>
                </a:solidFill>
              </a:rPr>
              <a:t>, </a:t>
            </a:r>
            <a:r>
              <a:rPr lang="en-US" altLang="en-US" sz="2400" dirty="0" smtClean="0">
                <a:solidFill>
                  <a:schemeClr val="tx1"/>
                </a:solidFill>
              </a:rPr>
              <a:t>some O</a:t>
            </a:r>
            <a:r>
              <a:rPr lang="en-US" altLang="en-US" sz="2400" baseline="-25000" dirty="0" smtClean="0">
                <a:solidFill>
                  <a:schemeClr val="tx1"/>
                </a:solidFill>
              </a:rPr>
              <a:t>2</a:t>
            </a:r>
            <a:r>
              <a:rPr lang="en-US" altLang="en-US" sz="2400" dirty="0" smtClean="0">
                <a:solidFill>
                  <a:schemeClr val="tx1"/>
                </a:solidFill>
              </a:rPr>
              <a:t> is being </a:t>
            </a:r>
            <a:r>
              <a:rPr lang="en-US" altLang="en-US" sz="2400" dirty="0">
                <a:solidFill>
                  <a:schemeClr val="tx1"/>
                </a:solidFill>
              </a:rPr>
              <a:t>delivered to the tissues, </a:t>
            </a:r>
            <a:r>
              <a:rPr lang="en-US" altLang="en-US" sz="2400" dirty="0" smtClean="0">
                <a:solidFill>
                  <a:schemeClr val="tx1"/>
                </a:solidFill>
              </a:rPr>
              <a:t>so aerobic </a:t>
            </a:r>
            <a:r>
              <a:rPr lang="en-US" altLang="en-US" sz="2400" dirty="0">
                <a:solidFill>
                  <a:schemeClr val="tx1"/>
                </a:solidFill>
              </a:rPr>
              <a:t>metabolism can occur. </a:t>
            </a:r>
            <a:r>
              <a:rPr lang="en-US" altLang="en-US" sz="2400" dirty="0" smtClean="0">
                <a:solidFill>
                  <a:schemeClr val="tx1"/>
                </a:solidFill>
              </a:rPr>
              <a:t>Energy </a:t>
            </a:r>
            <a:r>
              <a:rPr lang="en-US" altLang="en-US" sz="2400" dirty="0">
                <a:solidFill>
                  <a:schemeClr val="tx1"/>
                </a:solidFill>
              </a:rPr>
              <a:t>demands of the body are </a:t>
            </a:r>
            <a:r>
              <a:rPr lang="en-US" altLang="en-US" sz="2400" dirty="0" smtClean="0">
                <a:solidFill>
                  <a:schemeClr val="tx1"/>
                </a:solidFill>
              </a:rPr>
              <a:t>going </a:t>
            </a:r>
            <a:r>
              <a:rPr lang="en-US" altLang="en-US" sz="2400" dirty="0">
                <a:solidFill>
                  <a:schemeClr val="tx1"/>
                </a:solidFill>
              </a:rPr>
              <a:t>unfulfilled, and some cells </a:t>
            </a:r>
            <a:r>
              <a:rPr lang="en-US" altLang="en-US" sz="2400" dirty="0" smtClean="0">
                <a:solidFill>
                  <a:schemeClr val="tx1"/>
                </a:solidFill>
              </a:rPr>
              <a:t>will use </a:t>
            </a:r>
            <a:r>
              <a:rPr lang="en-US" altLang="en-US" sz="2400" dirty="0">
                <a:solidFill>
                  <a:schemeClr val="tx1"/>
                </a:solidFill>
              </a:rPr>
              <a:t>fuels without O</a:t>
            </a:r>
            <a:r>
              <a:rPr lang="en-US" altLang="en-US" sz="2400" baseline="-25000" dirty="0">
                <a:solidFill>
                  <a:schemeClr val="tx1"/>
                </a:solidFill>
              </a:rPr>
              <a:t>2</a:t>
            </a:r>
            <a:r>
              <a:rPr lang="en-US" altLang="en-US" sz="2400" dirty="0" smtClean="0">
                <a:solidFill>
                  <a:schemeClr val="tx1"/>
                </a:solidFill>
              </a:rPr>
              <a:t> </a:t>
            </a:r>
            <a:r>
              <a:rPr lang="en-US" altLang="en-US" sz="2400" dirty="0">
                <a:solidFill>
                  <a:schemeClr val="tx1"/>
                </a:solidFill>
              </a:rPr>
              <a:t>which generates acid. </a:t>
            </a:r>
          </a:p>
        </p:txBody>
      </p:sp>
      <p:sp>
        <p:nvSpPr>
          <p:cNvPr id="8" name="Title 1"/>
          <p:cNvSpPr>
            <a:spLocks/>
          </p:cNvSpPr>
          <p:nvPr/>
        </p:nvSpPr>
        <p:spPr bwMode="auto">
          <a:xfrm>
            <a:off x="269081" y="4419600"/>
            <a:ext cx="8605838" cy="2070100"/>
          </a:xfrm>
          <a:prstGeom prst="roundRect">
            <a:avLst>
              <a:gd name="adj" fmla="val 16667"/>
            </a:avLst>
          </a:prstGeom>
          <a:solidFill>
            <a:schemeClr val="bg1"/>
          </a:solidFill>
          <a:ln w="38100">
            <a:solidFill>
              <a:srgbClr val="C00000"/>
            </a:solidFill>
            <a:round/>
            <a:headEnd/>
            <a:tailEnd/>
          </a:ln>
        </p:spPr>
        <p:txBody>
          <a:bodyPr anchor="ctr"/>
          <a:lstStyle>
            <a:lvl1pPr marL="457200" indent="-457200"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968375" indent="-285750"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262063"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marL="682625" indent="-566738">
              <a:spcBef>
                <a:spcPts val="400"/>
              </a:spcBef>
              <a:buFont typeface="+mj-lt"/>
              <a:buAutoNum type="arabicPeriod" startAt="10"/>
            </a:pPr>
            <a:r>
              <a:rPr lang="en-US" altLang="en-US" sz="2400" dirty="0">
                <a:solidFill>
                  <a:schemeClr val="tx1"/>
                </a:solidFill>
              </a:rPr>
              <a:t>Significant blood loss and cellular hypoxia can quickly result in an alteration of the patient’s mental status. </a:t>
            </a:r>
          </a:p>
        </p:txBody>
      </p:sp>
      <p:sp>
        <p:nvSpPr>
          <p:cNvPr id="3" name="Slide Number Placeholder 2"/>
          <p:cNvSpPr>
            <a:spLocks noGrp="1"/>
          </p:cNvSpPr>
          <p:nvPr>
            <p:ph type="sldNum" sz="quarter" idx="4"/>
          </p:nvPr>
        </p:nvSpPr>
        <p:spPr/>
        <p:txBody>
          <a:bodyPr/>
          <a:lstStyle/>
          <a:p>
            <a:pPr>
              <a:defRPr/>
            </a:pPr>
            <a:fld id="{7934EB4C-221A-437D-9B9D-B7EF4B61892B}" type="slidenum">
              <a:rPr lang="en-US" smtClean="0"/>
              <a:pPr>
                <a:defRPr/>
              </a:pPr>
              <a:t>124</a:t>
            </a:fld>
            <a:endParaRPr lang="en-US" dirty="0"/>
          </a:p>
        </p:txBody>
      </p:sp>
      <p:sp>
        <p:nvSpPr>
          <p:cNvPr id="4" name="Footer Placeholder 3"/>
          <p:cNvSpPr>
            <a:spLocks noGrp="1"/>
          </p:cNvSpPr>
          <p:nvPr>
            <p:ph type="ftr" sz="quarter" idx="3"/>
          </p:nvPr>
        </p:nvSpPr>
        <p:spPr/>
        <p:txBody>
          <a:bodyPr/>
          <a:lstStyle/>
          <a:p>
            <a:r>
              <a:rPr lang="en-US" smtClean="0"/>
              <a:t>10/31/19</a:t>
            </a:r>
            <a:endParaRPr lang="en-US" dirty="0"/>
          </a:p>
        </p:txBody>
      </p:sp>
    </p:spTree>
    <p:extLst>
      <p:ext uri="{BB962C8B-B14F-4D97-AF65-F5344CB8AC3E}">
        <p14:creationId xmlns:p14="http://schemas.microsoft.com/office/powerpoint/2010/main" val="42827231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059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059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059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tLang="en-US" smtClean="0"/>
              <a:t>Shock</a:t>
            </a:r>
            <a:endParaRPr lang="en-US" altLang="en-US" dirty="0"/>
          </a:p>
        </p:txBody>
      </p:sp>
      <p:sp>
        <p:nvSpPr>
          <p:cNvPr id="81923" name="Content Placeholder 2"/>
          <p:cNvSpPr>
            <a:spLocks noGrp="1"/>
          </p:cNvSpPr>
          <p:nvPr>
            <p:ph idx="1"/>
          </p:nvPr>
        </p:nvSpPr>
        <p:spPr/>
        <p:txBody>
          <a:bodyPr/>
          <a:lstStyle/>
          <a:p>
            <a:r>
              <a:rPr lang="en-US" altLang="en-US" smtClean="0"/>
              <a:t>Categorized into several types depending on the cause</a:t>
            </a:r>
          </a:p>
          <a:p>
            <a:pPr lvl="1"/>
            <a:r>
              <a:rPr lang="en-US" smtClean="0"/>
              <a:t>Cardiogenic:    Due to heart problems</a:t>
            </a:r>
          </a:p>
          <a:p>
            <a:pPr lvl="1"/>
            <a:r>
              <a:rPr lang="en-US" smtClean="0"/>
              <a:t>Hypovolemic:  Caused by too little blood</a:t>
            </a:r>
            <a:br>
              <a:rPr lang="en-US" smtClean="0"/>
            </a:br>
            <a:r>
              <a:rPr lang="en-US" smtClean="0"/>
              <a:t>			   volume</a:t>
            </a:r>
          </a:p>
          <a:p>
            <a:pPr lvl="1"/>
            <a:r>
              <a:rPr lang="en-US" smtClean="0"/>
              <a:t>Anaphylactic:  Caused by allergic reaction</a:t>
            </a:r>
          </a:p>
          <a:p>
            <a:pPr lvl="1"/>
            <a:r>
              <a:rPr lang="en-US" smtClean="0"/>
              <a:t>Septic:             Due to infection</a:t>
            </a:r>
          </a:p>
          <a:p>
            <a:pPr lvl="1"/>
            <a:r>
              <a:rPr lang="en-US" smtClean="0"/>
              <a:t>Neurogenic:    Caused by  nervous system</a:t>
            </a:r>
            <a:br>
              <a:rPr lang="en-US" smtClean="0"/>
            </a:br>
            <a:r>
              <a:rPr lang="en-US" smtClean="0"/>
              <a:t>			  damage</a:t>
            </a:r>
          </a:p>
          <a:p>
            <a:pPr lvl="1"/>
            <a:endParaRPr lang="en-US" altLang="en-US" dirty="0"/>
          </a:p>
        </p:txBody>
      </p:sp>
    </p:spTree>
    <p:extLst>
      <p:ext uri="{BB962C8B-B14F-4D97-AF65-F5344CB8AC3E}">
        <p14:creationId xmlns:p14="http://schemas.microsoft.com/office/powerpoint/2010/main" val="391389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2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81923">
                                            <p:txEl>
                                              <p:pRg st="2" end="2"/>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81923">
                                            <p:txEl>
                                              <p:pRg st="3" end="3"/>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81923">
                                            <p:txEl>
                                              <p:pRg st="4" end="4"/>
                                            </p:txEl>
                                          </p:spTgt>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819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altLang="en-US" smtClean="0"/>
              <a:t>Shock</a:t>
            </a:r>
            <a:endParaRPr lang="en-US" altLang="en-US" dirty="0"/>
          </a:p>
        </p:txBody>
      </p:sp>
      <p:sp>
        <p:nvSpPr>
          <p:cNvPr id="82947" name="Content Placeholder 2"/>
          <p:cNvSpPr>
            <a:spLocks noGrp="1"/>
          </p:cNvSpPr>
          <p:nvPr>
            <p:ph idx="1"/>
          </p:nvPr>
        </p:nvSpPr>
        <p:spPr/>
        <p:txBody>
          <a:bodyPr/>
          <a:lstStyle/>
          <a:p>
            <a:r>
              <a:rPr lang="en-US" altLang="en-US" smtClean="0"/>
              <a:t>Effects of shock on the body:</a:t>
            </a:r>
          </a:p>
          <a:p>
            <a:pPr lvl="1"/>
            <a:r>
              <a:rPr lang="en-US" altLang="en-US" smtClean="0"/>
              <a:t>Level of oxygen supplied to tissues falls</a:t>
            </a:r>
          </a:p>
          <a:p>
            <a:pPr lvl="1"/>
            <a:r>
              <a:rPr lang="en-US" altLang="en-US" smtClean="0"/>
              <a:t>Cells engage in anaerobic metabolism</a:t>
            </a:r>
          </a:p>
          <a:p>
            <a:pPr lvl="1"/>
            <a:r>
              <a:rPr lang="en-US" altLang="en-US" smtClean="0"/>
              <a:t>Severe metabolic acidosis ensues</a:t>
            </a:r>
          </a:p>
          <a:p>
            <a:pPr lvl="1"/>
            <a:r>
              <a:rPr lang="en-US" altLang="en-US" smtClean="0"/>
              <a:t>Baroreceptors initiate release of epinephrine and norepinephrine</a:t>
            </a:r>
          </a:p>
          <a:p>
            <a:pPr lvl="1"/>
            <a:r>
              <a:rPr lang="en-US" altLang="en-US" smtClean="0"/>
              <a:t>Heart rate increases</a:t>
            </a:r>
          </a:p>
          <a:p>
            <a:pPr lvl="1"/>
            <a:r>
              <a:rPr lang="en-US" altLang="en-US" smtClean="0"/>
              <a:t>Interstitial fluid moves into the capillaries</a:t>
            </a:r>
            <a:endParaRPr lang="en-US" altLang="en-US" dirty="0"/>
          </a:p>
        </p:txBody>
      </p:sp>
    </p:spTree>
    <p:extLst>
      <p:ext uri="{BB962C8B-B14F-4D97-AF65-F5344CB8AC3E}">
        <p14:creationId xmlns:p14="http://schemas.microsoft.com/office/powerpoint/2010/main" val="10096967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altLang="en-US" smtClean="0"/>
              <a:t>Impairment of Cellular Metabolism</a:t>
            </a:r>
            <a:endParaRPr lang="en-US" altLang="en-US" dirty="0"/>
          </a:p>
        </p:txBody>
      </p:sp>
      <p:sp>
        <p:nvSpPr>
          <p:cNvPr id="83971" name="Content Placeholder 2"/>
          <p:cNvSpPr>
            <a:spLocks noGrp="1"/>
          </p:cNvSpPr>
          <p:nvPr>
            <p:ph idx="1"/>
          </p:nvPr>
        </p:nvSpPr>
        <p:spPr/>
        <p:txBody>
          <a:bodyPr/>
          <a:lstStyle/>
          <a:p>
            <a:r>
              <a:rPr lang="en-US" altLang="en-US" smtClean="0"/>
              <a:t>Results in the inability to properly use oxygen and glucose at the cellular level</a:t>
            </a:r>
          </a:p>
          <a:p>
            <a:r>
              <a:rPr lang="en-US" altLang="en-US" smtClean="0"/>
              <a:t>Cells create energy through anaerobic metabolism.</a:t>
            </a:r>
          </a:p>
          <a:p>
            <a:r>
              <a:rPr lang="en-US" altLang="en-US" smtClean="0"/>
              <a:t>Can result in metabolic acidosis</a:t>
            </a:r>
          </a:p>
          <a:p>
            <a:r>
              <a:rPr lang="en-US" altLang="en-US" smtClean="0"/>
              <a:t>Brain cells cannot use alternative fuels.</a:t>
            </a:r>
          </a:p>
          <a:p>
            <a:r>
              <a:rPr lang="en-US" altLang="en-US" smtClean="0"/>
              <a:t>Cellular injury may become irreversible. </a:t>
            </a:r>
            <a:endParaRPr lang="en-US" altLang="en-US" dirty="0"/>
          </a:p>
        </p:txBody>
      </p:sp>
    </p:spTree>
    <p:extLst>
      <p:ext uri="{BB962C8B-B14F-4D97-AF65-F5344CB8AC3E}">
        <p14:creationId xmlns:p14="http://schemas.microsoft.com/office/powerpoint/2010/main" val="294510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mistovich_topi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1"/>
          <p:cNvSpPr>
            <a:spLocks noGrp="1"/>
          </p:cNvSpPr>
          <p:nvPr>
            <p:ph type="ctrTitle" idx="4294967295"/>
          </p:nvPr>
        </p:nvSpPr>
        <p:spPr>
          <a:xfrm>
            <a:off x="1295400" y="2590800"/>
            <a:ext cx="6324600" cy="1470025"/>
          </a:xfrm>
        </p:spPr>
        <p:txBody>
          <a:bodyPr/>
          <a:lstStyle/>
          <a:p>
            <a:pPr eaLnBrk="1" hangingPunct="1"/>
            <a:r>
              <a:rPr lang="en-US" altLang="en-US" sz="4800" b="1" dirty="0" smtClean="0">
                <a:solidFill>
                  <a:srgbClr val="800000"/>
                </a:solidFill>
              </a:rPr>
              <a:t>Cellular Metabolism</a:t>
            </a:r>
            <a:endParaRPr lang="en-US" altLang="en-US" sz="4800" b="1"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smtClean="0"/>
              <a:t>Cell Structure</a:t>
            </a:r>
            <a:endParaRPr lang="en-US"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75" y="1371600"/>
            <a:ext cx="7867650" cy="5029200"/>
          </a:xfrm>
          <a:prstGeom prst="rect">
            <a:avLst/>
          </a:prstGeom>
          <a:noFill/>
          <a:ln w="38100">
            <a:solidFill>
              <a:srgbClr val="B3252F"/>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484595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p:cNvSpPr>
          <p:nvPr>
            <p:ph type="title"/>
          </p:nvPr>
        </p:nvSpPr>
        <p:spPr/>
        <p:txBody>
          <a:bodyPr/>
          <a:lstStyle/>
          <a:p>
            <a:r>
              <a:rPr lang="en-US" altLang="en-US" smtClean="0"/>
              <a:t>Cell Structure</a:t>
            </a:r>
          </a:p>
        </p:txBody>
      </p:sp>
      <p:pic>
        <p:nvPicPr>
          <p:cNvPr id="5" name="03CellStructure_x26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162050" y="1524000"/>
            <a:ext cx="68199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0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Cellular Energy Production</a:t>
            </a:r>
            <a:endParaRPr lang="en-US" dirty="0"/>
          </a:p>
        </p:txBody>
      </p:sp>
      <p:sp>
        <p:nvSpPr>
          <p:cNvPr id="8" name="Text Placeholder 7"/>
          <p:cNvSpPr>
            <a:spLocks noGrp="1"/>
          </p:cNvSpPr>
          <p:nvPr>
            <p:ph type="body" idx="1"/>
          </p:nvPr>
        </p:nvSpPr>
        <p:spPr/>
        <p:txBody>
          <a:bodyPr/>
          <a:lstStyle/>
          <a:p>
            <a:endParaRPr lang="en-US"/>
          </a:p>
        </p:txBody>
      </p:sp>
      <p:sp>
        <p:nvSpPr>
          <p:cNvPr id="9" name="Slide Number Placeholder 8"/>
          <p:cNvSpPr>
            <a:spLocks noGrp="1"/>
          </p:cNvSpPr>
          <p:nvPr>
            <p:ph type="sldNum" sz="quarter" idx="4"/>
          </p:nvPr>
        </p:nvSpPr>
        <p:spPr/>
        <p:txBody>
          <a:bodyPr/>
          <a:lstStyle/>
          <a:p>
            <a:pPr>
              <a:defRPr/>
            </a:pPr>
            <a:fld id="{7934EB4C-221A-437D-9B9D-B7EF4B61892B}" type="slidenum">
              <a:rPr lang="en-US" smtClean="0"/>
              <a:pPr>
                <a:defRPr/>
              </a:pPr>
              <a:t>19</a:t>
            </a:fld>
            <a:endParaRPr lang="en-US" dirty="0"/>
          </a:p>
        </p:txBody>
      </p:sp>
      <p:sp>
        <p:nvSpPr>
          <p:cNvPr id="10" name="Footer Placeholder 9"/>
          <p:cNvSpPr>
            <a:spLocks noGrp="1"/>
          </p:cNvSpPr>
          <p:nvPr>
            <p:ph type="ftr" sz="quarter" idx="3"/>
          </p:nvPr>
        </p:nvSpPr>
        <p:spPr/>
        <p:txBody>
          <a:bodyPr/>
          <a:lstStyle/>
          <a:p>
            <a:r>
              <a:rPr lang="en-US" smtClean="0"/>
              <a:t>10/31/19</a:t>
            </a:r>
            <a:endParaRPr lang="en-US" dirty="0"/>
          </a:p>
        </p:txBody>
      </p:sp>
    </p:spTree>
    <p:extLst>
      <p:ext uri="{BB962C8B-B14F-4D97-AF65-F5344CB8AC3E}">
        <p14:creationId xmlns:p14="http://schemas.microsoft.com/office/powerpoint/2010/main" val="20574689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What you didn't want to ask….</a:t>
            </a:r>
            <a:endParaRPr lang="en-US" dirty="0"/>
          </a:p>
        </p:txBody>
      </p:sp>
      <p:sp>
        <p:nvSpPr>
          <p:cNvPr id="129028" name="AutoShape 2" descr="data:image/jpeg;base64,/9j/4AAQSkZJRgABAQAAAQABAAD/2wCEAAkGBxQSERQUEhQVFRUUFhsXGBcVFxgUFBYZFhcYGBwXFBgYHSggHR4lGxQYITEhJSkrLi8uGCEzODMsNygtLi0BCgoKDg0OGxAQGiwlHyU3MSwwLDYuLCwsLCwvLC8sLDQsNC4sLywsLCwsLC0sLCwsLCwsLCwsLCwsLCwsLCwsLP/AABEIALUBFgMBIgACEQEDEQH/xAAbAAACAwEBAQAAAAAAAAAAAAAABQMEBgIBB//EAFAQAAIBAgMEBAcKCggFBQAAAAECAwARBBIhBRMxQQYiUWEyU3GBkaGxFBUjM0JSc5PB0iQ0YnKUs7TD0dRDdIKDkqKy8BZUwuHxB0Rjo6T/xAAZAQEAAwEBAAAAAAAAAAAAAAAAAgMEAQX/xAArEQADAAIBAwMDAwUBAAAAAAAAAQIDESEEEjETIkEyUaHB0fBhcYGRsVL/2gAMAwEAAhEDEQA/APuNFFFAFcyNYE9ldVX2g1opD2Ix9CmjOo631e72lyy6UCWqvULOwZGUV5vhS55K4aWjyD0xn7oFcnFCk4mqjjMZYHuBPqqDzE1h2a1TcV7XKDQeSuq0GcKKKKAKKKKAq47GCMC+pY2A7aUy7YkQ5mylR4SgWIHcbnWotsYvrOfmdQdvfbvv9lZvF4xo2CMnhLcKurG40Pb6az3ke+D0MPTy55PosEwdQym6sLg9xqSvm+zekssF0CdUnwX+ST2VvdlYkyRK7CxPkse8WJ0qyMiozZsFY+fgt0Uk6WbUfDwoY7Z5p4YFY6hDPKsee3OwYm3bUG0cbJhcThUBeVMQZIyrWLB1jMisraWByMCDpqOFtbCg0VFI8L0lSSBZkilIaMSFbLnS75MkgzdVgc1+QyNc6VX/AOLVITJDJIzyywhUaMgvCpY2YsBYhdD362oDSUVm8Lt9VaZQs8jieRQhsxG7SNmyZL2TrqBfW7VYw3SRHkjjCOryIkmSS0UoV7/0bkMctrNbhcUA8ooqHFl8p3ds35RsB38DQ6uTP9MOkJw4CRn4RufHKP41mdmdJ8QsgzsWHY3A/wAK72nsxnlaQsZLG1wOqdOK68AdO/U0bZ2KYoIprrctYhew8NefCsdVbba+D1cU4VKjhtn0TCzh0V14ML/9qlpB0PnvEy/NIt5D/wCKf1ql7WzzMkdlOQoooqRAKKKKAKKKKAKp7Y+IkHzly/4ur9tXKT7Znu6x8h1m8puAPafRUbepJwt0QI3VHkHsr2E16y6WqONrVm+TR8EjuLi5GpsO/wAlQytxrpnFweY4VWle9RpnUjwNSfaEmpHbp6abjhek+IS7VTbLo8m9wEueJG7VB9VT0j6LYzMhjPFdR5Dy8x9op5XoxXdKZgue2mgoooqRAKKKKAxu2R1nHbKfWaubS2YhxRNrZkW/fa407BoKh27CVdu5s47wdfbene0cPvUWRPCAuv5QOtqzdu9o3ZL1MtfzwKfc0cbZsg0+VLZV8wsXPoHlpwuBZvjJCR8yP4NPV1j6bd1ZbGz5uC2PPutWwwDXiQ/kj2VLFabaSM2RPSbZDjdkxSwmFkGQ2IA0KspDBlI4MGAIPaK5i2WN6ssjtI8alULZQED2zEKoAzHKNezQWBN2FFXlQlm6MwmGeJS6CeXfMVOofMr9W4Iy5luVsQczXvmNc4bo0iSLJvZWKzPMM27sXkTI17INDqbC1r9mlM5cai87+TX18KjG007x5r+y9c7kSUU/gWT9FELF1mnjkM7TiRGQMrSIEZQCmUoVUaMDqAaszbBR2jLvI4iZHUNlJDpwYNlzAk6sL2PkuCzhnVvBIP8AvmKkrpHwVZ8CjHNqrfOQlW89uPnvVTGCRVyM6yBtOt8HIe3rAZT6BTWkvSKbLkPE6+jSo29LZKVtlLaUoWPgV0tZrXH+Ekeg1DtCEtsxr8usP8f/AHrzAbOfEOGcERg38vcP41b6bShMKEXTOwQAdg1+yqFynXwaMf1zK87IuhL6OO1UPtrUUi6K4IpGXPywAB2KP/NPauxrUor6hp5G0FFFFTKQooooAooooDxmsLnlWbvnBfmxzeQHgPMLCnO13tDJ+bb06fbSWNraVRmfwX4VxsnVrilxxbZ8ojcrexcZcqk343Pcb+argNjVeWI62txzDUjXsItqL+01QzROls9Y1GovVTaW0HiKDdA5yVHwhABFjrZb6g3HkNT4ed2UEKove12JGhtfwQTzt5PJUSz06U93wQtLIJcrBRG2igasNL3Y9+ulG7udK7eMlhw0vaxJJJ+UxI7BV2KDKLnia5rZx1pIrbJk3U69jHKfI2nttWyrB48nNpxt663UbXAPaL+mtHTvhozdQuUzqiiitJmCiiigFe3sPdA4Fyhue9T4Q9h81ZjolNNLhYWfGSJnRWGWODIMwvlu0ZII7z2Vu6xPRbAwHBYZhMI23KXAdbeDzBqDT3tF8XLntsubS2c6mJmxLSB5VQ3SFbhr80QGmEGOEHUdlZL2VlI6t+TDiKUbT2bETABOXJnj0Vk7+AAvTDE9HVLFgqNfnmeOTTtYEg+gVzVeUgvTXDba/sPGxKhQ2YWPC2t/J20ox2PJ4kIveQPSfs9tK5tlBbXV0F9c5kK27njYqP7QFJtu9HgEMsS7xRqwvvNO1WHsNQyVaXgv6fFidfV/P9jLE7bw6+FKv9klvZUK9JMMdN5byhv4VlIoFJ0FqZw4BbcBWbvbPReLGvuanCY1H1jkBI5q2o+2nmD2iDo9lbt4Bv4Hur57h9mxyS5FQFgLs3yUHm1JPZetAmyVOVEuCxtdmYgC1ycoIHKrsd0Zc+GPlmj2ltWOEXY3PJQdT/2pLJtOHrPNIrPY5VGqpppx4n/ffV6DoxAvEFj3219AqSTArmkQqCCmZB2G2VlHdoh8rGrtUzCqxTwtv8GU2Mmzmw0LSly7RIXO9nuWKgk2V7cb0vfZsU2Mw24R0QSFRmkkYkbqQsSHYj5OlO9jS4JMPCkscgkSJFce58RowUAjRLcQaYxY2B5cMmHVxaUsbwTRgAQyi5Z0A4kDjzo5p+fB1ZMcLcp7NIigAAcALDzV1RRVhnCiiigCiiigCiiigF2236qL85x6FBb2gUsdOdXNst10H5JPpI/hXMa3FZsnNGmOJRRLV0prqeOoA9qp8Fvkrbbw+eI9sZEinvGnrBI89TugSyDgihfRp9lR42RtMpGuhuLio43JNybk+auNl224SLUK8zXU0t64Wpd1pXfgqYuZesL1r9nPeJD+SPVp9lZHEaMK0+w2vF5Gb1kn7as6d+5or6he1MYUUUVrMgUUUUAUoforgSSTg8KSTckwREknmerTeigFmE6O4SJw8WFw8brwZIY0YctGC3FM6KKAq7SciPQ2Nxw8opIXFwxVS3zgMr/4lsfXTvaS3jPdY+ggn1XpEBYVTkbTNeCZqeUIYttxSOyTJlZCRd1Ew0J+V1ZB6TTCLCRuLp/9bBx50fKw8gvWY6QQ7vF35SAHz8D7PXXUznc2HFyFHlJrP6n/AKWz0X0y4eNtb/yvyabY2zd0rAurOzlmvdG7hlexpthEIlS4I1/6TVaC6oqXzAACzdYaacDVjBpdgqloyeaHqiw+Y119Qq6VO1oxZayaben+B/VHaPVMcnzGs35r9U+YEq39mvfh1+ZIPPG32gn0VxiMWpQrKrxhgQcy3AuLasl19daDAMKKzT9IismEjvFlnSXNIzWCth8gIHI3LHnypim2o0CiaSNXbKeqSVyyOUja5Ggc2AvxOmtANKKzcu35AzjKnUxseG56pIsbZvzhvPJpTUbZguRvVuqsx7MqGzMDzCnQ24UBfopJL0kgeKVoJ4iyIr3cnIFfwXa2uU2IuOYPZV332hz7syLnvlt+UEz5b/OydbLxtrQF6il+z9tQTkCGVXugcW4FCbZlPAi/ZRQDCiiigE22B8Kv5p9tdQ+Cak2snWQ/nD2H7DXCjSqGvcy9P2ogkWlOLNr06ZaTY8caoyLguxvkpJieTacx3j+IqxgRe55cu/v8l/ZXODw4aRFIBFnNiL/Ib+NMcHHdV8g9lQmd8llVrgkgjqeau40tXE40q7WkU72xJivCHlrT7BX4EHtZj/mI+yszMOsK1uy0ywxj8kHznX7adOvc2OoftRaooqPELdGGvA8CVPDkRqK1mQkorI7AleTZGCd3kLumHZn3j52LtHmuwNze504a1PhOkEpaRGjQvv5Y4wrG2WJQSW6l+Y4X8LlagNPRWdj6QTNIsfubK24WZw8oUoCWUrYKbkMvkIudDoYV6XXjVxC1mw0OI6pLkCaTIQVVb2QdYkX0B0oDUUUtwW10fDrOzJkbgyNvEIzEAqwHMAG1tL25V57/AOH8avoP8KAYutwQeYt6azTCxt2Eg+a9/WKaf8QYfxq+v+FL5p45Hdo3VhoSBe4vpzH5NV5FwaOnrT0zP9LcFmhzr4URzf2eY+3zUv2NHvZo/mxrvD5ToP8AfdWrdbgg89DSTotGFWYAg2kKj81b29prK59x6kZNY2vt+o8GlXtkLeQn5q/6jp/pNUrU32PFZC3zjfzDQey/nq7GtsxZ61BfooorQYBPj9ls+Lw04KZIFmVgb5m3wQaaW0yee9LOknR2adiIzEI8uHyg5lKth8QJSDlBzBgABfwSCQDemG0duNFihFumZPc0s5ZSub4NoxlAZhyc+kd9LdvdJbwsId7G4iw2IDWTWOecJkGp6xCsDoOOhoCebYErNIc0fXxkeI4tosaxqV4eEd3fs1qk3Rx4sPEsjhlwUM6xsL55A8ZjXODwIQ66m7C+nCmidKFLPGYZVmRyu6YKWIyZw4KMRlI0v26VJhOkiSSRxqkiu8aSZJAI5VWS+pjchjlsQ1r20oBHhuj8mIwaElEdsAmHXViNQrMz6A6ZQAvLXWrs+wcQ2IjlvEVjxImGrKSvud4ShAW1wXvm1J4acK1VFAZXYfRuWBcIC0be58K0BsWGYs8ZzDTQWi9fdXlauigCiiigKm0Evk7m/wClhUW7q863rzJUXO2SVaRRaKl2JwZNP8lcmIVCseyc5NCTZ2DtKp7Fb2W+2p9n4ayKOwCmiR2NeolqLGkg8jbK25qHEQaUytXLJUnBFWZlsGbmtNCtlA7AB6qj3AqeuY47Tt33BQaKKsKxdgtixRKqpmCIbpHmJRNbjKDyB4DgNLWtVXFdFsPJmJ3gJm34ZZHRkky5S0ZB6txcEDQ3N6d0UAvwuxoo33ihs27EWrswKAltQTYm5JLcTc61TwvRaCMAIZRlRI1O9e6pG+8RRrwBHnFwbgmnlFAVsBgkhXKgsCzOeZZnYszHvLMTVmiigClu2VNlPK5FvKL3/wAvrplSzb82SO9r2N7duhHtIqN/SWYvrQtApR0Zw+WN783NN4GDKCOB18lQ7PZSGyn5bH0k61m1yej3cNEpXgO3TznStJGgAAHACw81ZWTE/DIg15t3HiPZWsq7F8mTqd8BRRRVplFuN2MksyzFnBEUkJUZcrpKVJDXBI1QWIIpXH0NSxDTzuTBFBc7oELh5DJGwAjAzAnsseYrTUUAhxvRhZCJBNLHOHD7+MoH8DJksVKlMvySO/jrU8uwFdoy8jvumV1z5CQ6fKD5cwzfKsde4XBb0UAUUUUAUUUUAUvfbCB3ULKxRsrZYpGUHKGsGC2OjDhTCl2yvDxP0/7qKgD33Xxc/wBRL92j33Xxc/1Ev3aY1ntr9K44iVRTKw420UEcr2PqFRqlK2yePHWR6lbGHvuvi5/qJfu0e+6+Ln+ol+7SjZPTKOVwkiGIk2BJut+QJIFq1FJpV4O5MV43qlop4PaSSuyKHDIqsQ8bx6OWAIzAX1RuHZ31cpdD+OS/QRfrJ6Y1IrCiiigKuNx6xFQwclyQAiM5Nhc6KDaoPfdfFz/US/dr3GfjGH/vP9IphQC733Xxc/1Ev3aPfdfFz/US/dpjRQC733Xxc/1Ev3a9TbCF0QrKpdsq5opFUnKzWLFbDRTxphS7avh4b6f9zNQDGiiigCq+OxiwpnfNbMq9VWdiXYIoCqCeLCrFLtu/Fp9PB+vjoA9918XP9RL92q+NxqSLYpP9RL93upzRQ6m09ox8uCjPBZ/qZvu1ENnJfwZh5IZvu1taKh6clvr5PuZjBiGMrdZRmZVu0Mii7kKLkrYXZgPPWmFLtv8AxSfT4f8AaIqZVJJLwV1bryFFFFdIi1dtxm+VZmCsyErDIRmjYowBC62ZSL91e++6+Ln+ol+7XHRv4lv6xif2qamlALvfdfFz/US/do9918XP9RL92mNFALvfdfFz/US/dqzgMasyZ0vbMy9ZShBjdkYFWAIsykearFK+jfxLf1jE/tU1ANKKKKAKXbK8PE/T/uoqY0u2V4eJ+n/dRUBx0jxpihOXwnIRe6/E+ZQfPasNiMXumSKFc0jsF4XJJNra8u+tX0vHxJ5BiD5Ta3qB9FYTaczQY6KVRms4sOF82nH+0azZX7j1OknWPa8vZNttg0O8IAa5Vh5NDevo3R3EmTCwudSUFydSbaXPor5Z0lxASLdg3PbzLNX07opEUwWHVuIjX16/bTD9THWrWKd/clh/HJfoIv1k9MaXQ/jkv0EX6yemNaTywooooBfjPxjD/wB5/pFMKX402ng/vP8ASKuJMrcGB8hBoCSiuN8t8uYZuy4v6K8xE6opZ2CqOJJsBQaJKXbV8PDfT/uZquQ4hX1Rlb80g+yqe1fDw30/7magGNFFFAFLtu/Fp9PB+vjpjS3b5tEhOnw8H6+OgGVFQrikJsHUk8gwvU1AFFFFALdv/FJ9Ph/2iKmVLdv/ABSfT4f9oiplQBRRRQCvo38S39YxP7VNTSlXR02he/8AzGJ/apqvpikJsHUnsDAmgJqKU7W2/HA4RgzMbaLl0zZrXzMPmn1dophhMQJEDLwPI2uCDYg2JFwQR5qAmpX0b+Jb+sYn9qmppSvo38S39YxP7VNQDSiiigCl2yvDxP0/7qKmNZb3dMs2JWMJbfeE1z/QxcriuVSS5JxDt6Q721gN/CyaBuKk8mHD7Qe4mvmO0Z5nA/BpCY3I3jZUjOW4zI8hUMpOoYaEa1rsRNM18+JZR2IEW3ny39dfNOkOBhXFKwGcEksX61yxuSSe/wBtZslS+dHpdPiyStJrX+X+w06N7NGLxqjENGqKpbIsqSOctvCCE5Qb+FfsHMEfYkdeAI8xFfK9mNhGGVokBHEZQKdRxQfJAHk0pGRT4X5O58F5H768f04/6ayH8cl+gi/WT0xrK9FVAxU+U3+Bh53+XiK1VaJe1s8zJHZTkKKKKkQM90rjDPhw3DM5/wAlLTh4+dqtdN45GOGEKlmzvoOzIddfNS2Ho1jHF2aOPuJLN5wosPMTWfIm64R6PTVM4/dWjvDmNXUKFzb2OxAF/jF58eF60232AhueTqf8wrDYTo/jY8ZCJEDR71XLxtdAFNzmuAQdOytr0nwcsuHZIcue4IzGw0PbY2qOOX2VtEM7n1J09r7iFYopOtlAJ7ABXGHwSLisKy8RMeznBNVbB9Fcci6vAdfBzPwv25PsrrCYbER4zCCaMqu9brXDL8RNzBPrqMS01tF91DilN/BvqKKK2HlBSXpeoOGs3DfQX/SI6dVnuniM2DIQEsZsPYDifwmKuV4ZPH9aFs6QZTrY/OvqKzfSDpE0uBebMA4YRplN8oVypkF/lNlBvy4U72Z0PklYHFdWPmga7v3Eroq+Q38nGo9vf+nCydTDsI4XYF0JPUsQSY9De+vVNgD3aDKpvXg9J5cKvTrf9Rl0x2vJDs6OVSQ7tAGIuptIyBtVsQbMeB5UtG3Wdhg3c21beE9Z0BsIz2nXU31A14mtN0q2J7rwphUhSCrLfwboQQDYG3l5aceFJcD0Ai3RM5viG13ikkRnkI720GvIXub8rW3NN8GfDkxTG687OJcGiGIof6eDhYX+GTjatvXzz3qxUEkIlAaMTwjOpBX41LEjiNbDhxPE19DruLxyivqmnaae+Aoooq0zGAwkCkylv+YxPHl+Ey8KtbqLnbz0ljWZ5J1iid7YnEahTl/GJefD10yg6M4x/DaOMd5zN6FFv81Y2m6ekexNTMLurXCEu0MYhlyR2tGUJtw1L/wq90fxZaWcJK6MJG0B6pBsb5ToTra9qUY3ZksE0izAcYwHXwGB3pFiba6ajl38aYbM2bilaWRIS0buSrAp1hoLgZrkachUmmsa4+f3KE4eeuVrS/QftLOpuJ317dfboPNTboa5bC3bUmfE38vuqasi21CjBZQyHsYFb+S/HzVq+g75sGCOc2IP/wCqapYXts51calPSH1FFFaDzwr5ptvabLi8Ui8pR5dYYjwr6XSNYJ45Zmjiw7iRw4Z5nje27RbMBA3NDzNQuO5aLsGVYq7mtmKi2ZjZ/BjcA/KfqAX59exI8gNNdj/+n9nD4lg3PKtzfuLHl3AeetRv8Z4jDfpMn8tXm/xniMN+kyfy1QnBK8l19dkpaXBR2h0LwsuoVoz/APGQB5lYED0Upl6BuvxWI8zqRp5QT7K0ZxWLBAMOGueA91Sa89Pwaut/jPEYb9Jk/lqk8UP4K46rLPihL0Q2VLh8ViVlKteGAqVJPB8Re9wLVrqVbMSUzSySrEt0SMCKVpdUaRjmzRpb4waa01qcypWkVXbuu5+QooqrLtKFWKtKikWBBYCxPAHsJvoK6QIcZ+MYf+8/0imFLtpwyl4nhWNiha6yO0Ysy2uCqPrpwtUe/wAZ4jDfpMn8tQDWile/xniMN+kyfy1Qz7RxKFFeLCqZGyoDipAWbKWyr+DanKrHyA0A6pdtXw8N9P8AuZq43+M8Rhv0mT+WqGRcS7xNLHBHHE5kZlndzYRyLoGhUcXHEjS9AOqKiw2IWRFeNg6OAyspurKRcEEcQRUtAFLtu/Fp9PB+vjqafakKNleaJWuBlZ1U3IuBYnjaqW0cQuIXJh3hklRoZcpksMqzBgSyhiAd04BsdRQDiilL4rFqCTDhgALknFSAADmT7mrjDY/FSIrpFhWRwGVlxUhVgRcEH3NqCKAc0Uq3+M8Rhv0mT+WqLFbQxMSM8kWFRFF2ZsU4UDtJOHoCxt/4pPp8P+0RUypJiExUwRWjgRd5G5ZZ3c2jkWTRTAoN8tuI407oAooooBX0b+Jb+sYn9qmppWejfEYVWBTDFDNKys+IeMnfTPIFy7g9az2sCeFdDbUxy2XBnO+RbYxyS9s2Qfg/hW1tQDqXDoxBZVYrexIBIva9ieF7D0VLSTC7SxMoLRxYVwGZCVxUhAZGKspthuIIIPkqff4zxGG/SZP5agGMsQYFWAYHiCLg+UGlXRWJUw5VQAq4jEgAcABiptBUm/xniMN+kyfy1ebD+CG5kaPfM00xjR81lknd7i4UkDeAXsNaDfwNaKKKAKx218Hn2oQsMMjNgGFpdFPwwFiQpPqrY1TxGy4JHLvDE7lcpZo1ZivzSSL27qAweA6Ry4fZcRjcSPBhJWfeDM7NhnERLNmA3ZZWFwSx6pF9adYjb+IWV9Y92mOhw2XI2YpOkOpbPxVpib21tawp/idiYaQKJIIWCKUUNGpCo1rqtxoDYad1e+82H1/B4dWVz8GmrxgBHOnhKALHiLC1AYraO3GLYXG2VsiY1lRV6w3SMMha5N+pZhbjfsp222plKhnw7LPLEkUiEtlEgYsXHDXJZDfUtrw1dJsbDiQyCCISEls+7XNdhYm9r3I4mo4dgYVImhTDwrE5u0axoEYi1iVAtcWFuyw7KAW9BkyxYkaaY3E+CMo+NPLlWkqvg8DHCCsUaRgksQihASeJIA41YoDx+Btx5VkehMsfuAQ4grvg0i4hGPXMzSMXuvE5icy9oKkaWrX1xulzZsozcL2F7dl6Axn/ABA7YnIs4IZsVHayKQ0I6gVCCwIIIux62pta1Lcf0gkmwz/hH/sIJmybsWdntIb5dARxHLur6KIVvfKL3vewve1r+W1eCBbEZVsRYiwsQeR9NAZTC7aaTFNH7qRGimyGJgpeWIxgq6AC+pObeDqjKwIsDVLZu15jHs6WTFBxipirgrCFCiCduoQoI6yKb37RwNq3O6W98ova17C9uy/ZXuQdgoDCL0mcRyYj3SDAWjSMsIy27EipLi3CICE64A0sB1jodLfvywaKJ8UrRy+6CJ0ChSY8hSHORkLWdzccd0ew1sN2OwdnCudwtgMq2HAWFhbhYUAm6CODszBEEN+DRajmRGoPDvp7XirbQaV7QGZ6YuqPgblVzY5OJAud3J6dBVLbu3mw2JnUOqxqmFZjZfgRNPMsjsQL26q6tcDOTwrZFb14yA3uBroe/wAtAY734a8UT4pCkq4hhOgVQxjKZIs7AqWCu1yPCydzCjY+0dzsPByCTL8BhlzBQ2r7tLC+i3vbM2i3ueFa8wLYDKthwFhYW4WHKvWjBGUgW4WtpbstQGGwu3JZHij90hc2JxMRK7pmKRxu6WJW1xYa21HEc6W7S6RtiNnzLNMEJ2asqkZAJ3cSLJa41C5UuF4bzyW+lrEBwA7eFePCptdQbcLgG1+ygEe39r+54sM2YJFJKkckulo1ZWsbnQXcIlzwz9tqS7Y6QSQRykYpWtgMRNFJljUPJC3VZQRZuqyg2uDxAF61k+NTMYypYaBjluguL9bzVHJtKC+Vst1LLbQsttD1RrroOGtxQCboli2kxWNzyl9YCqkrYK2Gie6gC9szN3amtXSyba0KXa9zlBOVSSV07tbZxpyzCpI9rxG/Wy2PBgVPErwI7Rb1UAm2jLk2rA8xyxHDSJEzGyCYyISLnQOYwbdwYUbekiEmEKFevj1LEHRnGHkXjzOVVGnZTh9owtdWZSLXNxdbWDXOluB0vx5VN7pTdh11XQCw4a5bWPCx5UBjMDteaVo0OJ3SviMfEXVYQSIJisZBZbZsoudNdTbnUI2vi2jfNit1ImDWZbRx5ZJBJMubKyk5HCISoN+uACOenxAw8ssMpk+KD2XL1GEgS7PmW4Fgtm0Go43rnPh/dBxBkYs0ax5ShKrkZyD4GYN1n4nhyoBVg9vyySkGVEljdw+EIzSMoiLKF0vxytnuRa48kXR7aAm2hh5N8JGk2czEdUZWMsJYBQARYm1jqLeWtT74Q575lzcLgEkjU6MBqosbngLGoo9q4cEkELzJyMBclr3NuPVJN+WvCgGlFVsPjFdmVbkoBc2IGpYaduqHXhRQFmiiigCiiigCiiigCiiigCiiigCiiigCiiigCiiigCiiigCiiigCiiigCg0UUBUkwMbPnK9Yc7kDTtANj5xRPs+N1ystwWLcWGp1voe2iigIfeWG98mpXL4T2y9UWte39GvorttlREWK3t2sxOhJ1JNzqxPnr2igOJdjwt4SX0t4TAeCF4A9gFTx4JQuUXy6dW5NrG973ve/sryigI/euLTqnQZfCaxFgLML6iyjjfhUbbHisAAw1DE53zNYMNWzZvlnn3cKKKAkXZUQJIXiCPCawBBBCi9gDc8LVENhQWtkNr38N+OuvhflH0miigLeHwiIWZQbtxuzHgSbAE6C7NoO2iiigP/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50000"/>
              </a:spcBef>
              <a:buSzPct val="105000"/>
              <a:buFont typeface="Wingdings" pitchFamily="2" charset="2"/>
              <a:buChar char="Ø"/>
              <a:defRPr sz="2800">
                <a:solidFill>
                  <a:schemeClr val="tx1"/>
                </a:solidFill>
                <a:latin typeface="Arial" charset="0"/>
                <a:ea typeface="ヒラギノ角ゴ Pro W3" pitchFamily="1" charset="-128"/>
              </a:defRPr>
            </a:lvl1pPr>
            <a:lvl2pPr marL="742950" indent="-285750" algn="l" eaLnBrk="0" hangingPunct="0">
              <a:spcBef>
                <a:spcPct val="25000"/>
              </a:spcBef>
              <a:buChar char="–"/>
              <a:defRPr sz="2400">
                <a:solidFill>
                  <a:schemeClr val="tx1"/>
                </a:solidFill>
                <a:latin typeface="Arial" charset="0"/>
                <a:ea typeface="ヒラギノ角ゴ Pro W3" pitchFamily="1" charset="-128"/>
              </a:defRPr>
            </a:lvl2pPr>
            <a:lvl3pPr marL="1143000" indent="-228600" algn="l" eaLnBrk="0" hangingPunct="0">
              <a:spcBef>
                <a:spcPct val="25000"/>
              </a:spcBef>
              <a:buChar char="•"/>
              <a:defRPr sz="2400">
                <a:solidFill>
                  <a:schemeClr val="tx1"/>
                </a:solidFill>
                <a:latin typeface="Arial" charset="0"/>
                <a:ea typeface="ヒラギノ角ゴ Pro W3" pitchFamily="1" charset="-128"/>
              </a:defRPr>
            </a:lvl3pPr>
            <a:lvl4pPr marL="1600200" indent="-228600" algn="l" eaLnBrk="0" hangingPunct="0">
              <a:spcBef>
                <a:spcPct val="25000"/>
              </a:spcBef>
              <a:buChar char="–"/>
              <a:defRPr sz="2200">
                <a:solidFill>
                  <a:schemeClr val="tx1"/>
                </a:solidFill>
                <a:latin typeface="Arial" charset="0"/>
                <a:ea typeface="ヒラギノ角ゴ Pro W3" pitchFamily="1" charset="-128"/>
              </a:defRPr>
            </a:lvl4pPr>
            <a:lvl5pPr marL="2057400" indent="-228600" algn="l" eaLnBrk="0" hangingPunct="0">
              <a:spcBef>
                <a:spcPct val="25000"/>
              </a:spcBef>
              <a:buChar char="»"/>
              <a:defRPr sz="2000">
                <a:solidFill>
                  <a:schemeClr val="tx1"/>
                </a:solidFill>
                <a:latin typeface="Arial" charset="0"/>
                <a:ea typeface="ヒラギノ角ゴ Pro W3" pitchFamily="1" charset="-128"/>
              </a:defRPr>
            </a:lvl5pPr>
            <a:lvl6pPr marL="25146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6pPr>
            <a:lvl7pPr marL="29718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7pPr>
            <a:lvl8pPr marL="34290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8pPr>
            <a:lvl9pPr marL="38862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9pPr>
          </a:lstStyle>
          <a:p>
            <a:pPr algn="ctr" eaLnBrk="1" hangingPunct="1">
              <a:spcBef>
                <a:spcPct val="0"/>
              </a:spcBef>
              <a:buSzTx/>
              <a:buFontTx/>
              <a:buNone/>
            </a:pPr>
            <a:endParaRPr lang="en-US" altLang="en-US" sz="2400" dirty="0">
              <a:latin typeface="Times New Roman" pitchFamily="18" charset="0"/>
            </a:endParaRPr>
          </a:p>
        </p:txBody>
      </p:sp>
      <p:sp>
        <p:nvSpPr>
          <p:cNvPr id="129029" name="AutoShape 4" descr="data:image/jpeg;base64,/9j/4AAQSkZJRgABAQAAAQABAAD/2wCEAAkGBxQSERQUEhQVFRUUFhsXGBcVFxgUFBYZFhcYGBwXFBgYHSggHR4lGxQYITEhJSkrLi8uGCEzODMsNygtLi0BCgoKDg0OGxAQGiwlHyU3MSwwLDYuLCwsLCwvLC8sLDQsNC4sLywsLCwsLC0sLCwsLCwsLCwsLCwsLCwsLCwsLP/AABEIALUBFgMBIgACEQEDEQH/xAAbAAACAwEBAQAAAAAAAAAAAAAABQMEBgIBB//EAFAQAAIBAgMEBAcKCggFBQAAAAECAwARBBIhBRMxQQYiUWEyU3GBkaGxFBUjM0JSc5PB0iQ0YnKUs7TD0dRDdIKDkqKy8BZUwuHxB0Rjo6T/xAAZAQEAAwEBAAAAAAAAAAAAAAAAAgMEAQX/xAArEQADAAIBAwMDAwUBAAAAAAAAAQIDESEEEjETIkEyUaHB0fBhcYGRsVL/2gAMAwEAAhEDEQA/APuNFFFAFcyNYE9ldVX2g1opD2Ix9CmjOo631e72lyy6UCWqvULOwZGUV5vhS55K4aWjyD0xn7oFcnFCk4mqjjMZYHuBPqqDzE1h2a1TcV7XKDQeSuq0GcKKKKAKKKKAq47GCMC+pY2A7aUy7YkQ5mylR4SgWIHcbnWotsYvrOfmdQdvfbvv9lZvF4xo2CMnhLcKurG40Pb6az3ke+D0MPTy55PosEwdQym6sLg9xqSvm+zekssF0CdUnwX+ST2VvdlYkyRK7CxPkse8WJ0qyMiozZsFY+fgt0Uk6WbUfDwoY7Z5p4YFY6hDPKsee3OwYm3bUG0cbJhcThUBeVMQZIyrWLB1jMisraWByMCDpqOFtbCg0VFI8L0lSSBZkilIaMSFbLnS75MkgzdVgc1+QyNc6VX/AOLVITJDJIzyywhUaMgvCpY2YsBYhdD362oDSUVm8Lt9VaZQs8jieRQhsxG7SNmyZL2TrqBfW7VYw3SRHkjjCOryIkmSS0UoV7/0bkMctrNbhcUA8ooqHFl8p3ds35RsB38DQ6uTP9MOkJw4CRn4RufHKP41mdmdJ8QsgzsWHY3A/wAK72nsxnlaQsZLG1wOqdOK68AdO/U0bZ2KYoIprrctYhew8NefCsdVbba+D1cU4VKjhtn0TCzh0V14ML/9qlpB0PnvEy/NIt5D/wCKf1ql7WzzMkdlOQoooqRAKKKKAKKKKAKp7Y+IkHzly/4ur9tXKT7Znu6x8h1m8puAPafRUbepJwt0QI3VHkHsr2E16y6WqONrVm+TR8EjuLi5GpsO/wAlQytxrpnFweY4VWle9RpnUjwNSfaEmpHbp6abjhek+IS7VTbLo8m9wEueJG7VB9VT0j6LYzMhjPFdR5Dy8x9op5XoxXdKZgue2mgoooqRAKKKKAxu2R1nHbKfWaubS2YhxRNrZkW/fa407BoKh27CVdu5s47wdfbene0cPvUWRPCAuv5QOtqzdu9o3ZL1MtfzwKfc0cbZsg0+VLZV8wsXPoHlpwuBZvjJCR8yP4NPV1j6bd1ZbGz5uC2PPutWwwDXiQ/kj2VLFabaSM2RPSbZDjdkxSwmFkGQ2IA0KspDBlI4MGAIPaK5i2WN6ssjtI8alULZQED2zEKoAzHKNezQWBN2FFXlQlm6MwmGeJS6CeXfMVOofMr9W4Iy5luVsQczXvmNc4bo0iSLJvZWKzPMM27sXkTI17INDqbC1r9mlM5cai87+TX18KjG007x5r+y9c7kSUU/gWT9FELF1mnjkM7TiRGQMrSIEZQCmUoVUaMDqAaszbBR2jLvI4iZHUNlJDpwYNlzAk6sL2PkuCzhnVvBIP8AvmKkrpHwVZ8CjHNqrfOQlW89uPnvVTGCRVyM6yBtOt8HIe3rAZT6BTWkvSKbLkPE6+jSo29LZKVtlLaUoWPgV0tZrXH+Ekeg1DtCEtsxr8usP8f/AHrzAbOfEOGcERg38vcP41b6bShMKEXTOwQAdg1+yqFynXwaMf1zK87IuhL6OO1UPtrUUi6K4IpGXPywAB2KP/NPauxrUor6hp5G0FFFFTKQooooAooooDxmsLnlWbvnBfmxzeQHgPMLCnO13tDJ+bb06fbSWNraVRmfwX4VxsnVrilxxbZ8ojcrexcZcqk343Pcb+argNjVeWI62txzDUjXsItqL+01QzROls9Y1GovVTaW0HiKDdA5yVHwhABFjrZb6g3HkNT4ed2UEKove12JGhtfwQTzt5PJUSz06U93wQtLIJcrBRG2igasNL3Y9+ulG7udK7eMlhw0vaxJJJ+UxI7BV2KDKLnia5rZx1pIrbJk3U69jHKfI2nttWyrB48nNpxt663UbXAPaL+mtHTvhozdQuUzqiiitJmCiiigFe3sPdA4Fyhue9T4Q9h81ZjolNNLhYWfGSJnRWGWODIMwvlu0ZII7z2Vu6xPRbAwHBYZhMI23KXAdbeDzBqDT3tF8XLntsubS2c6mJmxLSB5VQ3SFbhr80QGmEGOEHUdlZL2VlI6t+TDiKUbT2bETABOXJnj0Vk7+AAvTDE9HVLFgqNfnmeOTTtYEg+gVzVeUgvTXDba/sPGxKhQ2YWPC2t/J20ox2PJ4kIveQPSfs9tK5tlBbXV0F9c5kK27njYqP7QFJtu9HgEMsS7xRqwvvNO1WHsNQyVaXgv6fFidfV/P9jLE7bw6+FKv9klvZUK9JMMdN5byhv4VlIoFJ0FqZw4BbcBWbvbPReLGvuanCY1H1jkBI5q2o+2nmD2iDo9lbt4Bv4Hur57h9mxyS5FQFgLs3yUHm1JPZetAmyVOVEuCxtdmYgC1ycoIHKrsd0Zc+GPlmj2ltWOEXY3PJQdT/2pLJtOHrPNIrPY5VGqpppx4n/ffV6DoxAvEFj3219AqSTArmkQqCCmZB2G2VlHdoh8rGrtUzCqxTwtv8GU2Mmzmw0LSly7RIXO9nuWKgk2V7cb0vfZsU2Mw24R0QSFRmkkYkbqQsSHYj5OlO9jS4JMPCkscgkSJFce58RowUAjRLcQaYxY2B5cMmHVxaUsbwTRgAQyi5Z0A4kDjzo5p+fB1ZMcLcp7NIigAAcALDzV1RRVhnCiiigCiiigCiiigF2236qL85x6FBb2gUsdOdXNst10H5JPpI/hXMa3FZsnNGmOJRRLV0prqeOoA9qp8Fvkrbbw+eI9sZEinvGnrBI89TugSyDgihfRp9lR42RtMpGuhuLio43JNybk+auNl224SLUK8zXU0t64Wpd1pXfgqYuZesL1r9nPeJD+SPVp9lZHEaMK0+w2vF5Gb1kn7as6d+5or6he1MYUUUVrMgUUUUAUoforgSSTg8KSTckwREknmerTeigFmE6O4SJw8WFw8brwZIY0YctGC3FM6KKAq7SciPQ2Nxw8opIXFwxVS3zgMr/4lsfXTvaS3jPdY+ggn1XpEBYVTkbTNeCZqeUIYttxSOyTJlZCRd1Ew0J+V1ZB6TTCLCRuLp/9bBx50fKw8gvWY6QQ7vF35SAHz8D7PXXUznc2HFyFHlJrP6n/AKWz0X0y4eNtb/yvyabY2zd0rAurOzlmvdG7hlexpthEIlS4I1/6TVaC6oqXzAACzdYaacDVjBpdgqloyeaHqiw+Y119Qq6VO1oxZayaben+B/VHaPVMcnzGs35r9U+YEq39mvfh1+ZIPPG32gn0VxiMWpQrKrxhgQcy3AuLasl19daDAMKKzT9IismEjvFlnSXNIzWCth8gIHI3LHnypim2o0CiaSNXbKeqSVyyOUja5Ggc2AvxOmtANKKzcu35AzjKnUxseG56pIsbZvzhvPJpTUbZguRvVuqsx7MqGzMDzCnQ24UBfopJL0kgeKVoJ4iyIr3cnIFfwXa2uU2IuOYPZV332hz7syLnvlt+UEz5b/OydbLxtrQF6il+z9tQTkCGVXugcW4FCbZlPAi/ZRQDCiiigE22B8Kv5p9tdQ+Cak2snWQ/nD2H7DXCjSqGvcy9P2ogkWlOLNr06ZaTY8caoyLguxvkpJieTacx3j+IqxgRe55cu/v8l/ZXODw4aRFIBFnNiL/Ib+NMcHHdV8g9lQmd8llVrgkgjqeau40tXE40q7WkU72xJivCHlrT7BX4EHtZj/mI+yszMOsK1uy0ywxj8kHznX7adOvc2OoftRaooqPELdGGvA8CVPDkRqK1mQkorI7AleTZGCd3kLumHZn3j52LtHmuwNze504a1PhOkEpaRGjQvv5Y4wrG2WJQSW6l+Y4X8LlagNPRWdj6QTNIsfubK24WZw8oUoCWUrYKbkMvkIudDoYV6XXjVxC1mw0OI6pLkCaTIQVVb2QdYkX0B0oDUUUtwW10fDrOzJkbgyNvEIzEAqwHMAG1tL25V57/AOH8avoP8KAYutwQeYt6azTCxt2Eg+a9/WKaf8QYfxq+v+FL5p45Hdo3VhoSBe4vpzH5NV5FwaOnrT0zP9LcFmhzr4URzf2eY+3zUv2NHvZo/mxrvD5ToP8AfdWrdbgg89DSTotGFWYAg2kKj81b29prK59x6kZNY2vt+o8GlXtkLeQn5q/6jp/pNUrU32PFZC3zjfzDQey/nq7GtsxZ61BfooorQYBPj9ls+Lw04KZIFmVgb5m3wQaaW0yee9LOknR2adiIzEI8uHyg5lKth8QJSDlBzBgABfwSCQDemG0duNFihFumZPc0s5ZSub4NoxlAZhyc+kd9LdvdJbwsId7G4iw2IDWTWOecJkGp6xCsDoOOhoCebYErNIc0fXxkeI4tosaxqV4eEd3fs1qk3Rx4sPEsjhlwUM6xsL55A8ZjXODwIQ66m7C+nCmidKFLPGYZVmRyu6YKWIyZw4KMRlI0v26VJhOkiSSRxqkiu8aSZJAI5VWS+pjchjlsQ1r20oBHhuj8mIwaElEdsAmHXViNQrMz6A6ZQAvLXWrs+wcQ2IjlvEVjxImGrKSvud4ShAW1wXvm1J4acK1VFAZXYfRuWBcIC0be58K0BsWGYs8ZzDTQWi9fdXlauigCiiigKm0Evk7m/wClhUW7q863rzJUXO2SVaRRaKl2JwZNP8lcmIVCseyc5NCTZ2DtKp7Fb2W+2p9n4ayKOwCmiR2NeolqLGkg8jbK25qHEQaUytXLJUnBFWZlsGbmtNCtlA7AB6qj3AqeuY47Tt33BQaKKsKxdgtixRKqpmCIbpHmJRNbjKDyB4DgNLWtVXFdFsPJmJ3gJm34ZZHRkky5S0ZB6txcEDQ3N6d0UAvwuxoo33ihs27EWrswKAltQTYm5JLcTc61TwvRaCMAIZRlRI1O9e6pG+8RRrwBHnFwbgmnlFAVsBgkhXKgsCzOeZZnYszHvLMTVmiigClu2VNlPK5FvKL3/wAvrplSzb82SO9r2N7duhHtIqN/SWYvrQtApR0Zw+WN783NN4GDKCOB18lQ7PZSGyn5bH0k61m1yej3cNEpXgO3TznStJGgAAHACw81ZWTE/DIg15t3HiPZWsq7F8mTqd8BRRRVplFuN2MksyzFnBEUkJUZcrpKVJDXBI1QWIIpXH0NSxDTzuTBFBc7oELh5DJGwAjAzAnsseYrTUUAhxvRhZCJBNLHOHD7+MoH8DJksVKlMvySO/jrU8uwFdoy8jvumV1z5CQ6fKD5cwzfKsde4XBb0UAUUUUAUUUUAUvfbCB3ULKxRsrZYpGUHKGsGC2OjDhTCl2yvDxP0/7qKgD33Xxc/wBRL92j33Xxc/1Ev3aY1ntr9K44iVRTKw420UEcr2PqFRqlK2yePHWR6lbGHvuvi5/qJfu0e+6+Ln+ol+7SjZPTKOVwkiGIk2BJut+QJIFq1FJpV4O5MV43qlop4PaSSuyKHDIqsQ8bx6OWAIzAX1RuHZ31cpdD+OS/QRfrJ6Y1IrCiiigKuNx6xFQwclyQAiM5Nhc6KDaoPfdfFz/US/dr3GfjGH/vP9IphQC733Xxc/1Ev3aPfdfFz/US/dpjRQC733Xxc/1Ev3a9TbCF0QrKpdsq5opFUnKzWLFbDRTxphS7avh4b6f9zNQDGiiigCq+OxiwpnfNbMq9VWdiXYIoCqCeLCrFLtu/Fp9PB+vjoA9918XP9RL92q+NxqSLYpP9RL93upzRQ6m09ox8uCjPBZ/qZvu1ENnJfwZh5IZvu1taKh6clvr5PuZjBiGMrdZRmZVu0Mii7kKLkrYXZgPPWmFLtv8AxSfT4f8AaIqZVJJLwV1bryFFFFdIi1dtxm+VZmCsyErDIRmjYowBC62ZSL91e++6+Ln+ol+7XHRv4lv6xif2qamlALvfdfFz/US/do9918XP9RL92mNFALvfdfFz/US/dqzgMasyZ0vbMy9ZShBjdkYFWAIsykearFK+jfxLf1jE/tU1ANKKKKAKXbK8PE/T/uoqY0u2V4eJ+n/dRUBx0jxpihOXwnIRe6/E+ZQfPasNiMXumSKFc0jsF4XJJNra8u+tX0vHxJ5BiD5Ta3qB9FYTaczQY6KVRms4sOF82nH+0azZX7j1OknWPa8vZNttg0O8IAa5Vh5NDevo3R3EmTCwudSUFydSbaXPor5Z0lxASLdg3PbzLNX07opEUwWHVuIjX16/bTD9THWrWKd/clh/HJfoIv1k9MaXQ/jkv0EX6yemNaTywooooBfjPxjD/wB5/pFMKX402ng/vP8ASKuJMrcGB8hBoCSiuN8t8uYZuy4v6K8xE6opZ2CqOJJsBQaJKXbV8PDfT/uZquQ4hX1Rlb80g+yqe1fDw30/7magGNFFFAFLtu/Fp9PB+vjpjS3b5tEhOnw8H6+OgGVFQrikJsHUk8gwvU1AFFFFALdv/FJ9Ph/2iKmVLdv/ABSfT4f9oiplQBRRRQCvo38S39YxP7VNTSlXR02he/8AzGJ/apqvpikJsHUnsDAmgJqKU7W2/HA4RgzMbaLl0zZrXzMPmn1dophhMQJEDLwPI2uCDYg2JFwQR5qAmpX0b+Jb+sYn9qmppSvo38S39YxP7VNQDSiiigCl2yvDxP0/7qKmNZb3dMs2JWMJbfeE1z/QxcriuVSS5JxDt6Q721gN/CyaBuKk8mHD7Qe4mvmO0Z5nA/BpCY3I3jZUjOW4zI8hUMpOoYaEa1rsRNM18+JZR2IEW3ny39dfNOkOBhXFKwGcEksX61yxuSSe/wBtZslS+dHpdPiyStJrX+X+w06N7NGLxqjENGqKpbIsqSOctvCCE5Qb+FfsHMEfYkdeAI8xFfK9mNhGGVokBHEZQKdRxQfJAHk0pGRT4X5O58F5H768f04/6ayH8cl+gi/WT0xrK9FVAxU+U3+Bh53+XiK1VaJe1s8zJHZTkKKKKkQM90rjDPhw3DM5/wAlLTh4+dqtdN45GOGEKlmzvoOzIddfNS2Ho1jHF2aOPuJLN5wosPMTWfIm64R6PTVM4/dWjvDmNXUKFzb2OxAF/jF58eF60232AhueTqf8wrDYTo/jY8ZCJEDR71XLxtdAFNzmuAQdOytr0nwcsuHZIcue4IzGw0PbY2qOOX2VtEM7n1J09r7iFYopOtlAJ7ABXGHwSLisKy8RMeznBNVbB9Fcci6vAdfBzPwv25PsrrCYbER4zCCaMqu9brXDL8RNzBPrqMS01tF91DilN/BvqKKK2HlBSXpeoOGs3DfQX/SI6dVnuniM2DIQEsZsPYDifwmKuV4ZPH9aFs6QZTrY/OvqKzfSDpE0uBebMA4YRplN8oVypkF/lNlBvy4U72Z0PklYHFdWPmga7v3Eroq+Q38nGo9vf+nCydTDsI4XYF0JPUsQSY9De+vVNgD3aDKpvXg9J5cKvTrf9Rl0x2vJDs6OVSQ7tAGIuptIyBtVsQbMeB5UtG3Wdhg3c21beE9Z0BsIz2nXU31A14mtN0q2J7rwphUhSCrLfwboQQDYG3l5aceFJcD0Ai3RM5viG13ikkRnkI720GvIXub8rW3NN8GfDkxTG687OJcGiGIof6eDhYX+GTjatvXzz3qxUEkIlAaMTwjOpBX41LEjiNbDhxPE19DruLxyivqmnaae+Aoooq0zGAwkCkylv+YxPHl+Ey8KtbqLnbz0ljWZ5J1iid7YnEahTl/GJefD10yg6M4x/DaOMd5zN6FFv81Y2m6ekexNTMLurXCEu0MYhlyR2tGUJtw1L/wq90fxZaWcJK6MJG0B6pBsb5ToTra9qUY3ZksE0izAcYwHXwGB3pFiba6ajl38aYbM2bilaWRIS0buSrAp1hoLgZrkachUmmsa4+f3KE4eeuVrS/QftLOpuJ317dfboPNTboa5bC3bUmfE38vuqasi21CjBZQyHsYFb+S/HzVq+g75sGCOc2IP/wCqapYXts51calPSH1FFFaDzwr5ptvabLi8Ui8pR5dYYjwr6XSNYJ45Zmjiw7iRw4Z5nje27RbMBA3NDzNQuO5aLsGVYq7mtmKi2ZjZ/BjcA/KfqAX59exI8gNNdj/+n9nD4lg3PKtzfuLHl3AeetRv8Z4jDfpMn8tXm/xniMN+kyfy1QnBK8l19dkpaXBR2h0LwsuoVoz/APGQB5lYED0Upl6BuvxWI8zqRp5QT7K0ZxWLBAMOGueA91Sa89Pwaut/jPEYb9Jk/lqk8UP4K46rLPihL0Q2VLh8ViVlKteGAqVJPB8Re9wLVrqVbMSUzSySrEt0SMCKVpdUaRjmzRpb4waa01qcypWkVXbuu5+QooqrLtKFWKtKikWBBYCxPAHsJvoK6QIcZ+MYf+8/0imFLtpwyl4nhWNiha6yO0Ysy2uCqPrpwtUe/wAZ4jDfpMn8tQDWile/xniMN+kyfy1Qz7RxKFFeLCqZGyoDipAWbKWyr+DanKrHyA0A6pdtXw8N9P8AuZq43+M8Rhv0mT+WqGRcS7xNLHBHHE5kZlndzYRyLoGhUcXHEjS9AOqKiw2IWRFeNg6OAyspurKRcEEcQRUtAFLtu/Fp9PB+vjqafakKNleaJWuBlZ1U3IuBYnjaqW0cQuIXJh3hklRoZcpksMqzBgSyhiAd04BsdRQDiilL4rFqCTDhgALknFSAADmT7mrjDY/FSIrpFhWRwGVlxUhVgRcEH3NqCKAc0Uq3+M8Rhv0mT+WqLFbQxMSM8kWFRFF2ZsU4UDtJOHoCxt/4pPp8P+0RUypJiExUwRWjgRd5G5ZZ3c2jkWTRTAoN8tuI407oAooooBX0b+Jb+sYn9qmppWejfEYVWBTDFDNKys+IeMnfTPIFy7g9az2sCeFdDbUxy2XBnO+RbYxyS9s2Qfg/hW1tQDqXDoxBZVYrexIBIva9ieF7D0VLSTC7SxMoLRxYVwGZCVxUhAZGKspthuIIIPkqff4zxGG/SZP5agGMsQYFWAYHiCLg+UGlXRWJUw5VQAq4jEgAcABiptBUm/xniMN+kyfy1ebD+CG5kaPfM00xjR81lknd7i4UkDeAXsNaDfwNaKKKAKx218Hn2oQsMMjNgGFpdFPwwFiQpPqrY1TxGy4JHLvDE7lcpZo1ZivzSSL27qAweA6Ry4fZcRjcSPBhJWfeDM7NhnERLNmA3ZZWFwSx6pF9adYjb+IWV9Y92mOhw2XI2YpOkOpbPxVpib21tawp/idiYaQKJIIWCKUUNGpCo1rqtxoDYad1e+82H1/B4dWVz8GmrxgBHOnhKALHiLC1AYraO3GLYXG2VsiY1lRV6w3SMMha5N+pZhbjfsp222plKhnw7LPLEkUiEtlEgYsXHDXJZDfUtrw1dJsbDiQyCCISEls+7XNdhYm9r3I4mo4dgYVImhTDwrE5u0axoEYi1iVAtcWFuyw7KAW9BkyxYkaaY3E+CMo+NPLlWkqvg8DHCCsUaRgksQihASeJIA41YoDx+Btx5VkehMsfuAQ4grvg0i4hGPXMzSMXuvE5icy9oKkaWrX1xulzZsozcL2F7dl6Axn/ABA7YnIs4IZsVHayKQ0I6gVCCwIIIux62pta1Lcf0gkmwz/hH/sIJmybsWdntIb5dARxHLur6KIVvfKL3vewve1r+W1eCBbEZVsRYiwsQeR9NAZTC7aaTFNH7qRGimyGJgpeWIxgq6AC+pObeDqjKwIsDVLZu15jHs6WTFBxipirgrCFCiCduoQoI6yKb37RwNq3O6W98ova17C9uy/ZXuQdgoDCL0mcRyYj3SDAWjSMsIy27EipLi3CICE64A0sB1jodLfvywaKJ8UrRy+6CJ0ChSY8hSHORkLWdzccd0ew1sN2OwdnCudwtgMq2HAWFhbhYUAm6CODszBEEN+DRajmRGoPDvp7XirbQaV7QGZ6YuqPgblVzY5OJAud3J6dBVLbu3mw2JnUOqxqmFZjZfgRNPMsjsQL26q6tcDOTwrZFb14yA3uBroe/wAtAY734a8UT4pCkq4hhOgVQxjKZIs7AqWCu1yPCydzCjY+0dzsPByCTL8BhlzBQ2r7tLC+i3vbM2i3ueFa8wLYDKthwFhYW4WHKvWjBGUgW4WtpbstQGGwu3JZHij90hc2JxMRK7pmKRxu6WJW1xYa21HEc6W7S6RtiNnzLNMEJ2asqkZAJ3cSLJa41C5UuF4bzyW+lrEBwA7eFePCptdQbcLgG1+ygEe39r+54sM2YJFJKkckulo1ZWsbnQXcIlzwz9tqS7Y6QSQRykYpWtgMRNFJljUPJC3VZQRZuqyg2uDxAF61k+NTMYypYaBjluguL9bzVHJtKC+Vst1LLbQsttD1RrroOGtxQCboli2kxWNzyl9YCqkrYK2Gie6gC9szN3amtXSyba0KXa9zlBOVSSV07tbZxpyzCpI9rxG/Wy2PBgVPErwI7Rb1UAm2jLk2rA8xyxHDSJEzGyCYyISLnQOYwbdwYUbekiEmEKFevj1LEHRnGHkXjzOVVGnZTh9owtdWZSLXNxdbWDXOluB0vx5VN7pTdh11XQCw4a5bWPCx5UBjMDteaVo0OJ3SviMfEXVYQSIJisZBZbZsoudNdTbnUI2vi2jfNit1ImDWZbRx5ZJBJMubKyk5HCISoN+uACOenxAw8ssMpk+KD2XL1GEgS7PmW4Fgtm0Go43rnPh/dBxBkYs0ax5ShKrkZyD4GYN1n4nhyoBVg9vyySkGVEljdw+EIzSMoiLKF0vxytnuRa48kXR7aAm2hh5N8JGk2czEdUZWMsJYBQARYm1jqLeWtT74Q575lzcLgEkjU6MBqosbngLGoo9q4cEkELzJyMBclr3NuPVJN+WvCgGlFVsPjFdmVbkoBc2IGpYaduqHXhRQFmiiigCiiigCiiigCiiigCiiigCiiigCiiigCiiigCiiigCiiigCiiigCg0UUBUkwMbPnK9Yc7kDTtANj5xRPs+N1ystwWLcWGp1voe2iigIfeWG98mpXL4T2y9UWte39GvorttlREWK3t2sxOhJ1JNzqxPnr2igOJdjwt4SX0t4TAeCF4A9gFTx4JQuUXy6dW5NrG973ve/sryigI/euLTqnQZfCaxFgLML6iyjjfhUbbHisAAw1DE53zNYMNWzZvlnn3cKKKAkXZUQJIXiCPCawBBBCi9gDc8LVENhQWtkNr38N+OuvhflH0miigLeHwiIWZQbtxuzHgSbAE6C7NoO2iiigP/Z"/>
          <p:cNvSpPr>
            <a:spLocks noChangeAspect="1" noChangeArrowheads="1"/>
          </p:cNvSpPr>
          <p:nvPr/>
        </p:nvSpPr>
        <p:spPr bwMode="auto">
          <a:xfrm>
            <a:off x="4694238"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50000"/>
              </a:spcBef>
              <a:buSzPct val="105000"/>
              <a:buFont typeface="Wingdings" pitchFamily="2" charset="2"/>
              <a:buChar char="Ø"/>
              <a:defRPr sz="2800">
                <a:solidFill>
                  <a:schemeClr val="tx1"/>
                </a:solidFill>
                <a:latin typeface="Arial" charset="0"/>
                <a:ea typeface="ヒラギノ角ゴ Pro W3" pitchFamily="1" charset="-128"/>
              </a:defRPr>
            </a:lvl1pPr>
            <a:lvl2pPr marL="742950" indent="-285750" algn="l" eaLnBrk="0" hangingPunct="0">
              <a:spcBef>
                <a:spcPct val="25000"/>
              </a:spcBef>
              <a:buChar char="–"/>
              <a:defRPr sz="2400">
                <a:solidFill>
                  <a:schemeClr val="tx1"/>
                </a:solidFill>
                <a:latin typeface="Arial" charset="0"/>
                <a:ea typeface="ヒラギノ角ゴ Pro W3" pitchFamily="1" charset="-128"/>
              </a:defRPr>
            </a:lvl2pPr>
            <a:lvl3pPr marL="1143000" indent="-228600" algn="l" eaLnBrk="0" hangingPunct="0">
              <a:spcBef>
                <a:spcPct val="25000"/>
              </a:spcBef>
              <a:buChar char="•"/>
              <a:defRPr sz="2400">
                <a:solidFill>
                  <a:schemeClr val="tx1"/>
                </a:solidFill>
                <a:latin typeface="Arial" charset="0"/>
                <a:ea typeface="ヒラギノ角ゴ Pro W3" pitchFamily="1" charset="-128"/>
              </a:defRPr>
            </a:lvl3pPr>
            <a:lvl4pPr marL="1600200" indent="-228600" algn="l" eaLnBrk="0" hangingPunct="0">
              <a:spcBef>
                <a:spcPct val="25000"/>
              </a:spcBef>
              <a:buChar char="–"/>
              <a:defRPr sz="2200">
                <a:solidFill>
                  <a:schemeClr val="tx1"/>
                </a:solidFill>
                <a:latin typeface="Arial" charset="0"/>
                <a:ea typeface="ヒラギノ角ゴ Pro W3" pitchFamily="1" charset="-128"/>
              </a:defRPr>
            </a:lvl4pPr>
            <a:lvl5pPr marL="2057400" indent="-228600" algn="l" eaLnBrk="0" hangingPunct="0">
              <a:spcBef>
                <a:spcPct val="25000"/>
              </a:spcBef>
              <a:buChar char="»"/>
              <a:defRPr sz="2000">
                <a:solidFill>
                  <a:schemeClr val="tx1"/>
                </a:solidFill>
                <a:latin typeface="Arial" charset="0"/>
                <a:ea typeface="ヒラギノ角ゴ Pro W3" pitchFamily="1" charset="-128"/>
              </a:defRPr>
            </a:lvl5pPr>
            <a:lvl6pPr marL="25146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6pPr>
            <a:lvl7pPr marL="29718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7pPr>
            <a:lvl8pPr marL="34290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8pPr>
            <a:lvl9pPr marL="38862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9pPr>
          </a:lstStyle>
          <a:p>
            <a:pPr algn="ctr" eaLnBrk="1" hangingPunct="1">
              <a:spcBef>
                <a:spcPct val="0"/>
              </a:spcBef>
              <a:buSzTx/>
              <a:buFontTx/>
              <a:buNone/>
            </a:pPr>
            <a:endParaRPr lang="en-US" altLang="en-US" sz="2400" dirty="0">
              <a:latin typeface="Times New Roman" pitchFamily="18" charset="0"/>
            </a:endParaRPr>
          </a:p>
        </p:txBody>
      </p:sp>
      <p:sp>
        <p:nvSpPr>
          <p:cNvPr id="129030" name="AutoShape 6" descr="data:image/jpeg;base64,/9j/4AAQSkZJRgABAQAAAQABAAD/2wCEAAkGBxQSERQUEhQVFRUUFhsXGBcVFxgUFBYZFhcYGBwXFBgYHSggHR4lGxQYITEhJSkrLi8uGCEzODMsNygtLi0BCgoKDg0OGxAQGiwlHyU3MSwwLDYuLCwsLCwvLC8sLDQsNC4sLywsLCwsLC0sLCwsLCwsLCwsLCwsLCwsLCwsLP/AABEIALUBFgMBIgACEQEDEQH/xAAbAAACAwEBAQAAAAAAAAAAAAAABQMEBgIBB//EAFAQAAIBAgMEBAcKCggFBQAAAAECAwARBBIhBRMxQQYiUWEyU3GBkaGxFBUjM0JSc5PB0iQ0YnKUs7TD0dRDdIKDkqKy8BZUwuHxB0Rjo6T/xAAZAQEAAwEBAAAAAAAAAAAAAAAAAgMEAQX/xAArEQADAAIBAwMDAwUBAAAAAAAAAQIDESEEEjETIkEyUaHB0fBhcYGRsVL/2gAMAwEAAhEDEQA/APuNFFFAFcyNYE9ldVX2g1opD2Ix9CmjOo631e72lyy6UCWqvULOwZGUV5vhS55K4aWjyD0xn7oFcnFCk4mqjjMZYHuBPqqDzE1h2a1TcV7XKDQeSuq0GcKKKKAKKKKAq47GCMC+pY2A7aUy7YkQ5mylR4SgWIHcbnWotsYvrOfmdQdvfbvv9lZvF4xo2CMnhLcKurG40Pb6az3ke+D0MPTy55PosEwdQym6sLg9xqSvm+zekssF0CdUnwX+ST2VvdlYkyRK7CxPkse8WJ0qyMiozZsFY+fgt0Uk6WbUfDwoY7Z5p4YFY6hDPKsee3OwYm3bUG0cbJhcThUBeVMQZIyrWLB1jMisraWByMCDpqOFtbCg0VFI8L0lSSBZkilIaMSFbLnS75MkgzdVgc1+QyNc6VX/AOLVITJDJIzyywhUaMgvCpY2YsBYhdD362oDSUVm8Lt9VaZQs8jieRQhsxG7SNmyZL2TrqBfW7VYw3SRHkjjCOryIkmSS0UoV7/0bkMctrNbhcUA8ooqHFl8p3ds35RsB38DQ6uTP9MOkJw4CRn4RufHKP41mdmdJ8QsgzsWHY3A/wAK72nsxnlaQsZLG1wOqdOK68AdO/U0bZ2KYoIprrctYhew8NefCsdVbba+D1cU4VKjhtn0TCzh0V14ML/9qlpB0PnvEy/NIt5D/wCKf1ql7WzzMkdlOQoooqRAKKKKAKKKKAKp7Y+IkHzly/4ur9tXKT7Znu6x8h1m8puAPafRUbepJwt0QI3VHkHsr2E16y6WqONrVm+TR8EjuLi5GpsO/wAlQytxrpnFweY4VWle9RpnUjwNSfaEmpHbp6abjhek+IS7VTbLo8m9wEueJG7VB9VT0j6LYzMhjPFdR5Dy8x9op5XoxXdKZgue2mgoooqRAKKKKAxu2R1nHbKfWaubS2YhxRNrZkW/fa407BoKh27CVdu5s47wdfbene0cPvUWRPCAuv5QOtqzdu9o3ZL1MtfzwKfc0cbZsg0+VLZV8wsXPoHlpwuBZvjJCR8yP4NPV1j6bd1ZbGz5uC2PPutWwwDXiQ/kj2VLFabaSM2RPSbZDjdkxSwmFkGQ2IA0KspDBlI4MGAIPaK5i2WN6ssjtI8alULZQED2zEKoAzHKNezQWBN2FFXlQlm6MwmGeJS6CeXfMVOofMr9W4Iy5luVsQczXvmNc4bo0iSLJvZWKzPMM27sXkTI17INDqbC1r9mlM5cai87+TX18KjG007x5r+y9c7kSUU/gWT9FELF1mnjkM7TiRGQMrSIEZQCmUoVUaMDqAaszbBR2jLvI4iZHUNlJDpwYNlzAk6sL2PkuCzhnVvBIP8AvmKkrpHwVZ8CjHNqrfOQlW89uPnvVTGCRVyM6yBtOt8HIe3rAZT6BTWkvSKbLkPE6+jSo29LZKVtlLaUoWPgV0tZrXH+Ekeg1DtCEtsxr8usP8f/AHrzAbOfEOGcERg38vcP41b6bShMKEXTOwQAdg1+yqFynXwaMf1zK87IuhL6OO1UPtrUUi6K4IpGXPywAB2KP/NPauxrUor6hp5G0FFFFTKQooooAooooDxmsLnlWbvnBfmxzeQHgPMLCnO13tDJ+bb06fbSWNraVRmfwX4VxsnVrilxxbZ8ojcrexcZcqk343Pcb+argNjVeWI62txzDUjXsItqL+01QzROls9Y1GovVTaW0HiKDdA5yVHwhABFjrZb6g3HkNT4ed2UEKove12JGhtfwQTzt5PJUSz06U93wQtLIJcrBRG2igasNL3Y9+ulG7udK7eMlhw0vaxJJJ+UxI7BV2KDKLnia5rZx1pIrbJk3U69jHKfI2nttWyrB48nNpxt663UbXAPaL+mtHTvhozdQuUzqiiitJmCiiigFe3sPdA4Fyhue9T4Q9h81ZjolNNLhYWfGSJnRWGWODIMwvlu0ZII7z2Vu6xPRbAwHBYZhMI23KXAdbeDzBqDT3tF8XLntsubS2c6mJmxLSB5VQ3SFbhr80QGmEGOEHUdlZL2VlI6t+TDiKUbT2bETABOXJnj0Vk7+AAvTDE9HVLFgqNfnmeOTTtYEg+gVzVeUgvTXDba/sPGxKhQ2YWPC2t/J20ox2PJ4kIveQPSfs9tK5tlBbXV0F9c5kK27njYqP7QFJtu9HgEMsS7xRqwvvNO1WHsNQyVaXgv6fFidfV/P9jLE7bw6+FKv9klvZUK9JMMdN5byhv4VlIoFJ0FqZw4BbcBWbvbPReLGvuanCY1H1jkBI5q2o+2nmD2iDo9lbt4Bv4Hur57h9mxyS5FQFgLs3yUHm1JPZetAmyVOVEuCxtdmYgC1ycoIHKrsd0Zc+GPlmj2ltWOEXY3PJQdT/2pLJtOHrPNIrPY5VGqpppx4n/ffV6DoxAvEFj3219AqSTArmkQqCCmZB2G2VlHdoh8rGrtUzCqxTwtv8GU2Mmzmw0LSly7RIXO9nuWKgk2V7cb0vfZsU2Mw24R0QSFRmkkYkbqQsSHYj5OlO9jS4JMPCkscgkSJFce58RowUAjRLcQaYxY2B5cMmHVxaUsbwTRgAQyi5Z0A4kDjzo5p+fB1ZMcLcp7NIigAAcALDzV1RRVhnCiiigCiiigCiiigF2236qL85x6FBb2gUsdOdXNst10H5JPpI/hXMa3FZsnNGmOJRRLV0prqeOoA9qp8Fvkrbbw+eI9sZEinvGnrBI89TugSyDgihfRp9lR42RtMpGuhuLio43JNybk+auNl224SLUK8zXU0t64Wpd1pXfgqYuZesL1r9nPeJD+SPVp9lZHEaMK0+w2vF5Gb1kn7as6d+5or6he1MYUUUVrMgUUUUAUoforgSSTg8KSTckwREknmerTeigFmE6O4SJw8WFw8brwZIY0YctGC3FM6KKAq7SciPQ2Nxw8opIXFwxVS3zgMr/4lsfXTvaS3jPdY+ggn1XpEBYVTkbTNeCZqeUIYttxSOyTJlZCRd1Ew0J+V1ZB6TTCLCRuLp/9bBx50fKw8gvWY6QQ7vF35SAHz8D7PXXUznc2HFyFHlJrP6n/AKWz0X0y4eNtb/yvyabY2zd0rAurOzlmvdG7hlexpthEIlS4I1/6TVaC6oqXzAACzdYaacDVjBpdgqloyeaHqiw+Y119Qq6VO1oxZayaben+B/VHaPVMcnzGs35r9U+YEq39mvfh1+ZIPPG32gn0VxiMWpQrKrxhgQcy3AuLasl19daDAMKKzT9IismEjvFlnSXNIzWCth8gIHI3LHnypim2o0CiaSNXbKeqSVyyOUja5Ggc2AvxOmtANKKzcu35AzjKnUxseG56pIsbZvzhvPJpTUbZguRvVuqsx7MqGzMDzCnQ24UBfopJL0kgeKVoJ4iyIr3cnIFfwXa2uU2IuOYPZV332hz7syLnvlt+UEz5b/OydbLxtrQF6il+z9tQTkCGVXugcW4FCbZlPAi/ZRQDCiiigE22B8Kv5p9tdQ+Cak2snWQ/nD2H7DXCjSqGvcy9P2ogkWlOLNr06ZaTY8caoyLguxvkpJieTacx3j+IqxgRe55cu/v8l/ZXODw4aRFIBFnNiL/Ib+NMcHHdV8g9lQmd8llVrgkgjqeau40tXE40q7WkU72xJivCHlrT7BX4EHtZj/mI+yszMOsK1uy0ywxj8kHznX7adOvc2OoftRaooqPELdGGvA8CVPDkRqK1mQkorI7AleTZGCd3kLumHZn3j52LtHmuwNze504a1PhOkEpaRGjQvv5Y4wrG2WJQSW6l+Y4X8LlagNPRWdj6QTNIsfubK24WZw8oUoCWUrYKbkMvkIudDoYV6XXjVxC1mw0OI6pLkCaTIQVVb2QdYkX0B0oDUUUtwW10fDrOzJkbgyNvEIzEAqwHMAG1tL25V57/AOH8avoP8KAYutwQeYt6azTCxt2Eg+a9/WKaf8QYfxq+v+FL5p45Hdo3VhoSBe4vpzH5NV5FwaOnrT0zP9LcFmhzr4URzf2eY+3zUv2NHvZo/mxrvD5ToP8AfdWrdbgg89DSTotGFWYAg2kKj81b29prK59x6kZNY2vt+o8GlXtkLeQn5q/6jp/pNUrU32PFZC3zjfzDQey/nq7GtsxZ61BfooorQYBPj9ls+Lw04KZIFmVgb5m3wQaaW0yee9LOknR2adiIzEI8uHyg5lKth8QJSDlBzBgABfwSCQDemG0duNFihFumZPc0s5ZSub4NoxlAZhyc+kd9LdvdJbwsId7G4iw2IDWTWOecJkGp6xCsDoOOhoCebYErNIc0fXxkeI4tosaxqV4eEd3fs1qk3Rx4sPEsjhlwUM6xsL55A8ZjXODwIQ66m7C+nCmidKFLPGYZVmRyu6YKWIyZw4KMRlI0v26VJhOkiSSRxqkiu8aSZJAI5VWS+pjchjlsQ1r20oBHhuj8mIwaElEdsAmHXViNQrMz6A6ZQAvLXWrs+wcQ2IjlvEVjxImGrKSvud4ShAW1wXvm1J4acK1VFAZXYfRuWBcIC0be58K0BsWGYs8ZzDTQWi9fdXlauigCiiigKm0Evk7m/wClhUW7q863rzJUXO2SVaRRaKl2JwZNP8lcmIVCseyc5NCTZ2DtKp7Fb2W+2p9n4ayKOwCmiR2NeolqLGkg8jbK25qHEQaUytXLJUnBFWZlsGbmtNCtlA7AB6qj3AqeuY47Tt33BQaKKsKxdgtixRKqpmCIbpHmJRNbjKDyB4DgNLWtVXFdFsPJmJ3gJm34ZZHRkky5S0ZB6txcEDQ3N6d0UAvwuxoo33ihs27EWrswKAltQTYm5JLcTc61TwvRaCMAIZRlRI1O9e6pG+8RRrwBHnFwbgmnlFAVsBgkhXKgsCzOeZZnYszHvLMTVmiigClu2VNlPK5FvKL3/wAvrplSzb82SO9r2N7duhHtIqN/SWYvrQtApR0Zw+WN783NN4GDKCOB18lQ7PZSGyn5bH0k61m1yej3cNEpXgO3TznStJGgAAHACw81ZWTE/DIg15t3HiPZWsq7F8mTqd8BRRRVplFuN2MksyzFnBEUkJUZcrpKVJDXBI1QWIIpXH0NSxDTzuTBFBc7oELh5DJGwAjAzAnsseYrTUUAhxvRhZCJBNLHOHD7+MoH8DJksVKlMvySO/jrU8uwFdoy8jvumV1z5CQ6fKD5cwzfKsde4XBb0UAUUUUAUUUUAUvfbCB3ULKxRsrZYpGUHKGsGC2OjDhTCl2yvDxP0/7qKgD33Xxc/wBRL92j33Xxc/1Ev3aY1ntr9K44iVRTKw420UEcr2PqFRqlK2yePHWR6lbGHvuvi5/qJfu0e+6+Ln+ol+7SjZPTKOVwkiGIk2BJut+QJIFq1FJpV4O5MV43qlop4PaSSuyKHDIqsQ8bx6OWAIzAX1RuHZ31cpdD+OS/QRfrJ6Y1IrCiiigKuNx6xFQwclyQAiM5Nhc6KDaoPfdfFz/US/dr3GfjGH/vP9IphQC733Xxc/1Ev3aPfdfFz/US/dpjRQC733Xxc/1Ev3a9TbCF0QrKpdsq5opFUnKzWLFbDRTxphS7avh4b6f9zNQDGiiigCq+OxiwpnfNbMq9VWdiXYIoCqCeLCrFLtu/Fp9PB+vjoA9918XP9RL92q+NxqSLYpP9RL93upzRQ6m09ox8uCjPBZ/qZvu1ENnJfwZh5IZvu1taKh6clvr5PuZjBiGMrdZRmZVu0Mii7kKLkrYXZgPPWmFLtv8AxSfT4f8AaIqZVJJLwV1bryFFFFdIi1dtxm+VZmCsyErDIRmjYowBC62ZSL91e++6+Ln+ol+7XHRv4lv6xif2qamlALvfdfFz/US/do9918XP9RL92mNFALvfdfFz/US/dqzgMasyZ0vbMy9ZShBjdkYFWAIsykearFK+jfxLf1jE/tU1ANKKKKAKXbK8PE/T/uoqY0u2V4eJ+n/dRUBx0jxpihOXwnIRe6/E+ZQfPasNiMXumSKFc0jsF4XJJNra8u+tX0vHxJ5BiD5Ta3qB9FYTaczQY6KVRms4sOF82nH+0azZX7j1OknWPa8vZNttg0O8IAa5Vh5NDevo3R3EmTCwudSUFydSbaXPor5Z0lxASLdg3PbzLNX07opEUwWHVuIjX16/bTD9THWrWKd/clh/HJfoIv1k9MaXQ/jkv0EX6yemNaTywooooBfjPxjD/wB5/pFMKX402ng/vP8ASKuJMrcGB8hBoCSiuN8t8uYZuy4v6K8xE6opZ2CqOJJsBQaJKXbV8PDfT/uZquQ4hX1Rlb80g+yqe1fDw30/7magGNFFFAFLtu/Fp9PB+vjpjS3b5tEhOnw8H6+OgGVFQrikJsHUk8gwvU1AFFFFALdv/FJ9Ph/2iKmVLdv/ABSfT4f9oiplQBRRRQCvo38S39YxP7VNTSlXR02he/8AzGJ/apqvpikJsHUnsDAmgJqKU7W2/HA4RgzMbaLl0zZrXzMPmn1dophhMQJEDLwPI2uCDYg2JFwQR5qAmpX0b+Jb+sYn9qmppSvo38S39YxP7VNQDSiiigCl2yvDxP0/7qKmNZb3dMs2JWMJbfeE1z/QxcriuVSS5JxDt6Q721gN/CyaBuKk8mHD7Qe4mvmO0Z5nA/BpCY3I3jZUjOW4zI8hUMpOoYaEa1rsRNM18+JZR2IEW3ny39dfNOkOBhXFKwGcEksX61yxuSSe/wBtZslS+dHpdPiyStJrX+X+w06N7NGLxqjENGqKpbIsqSOctvCCE5Qb+FfsHMEfYkdeAI8xFfK9mNhGGVokBHEZQKdRxQfJAHk0pGRT4X5O58F5H768f04/6ayH8cl+gi/WT0xrK9FVAxU+U3+Bh53+XiK1VaJe1s8zJHZTkKKKKkQM90rjDPhw3DM5/wAlLTh4+dqtdN45GOGEKlmzvoOzIddfNS2Ho1jHF2aOPuJLN5wosPMTWfIm64R6PTVM4/dWjvDmNXUKFzb2OxAF/jF58eF60232AhueTqf8wrDYTo/jY8ZCJEDR71XLxtdAFNzmuAQdOytr0nwcsuHZIcue4IzGw0PbY2qOOX2VtEM7n1J09r7iFYopOtlAJ7ABXGHwSLisKy8RMeznBNVbB9Fcci6vAdfBzPwv25PsrrCYbER4zCCaMqu9brXDL8RNzBPrqMS01tF91DilN/BvqKKK2HlBSXpeoOGs3DfQX/SI6dVnuniM2DIQEsZsPYDifwmKuV4ZPH9aFs6QZTrY/OvqKzfSDpE0uBebMA4YRplN8oVypkF/lNlBvy4U72Z0PklYHFdWPmga7v3Eroq+Q38nGo9vf+nCydTDsI4XYF0JPUsQSY9De+vVNgD3aDKpvXg9J5cKvTrf9Rl0x2vJDs6OVSQ7tAGIuptIyBtVsQbMeB5UtG3Wdhg3c21beE9Z0BsIz2nXU31A14mtN0q2J7rwphUhSCrLfwboQQDYG3l5aceFJcD0Ai3RM5viG13ikkRnkI720GvIXub8rW3NN8GfDkxTG687OJcGiGIof6eDhYX+GTjatvXzz3qxUEkIlAaMTwjOpBX41LEjiNbDhxPE19DruLxyivqmnaae+Aoooq0zGAwkCkylv+YxPHl+Ey8KtbqLnbz0ljWZ5J1iid7YnEahTl/GJefD10yg6M4x/DaOMd5zN6FFv81Y2m6ekexNTMLurXCEu0MYhlyR2tGUJtw1L/wq90fxZaWcJK6MJG0B6pBsb5ToTra9qUY3ZksE0izAcYwHXwGB3pFiba6ajl38aYbM2bilaWRIS0buSrAp1hoLgZrkachUmmsa4+f3KE4eeuVrS/QftLOpuJ317dfboPNTboa5bC3bUmfE38vuqasi21CjBZQyHsYFb+S/HzVq+g75sGCOc2IP/wCqapYXts51calPSH1FFFaDzwr5ptvabLi8Ui8pR5dYYjwr6XSNYJ45Zmjiw7iRw4Z5nje27RbMBA3NDzNQuO5aLsGVYq7mtmKi2ZjZ/BjcA/KfqAX59exI8gNNdj/+n9nD4lg3PKtzfuLHl3AeetRv8Z4jDfpMn8tXm/xniMN+kyfy1QnBK8l19dkpaXBR2h0LwsuoVoz/APGQB5lYED0Upl6BuvxWI8zqRp5QT7K0ZxWLBAMOGueA91Sa89Pwaut/jPEYb9Jk/lqk8UP4K46rLPihL0Q2VLh8ViVlKteGAqVJPB8Re9wLVrqVbMSUzSySrEt0SMCKVpdUaRjmzRpb4waa01qcypWkVXbuu5+QooqrLtKFWKtKikWBBYCxPAHsJvoK6QIcZ+MYf+8/0imFLtpwyl4nhWNiha6yO0Ysy2uCqPrpwtUe/wAZ4jDfpMn8tQDWile/xniMN+kyfy1Qz7RxKFFeLCqZGyoDipAWbKWyr+DanKrHyA0A6pdtXw8N9P8AuZq43+M8Rhv0mT+WqGRcS7xNLHBHHE5kZlndzYRyLoGhUcXHEjS9AOqKiw2IWRFeNg6OAyspurKRcEEcQRUtAFLtu/Fp9PB+vjqafakKNleaJWuBlZ1U3IuBYnjaqW0cQuIXJh3hklRoZcpksMqzBgSyhiAd04BsdRQDiilL4rFqCTDhgALknFSAADmT7mrjDY/FSIrpFhWRwGVlxUhVgRcEH3NqCKAc0Uq3+M8Rhv0mT+WqLFbQxMSM8kWFRFF2ZsU4UDtJOHoCxt/4pPp8P+0RUypJiExUwRWjgRd5G5ZZ3c2jkWTRTAoN8tuI407oAooooBX0b+Jb+sYn9qmppWejfEYVWBTDFDNKys+IeMnfTPIFy7g9az2sCeFdDbUxy2XBnO+RbYxyS9s2Qfg/hW1tQDqXDoxBZVYrexIBIva9ieF7D0VLSTC7SxMoLRxYVwGZCVxUhAZGKspthuIIIPkqff4zxGG/SZP5agGMsQYFWAYHiCLg+UGlXRWJUw5VQAq4jEgAcABiptBUm/xniMN+kyfy1ebD+CG5kaPfM00xjR81lknd7i4UkDeAXsNaDfwNaKKKAKx218Hn2oQsMMjNgGFpdFPwwFiQpPqrY1TxGy4JHLvDE7lcpZo1ZivzSSL27qAweA6Ry4fZcRjcSPBhJWfeDM7NhnERLNmA3ZZWFwSx6pF9adYjb+IWV9Y92mOhw2XI2YpOkOpbPxVpib21tawp/idiYaQKJIIWCKUUNGpCo1rqtxoDYad1e+82H1/B4dWVz8GmrxgBHOnhKALHiLC1AYraO3GLYXG2VsiY1lRV6w3SMMha5N+pZhbjfsp222plKhnw7LPLEkUiEtlEgYsXHDXJZDfUtrw1dJsbDiQyCCISEls+7XNdhYm9r3I4mo4dgYVImhTDwrE5u0axoEYi1iVAtcWFuyw7KAW9BkyxYkaaY3E+CMo+NPLlWkqvg8DHCCsUaRgksQihASeJIA41YoDx+Btx5VkehMsfuAQ4grvg0i4hGPXMzSMXuvE5icy9oKkaWrX1xulzZsozcL2F7dl6Axn/ABA7YnIs4IZsVHayKQ0I6gVCCwIIIux62pta1Lcf0gkmwz/hH/sIJmybsWdntIb5dARxHLur6KIVvfKL3vewve1r+W1eCBbEZVsRYiwsQeR9NAZTC7aaTFNH7qRGimyGJgpeWIxgq6AC+pObeDqjKwIsDVLZu15jHs6WTFBxipirgrCFCiCduoQoI6yKb37RwNq3O6W98ova17C9uy/ZXuQdgoDCL0mcRyYj3SDAWjSMsIy27EipLi3CICE64A0sB1jodLfvywaKJ8UrRy+6CJ0ChSY8hSHORkLWdzccd0ew1sN2OwdnCudwtgMq2HAWFhbhYUAm6CODszBEEN+DRajmRGoPDvp7XirbQaV7QGZ6YuqPgblVzY5OJAud3J6dBVLbu3mw2JnUOqxqmFZjZfgRNPMsjsQL26q6tcDOTwrZFb14yA3uBroe/wAtAY734a8UT4pCkq4hhOgVQxjKZIs7AqWCu1yPCydzCjY+0dzsPByCTL8BhlzBQ2r7tLC+i3vbM2i3ueFa8wLYDKthwFhYW4WHKvWjBGUgW4WtpbstQGGwu3JZHij90hc2JxMRK7pmKRxu6WJW1xYa21HEc6W7S6RtiNnzLNMEJ2asqkZAJ3cSLJa41C5UuF4bzyW+lrEBwA7eFePCptdQbcLgG1+ygEe39r+54sM2YJFJKkckulo1ZWsbnQXcIlzwz9tqS7Y6QSQRykYpWtgMRNFJljUPJC3VZQRZuqyg2uDxAF61k+NTMYypYaBjluguL9bzVHJtKC+Vst1LLbQsttD1RrroOGtxQCboli2kxWNzyl9YCqkrYK2Gie6gC9szN3amtXSyba0KXa9zlBOVSSV07tbZxpyzCpI9rxG/Wy2PBgVPErwI7Rb1UAm2jLk2rA8xyxHDSJEzGyCYyISLnQOYwbdwYUbekiEmEKFevj1LEHRnGHkXjzOVVGnZTh9owtdWZSLXNxdbWDXOluB0vx5VN7pTdh11XQCw4a5bWPCx5UBjMDteaVo0OJ3SviMfEXVYQSIJisZBZbZsoudNdTbnUI2vi2jfNit1ImDWZbRx5ZJBJMubKyk5HCISoN+uACOenxAw8ssMpk+KD2XL1GEgS7PmW4Fgtm0Go43rnPh/dBxBkYs0ax5ShKrkZyD4GYN1n4nhyoBVg9vyySkGVEljdw+EIzSMoiLKF0vxytnuRa48kXR7aAm2hh5N8JGk2czEdUZWMsJYBQARYm1jqLeWtT74Q575lzcLgEkjU6MBqosbngLGoo9q4cEkELzJyMBclr3NuPVJN+WvCgGlFVsPjFdmVbkoBc2IGpYaduqHXhRQFmiiigCiiigCiiigCiiigCiiigCiiigCiiigCiiigCiiigCiiigCiiigCg0UUBUkwMbPnK9Yc7kDTtANj5xRPs+N1ystwWLcWGp1voe2iigIfeWG98mpXL4T2y9UWte39GvorttlREWK3t2sxOhJ1JNzqxPnr2igOJdjwt4SX0t4TAeCF4A9gFTx4JQuUXy6dW5NrG973ve/sryigI/euLTqnQZfCaxFgLML6iyjjfhUbbHisAAw1DE53zNYMNWzZvlnn3cKKKAkXZUQJIXiCPCawBBBCi9gDc8LVENhQWtkNr38N+OuvhflH0miigLeHwiIWZQbtxuzHgSbAE6C7NoO2iiigP/Z"/>
          <p:cNvSpPr>
            <a:spLocks noChangeAspect="1" noChangeArrowheads="1"/>
          </p:cNvSpPr>
          <p:nvPr/>
        </p:nvSpPr>
        <p:spPr bwMode="auto">
          <a:xfrm>
            <a:off x="4846638"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50000"/>
              </a:spcBef>
              <a:buSzPct val="105000"/>
              <a:buFont typeface="Wingdings" pitchFamily="2" charset="2"/>
              <a:buChar char="Ø"/>
              <a:defRPr sz="2800">
                <a:solidFill>
                  <a:schemeClr val="tx1"/>
                </a:solidFill>
                <a:latin typeface="Arial" charset="0"/>
                <a:ea typeface="ヒラギノ角ゴ Pro W3" pitchFamily="1" charset="-128"/>
              </a:defRPr>
            </a:lvl1pPr>
            <a:lvl2pPr marL="742950" indent="-285750" algn="l" eaLnBrk="0" hangingPunct="0">
              <a:spcBef>
                <a:spcPct val="25000"/>
              </a:spcBef>
              <a:buChar char="–"/>
              <a:defRPr sz="2400">
                <a:solidFill>
                  <a:schemeClr val="tx1"/>
                </a:solidFill>
                <a:latin typeface="Arial" charset="0"/>
                <a:ea typeface="ヒラギノ角ゴ Pro W3" pitchFamily="1" charset="-128"/>
              </a:defRPr>
            </a:lvl2pPr>
            <a:lvl3pPr marL="1143000" indent="-228600" algn="l" eaLnBrk="0" hangingPunct="0">
              <a:spcBef>
                <a:spcPct val="25000"/>
              </a:spcBef>
              <a:buChar char="•"/>
              <a:defRPr sz="2400">
                <a:solidFill>
                  <a:schemeClr val="tx1"/>
                </a:solidFill>
                <a:latin typeface="Arial" charset="0"/>
                <a:ea typeface="ヒラギノ角ゴ Pro W3" pitchFamily="1" charset="-128"/>
              </a:defRPr>
            </a:lvl3pPr>
            <a:lvl4pPr marL="1600200" indent="-228600" algn="l" eaLnBrk="0" hangingPunct="0">
              <a:spcBef>
                <a:spcPct val="25000"/>
              </a:spcBef>
              <a:buChar char="–"/>
              <a:defRPr sz="2200">
                <a:solidFill>
                  <a:schemeClr val="tx1"/>
                </a:solidFill>
                <a:latin typeface="Arial" charset="0"/>
                <a:ea typeface="ヒラギノ角ゴ Pro W3" pitchFamily="1" charset="-128"/>
              </a:defRPr>
            </a:lvl4pPr>
            <a:lvl5pPr marL="2057400" indent="-228600" algn="l" eaLnBrk="0" hangingPunct="0">
              <a:spcBef>
                <a:spcPct val="25000"/>
              </a:spcBef>
              <a:buChar char="»"/>
              <a:defRPr sz="2000">
                <a:solidFill>
                  <a:schemeClr val="tx1"/>
                </a:solidFill>
                <a:latin typeface="Arial" charset="0"/>
                <a:ea typeface="ヒラギノ角ゴ Pro W3" pitchFamily="1" charset="-128"/>
              </a:defRPr>
            </a:lvl5pPr>
            <a:lvl6pPr marL="25146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6pPr>
            <a:lvl7pPr marL="29718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7pPr>
            <a:lvl8pPr marL="34290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8pPr>
            <a:lvl9pPr marL="3886200" indent="-228600" eaLnBrk="0" fontAlgn="base" hangingPunct="0">
              <a:spcBef>
                <a:spcPct val="25000"/>
              </a:spcBef>
              <a:spcAft>
                <a:spcPct val="0"/>
              </a:spcAft>
              <a:buChar char="»"/>
              <a:defRPr sz="2000">
                <a:solidFill>
                  <a:schemeClr val="tx1"/>
                </a:solidFill>
                <a:latin typeface="Arial" charset="0"/>
                <a:ea typeface="ヒラギノ角ゴ Pro W3" pitchFamily="1" charset="-128"/>
              </a:defRPr>
            </a:lvl9pPr>
          </a:lstStyle>
          <a:p>
            <a:pPr algn="ctr" eaLnBrk="1" hangingPunct="1">
              <a:spcBef>
                <a:spcPct val="0"/>
              </a:spcBef>
              <a:buSzTx/>
              <a:buFontTx/>
              <a:buNone/>
            </a:pPr>
            <a:endParaRPr lang="en-US" altLang="en-US" sz="2400" dirty="0">
              <a:latin typeface="Times New Roman" pitchFamily="18" charset="0"/>
            </a:endParaRPr>
          </a:p>
        </p:txBody>
      </p:sp>
      <p:pic>
        <p:nvPicPr>
          <p:cNvPr id="129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1935163"/>
            <a:ext cx="4768850" cy="3105150"/>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00FFFF">
                    <a:alpha val="27058"/>
                  </a:srgbClr>
                </a:solidFill>
              </a14:hiddenFill>
            </a:ext>
          </a:extLst>
        </p:spPr>
      </p:pic>
      <p:pic>
        <p:nvPicPr>
          <p:cNvPr id="129032" name="Picture 9" descr="http://www.vascenter.com/images/vasprocedure_i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1188" y="1935163"/>
            <a:ext cx="3081337" cy="3105150"/>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3481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smtClean="0"/>
              <a:t>Glycolysis</a:t>
            </a:r>
          </a:p>
        </p:txBody>
      </p:sp>
      <p:sp>
        <p:nvSpPr>
          <p:cNvPr id="7171" name="Content Placeholder 2"/>
          <p:cNvSpPr>
            <a:spLocks noGrp="1"/>
          </p:cNvSpPr>
          <p:nvPr>
            <p:ph idx="1"/>
          </p:nvPr>
        </p:nvSpPr>
        <p:spPr/>
        <p:txBody>
          <a:bodyPr/>
          <a:lstStyle/>
          <a:p>
            <a:r>
              <a:rPr lang="en-US" altLang="en-US" dirty="0" smtClean="0"/>
              <a:t>When glucose crosses the cell membrane, it is broken down into pyruvic acid</a:t>
            </a:r>
          </a:p>
          <a:p>
            <a:pPr lvl="1"/>
            <a:r>
              <a:rPr lang="en-US" altLang="en-US" dirty="0" smtClean="0"/>
              <a:t>Does not require oxygen. </a:t>
            </a:r>
          </a:p>
          <a:p>
            <a:r>
              <a:rPr lang="en-US" altLang="en-US" dirty="0" smtClean="0"/>
              <a:t>Glycolysis releases only a small amount (2 moles) of adenosine triphosphate (ATP). </a:t>
            </a:r>
          </a:p>
          <a:p>
            <a:pPr lvl="1"/>
            <a:r>
              <a:rPr lang="en-US" altLang="en-US" dirty="0" smtClean="0"/>
              <a:t>ATP is an energy source required by the cell. </a:t>
            </a:r>
          </a:p>
        </p:txBody>
      </p:sp>
      <p:sp>
        <p:nvSpPr>
          <p:cNvPr id="6" name="Slide Number Placeholder 5"/>
          <p:cNvSpPr>
            <a:spLocks noGrp="1"/>
          </p:cNvSpPr>
          <p:nvPr>
            <p:ph type="sldNum" sz="quarter" idx="4"/>
          </p:nvPr>
        </p:nvSpPr>
        <p:spPr/>
        <p:txBody>
          <a:bodyPr/>
          <a:lstStyle/>
          <a:p>
            <a:pPr>
              <a:defRPr/>
            </a:pPr>
            <a:fld id="{7934EB4C-221A-437D-9B9D-B7EF4B61892B}" type="slidenum">
              <a:rPr lang="en-US" smtClean="0"/>
              <a:pPr>
                <a:defRPr/>
              </a:pPr>
              <a:t>20</a:t>
            </a:fld>
            <a:endParaRPr lang="en-US" dirty="0"/>
          </a:p>
        </p:txBody>
      </p:sp>
      <p:sp>
        <p:nvSpPr>
          <p:cNvPr id="7" name="Footer Placeholder 6"/>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mtClean="0"/>
              <a:t>Glycolysis</a:t>
            </a:r>
          </a:p>
        </p:txBody>
      </p:sp>
      <p:sp>
        <p:nvSpPr>
          <p:cNvPr id="8195" name="Content Placeholder 2"/>
          <p:cNvSpPr>
            <a:spLocks noGrp="1"/>
          </p:cNvSpPr>
          <p:nvPr>
            <p:ph idx="1"/>
          </p:nvPr>
        </p:nvSpPr>
        <p:spPr/>
        <p:txBody>
          <a:bodyPr/>
          <a:lstStyle/>
          <a:p>
            <a:r>
              <a:rPr lang="en-US" altLang="en-US" smtClean="0"/>
              <a:t>If oxygen is available the reaction continues inside the mitochondria of the cell</a:t>
            </a:r>
          </a:p>
          <a:p>
            <a:r>
              <a:rPr lang="en-US" altLang="en-US" smtClean="0"/>
              <a:t>This process releases a much larger amount of energy (36 moles of ATP). </a:t>
            </a:r>
          </a:p>
          <a:p>
            <a:r>
              <a:rPr lang="en-US" altLang="en-US" smtClean="0"/>
              <a:t>This large amount of energy (ATP) is critical to normal cell function. </a:t>
            </a:r>
          </a:p>
        </p:txBody>
      </p:sp>
      <p:sp>
        <p:nvSpPr>
          <p:cNvPr id="6" name="Slide Number Placeholder 5"/>
          <p:cNvSpPr>
            <a:spLocks noGrp="1"/>
          </p:cNvSpPr>
          <p:nvPr>
            <p:ph type="sldNum" sz="quarter" idx="4"/>
          </p:nvPr>
        </p:nvSpPr>
        <p:spPr/>
        <p:txBody>
          <a:bodyPr/>
          <a:lstStyle/>
          <a:p>
            <a:pPr>
              <a:defRPr/>
            </a:pPr>
            <a:fld id="{7934EB4C-221A-437D-9B9D-B7EF4B61892B}" type="slidenum">
              <a:rPr lang="en-US" smtClean="0"/>
              <a:pPr>
                <a:defRPr/>
              </a:pPr>
              <a:t>21</a:t>
            </a:fld>
            <a:endParaRPr lang="en-US" dirty="0"/>
          </a:p>
        </p:txBody>
      </p:sp>
      <p:sp>
        <p:nvSpPr>
          <p:cNvPr id="7" name="Footer Placeholder 6"/>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28600" y="103249"/>
            <a:ext cx="8763000" cy="1035050"/>
          </a:xfrm>
        </p:spPr>
        <p:txBody>
          <a:bodyPr/>
          <a:lstStyle/>
          <a:p>
            <a:r>
              <a:rPr lang="en-US" altLang="en-US" dirty="0" smtClean="0"/>
              <a:t>Aerobic Metabolism</a:t>
            </a:r>
            <a:br>
              <a:rPr lang="en-US" altLang="en-US" dirty="0" smtClean="0"/>
            </a:br>
            <a:r>
              <a:rPr lang="en-US" altLang="en-US" dirty="0" smtClean="0"/>
              <a:t>(Adequate amount of oxygen available)</a:t>
            </a:r>
            <a:endParaRPr lang="en-US" altLang="en-US" dirty="0"/>
          </a:p>
        </p:txBody>
      </p:sp>
      <p:sp>
        <p:nvSpPr>
          <p:cNvPr id="8195" name="Content Placeholder 2"/>
          <p:cNvSpPr>
            <a:spLocks noGrp="1"/>
          </p:cNvSpPr>
          <p:nvPr>
            <p:ph idx="1"/>
          </p:nvPr>
        </p:nvSpPr>
        <p:spPr/>
        <p:txBody>
          <a:bodyPr/>
          <a:lstStyle/>
          <a:p>
            <a:r>
              <a:rPr lang="en-US" altLang="en-US" dirty="0" smtClean="0"/>
              <a:t>A large amount of energy is produced</a:t>
            </a:r>
          </a:p>
          <a:p>
            <a:r>
              <a:rPr lang="en-US" altLang="en-US" dirty="0" smtClean="0"/>
              <a:t>Generated waste products are in a form that can be easily eliminated by the body.</a:t>
            </a:r>
          </a:p>
          <a:p>
            <a:r>
              <a:rPr lang="en-US" altLang="en-US" dirty="0" smtClean="0"/>
              <a:t>Byproducts of aerobic metabolism </a:t>
            </a:r>
          </a:p>
          <a:p>
            <a:pPr lvl="1"/>
            <a:r>
              <a:rPr lang="en-US" altLang="en-US" dirty="0" smtClean="0"/>
              <a:t>Heat</a:t>
            </a:r>
          </a:p>
          <a:p>
            <a:pPr lvl="1"/>
            <a:r>
              <a:rPr lang="en-US" altLang="en-US" dirty="0" smtClean="0"/>
              <a:t>Carbon dioxide</a:t>
            </a:r>
          </a:p>
          <a:p>
            <a:pPr lvl="1"/>
            <a:r>
              <a:rPr lang="en-US" altLang="en-US" dirty="0" smtClean="0"/>
              <a:t>Water </a:t>
            </a:r>
          </a:p>
          <a:p>
            <a:endParaRPr lang="en-US" altLang="en-US" dirty="0" smtClean="0"/>
          </a:p>
          <a:p>
            <a:endParaRPr lang="en-US" altLang="en-US" dirty="0" smtClean="0"/>
          </a:p>
        </p:txBody>
      </p:sp>
      <p:pic>
        <p:nvPicPr>
          <p:cNvPr id="8" name="Picture 5" descr="8_1 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806825"/>
            <a:ext cx="3276600" cy="2971800"/>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17" name="Slide Number Placeholder 16"/>
          <p:cNvSpPr>
            <a:spLocks noGrp="1"/>
          </p:cNvSpPr>
          <p:nvPr>
            <p:ph type="sldNum" sz="quarter" idx="4"/>
          </p:nvPr>
        </p:nvSpPr>
        <p:spPr/>
        <p:txBody>
          <a:bodyPr/>
          <a:lstStyle/>
          <a:p>
            <a:pPr>
              <a:defRPr/>
            </a:pPr>
            <a:fld id="{7934EB4C-221A-437D-9B9D-B7EF4B61892B}" type="slidenum">
              <a:rPr lang="en-US" smtClean="0"/>
              <a:pPr>
                <a:defRPr/>
              </a:pPr>
              <a:t>22</a:t>
            </a:fld>
            <a:endParaRPr lang="en-US" dirty="0"/>
          </a:p>
        </p:txBody>
      </p:sp>
      <p:sp>
        <p:nvSpPr>
          <p:cNvPr id="18" name="Footer Placeholder 17"/>
          <p:cNvSpPr>
            <a:spLocks noGrp="1"/>
          </p:cNvSpPr>
          <p:nvPr>
            <p:ph type="ftr" sz="quarter" idx="3"/>
          </p:nvPr>
        </p:nvSpPr>
        <p:spPr/>
        <p:txBody>
          <a:bodyPr/>
          <a:lstStyle/>
          <a:p>
            <a:r>
              <a:rPr lang="en-US" smtClean="0"/>
              <a:t>10/31/19</a:t>
            </a:r>
            <a:endParaRPr lang="en-US" dirty="0"/>
          </a:p>
        </p:txBody>
      </p:sp>
    </p:spTree>
    <p:extLst>
      <p:ext uri="{BB962C8B-B14F-4D97-AF65-F5344CB8AC3E}">
        <p14:creationId xmlns:p14="http://schemas.microsoft.com/office/powerpoint/2010/main" val="27364477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title"/>
          </p:nvPr>
        </p:nvSpPr>
        <p:spPr/>
        <p:txBody>
          <a:bodyPr/>
          <a:lstStyle/>
          <a:p>
            <a:r>
              <a:rPr lang="en-US" altLang="en-US" smtClean="0"/>
              <a:t>Anaerobic Metabolism</a:t>
            </a:r>
            <a:br>
              <a:rPr lang="en-US" altLang="en-US" smtClean="0"/>
            </a:br>
            <a:r>
              <a:rPr lang="en-US" altLang="en-US" smtClean="0"/>
              <a:t>(Without adequate oxygen)</a:t>
            </a:r>
          </a:p>
        </p:txBody>
      </p:sp>
      <p:sp>
        <p:nvSpPr>
          <p:cNvPr id="10243" name="Content Placeholder 1"/>
          <p:cNvSpPr>
            <a:spLocks noGrp="1"/>
          </p:cNvSpPr>
          <p:nvPr>
            <p:ph idx="1"/>
          </p:nvPr>
        </p:nvSpPr>
        <p:spPr/>
        <p:txBody>
          <a:bodyPr/>
          <a:lstStyle/>
          <a:p>
            <a:r>
              <a:rPr lang="en-US" altLang="en-US" smtClean="0"/>
              <a:t>Much less energy is produced</a:t>
            </a:r>
          </a:p>
          <a:p>
            <a:r>
              <a:rPr lang="en-US" altLang="en-US" smtClean="0"/>
              <a:t>Waste products accumulate.</a:t>
            </a:r>
          </a:p>
          <a:p>
            <a:r>
              <a:rPr lang="en-US" altLang="en-US" smtClean="0"/>
              <a:t>The byproduct of anaerobic metabolism is lactic acid. </a:t>
            </a:r>
          </a:p>
          <a:p>
            <a:pPr lvl="1"/>
            <a:r>
              <a:rPr lang="en-US" altLang="en-US" smtClean="0"/>
              <a:t>When lactic acid </a:t>
            </a:r>
            <a:br>
              <a:rPr lang="en-US" altLang="en-US" smtClean="0"/>
            </a:br>
            <a:r>
              <a:rPr lang="en-US" altLang="en-US" smtClean="0"/>
              <a:t>accumulates, the functions </a:t>
            </a:r>
            <a:br>
              <a:rPr lang="en-US" altLang="en-US" smtClean="0"/>
            </a:br>
            <a:r>
              <a:rPr lang="en-US" altLang="en-US" smtClean="0"/>
              <a:t>of the cell are disrupted, </a:t>
            </a:r>
            <a:br>
              <a:rPr lang="en-US" altLang="en-US" smtClean="0"/>
            </a:br>
            <a:r>
              <a:rPr lang="en-US" altLang="en-US" smtClean="0"/>
              <a:t>and the cell may be </a:t>
            </a:r>
            <a:br>
              <a:rPr lang="en-US" altLang="en-US" smtClean="0"/>
            </a:br>
            <a:r>
              <a:rPr lang="en-US" altLang="en-US" smtClean="0"/>
              <a:t>damaged or die.</a:t>
            </a:r>
          </a:p>
          <a:p>
            <a:endParaRPr lang="en-US" altLang="en-US" smtClean="0"/>
          </a:p>
        </p:txBody>
      </p:sp>
      <p:pic>
        <p:nvPicPr>
          <p:cNvPr id="10245" name="Picture 4" descr="8_1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733800"/>
            <a:ext cx="3254375" cy="3048000"/>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4"/>
          </p:nvPr>
        </p:nvSpPr>
        <p:spPr/>
        <p:txBody>
          <a:bodyPr/>
          <a:lstStyle/>
          <a:p>
            <a:pPr>
              <a:defRPr/>
            </a:pPr>
            <a:fld id="{7934EB4C-221A-437D-9B9D-B7EF4B61892B}" type="slidenum">
              <a:rPr lang="en-US" smtClean="0"/>
              <a:pPr>
                <a:defRPr/>
              </a:pPr>
              <a:t>23</a:t>
            </a:fld>
            <a:endParaRPr lang="en-US" dirty="0"/>
          </a:p>
        </p:txBody>
      </p:sp>
      <p:sp>
        <p:nvSpPr>
          <p:cNvPr id="7" name="Footer Placeholder 6"/>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smtClean="0"/>
              <a:t>Lactic Acidosis</a:t>
            </a:r>
          </a:p>
        </p:txBody>
      </p:sp>
      <p:sp>
        <p:nvSpPr>
          <p:cNvPr id="11267" name="Content Placeholder 2"/>
          <p:cNvSpPr>
            <a:spLocks noGrp="1"/>
          </p:cNvSpPr>
          <p:nvPr>
            <p:ph idx="1"/>
          </p:nvPr>
        </p:nvSpPr>
        <p:spPr/>
        <p:txBody>
          <a:bodyPr/>
          <a:lstStyle/>
          <a:p>
            <a:r>
              <a:rPr lang="en-US" altLang="en-US" smtClean="0"/>
              <a:t>Symptoms include rapid breathing, burning feeling in your muscles, cramps, nausea, weakness, and feeling exhausted.</a:t>
            </a:r>
          </a:p>
          <a:p>
            <a:r>
              <a:rPr lang="en-US" altLang="en-US" smtClean="0"/>
              <a:t>Occurs when too much Lactic acid builds up in your bloodstream. </a:t>
            </a:r>
          </a:p>
          <a:p>
            <a:r>
              <a:rPr lang="en-US" altLang="en-US" smtClean="0"/>
              <a:t>The most common  cause is intense exercise.</a:t>
            </a:r>
          </a:p>
        </p:txBody>
      </p:sp>
      <p:sp>
        <p:nvSpPr>
          <p:cNvPr id="11269" name="TextBox 13"/>
          <p:cNvSpPr txBox="1">
            <a:spLocks noChangeArrowheads="1"/>
          </p:cNvSpPr>
          <p:nvPr/>
        </p:nvSpPr>
        <p:spPr bwMode="auto">
          <a:xfrm>
            <a:off x="8001000" y="5900738"/>
            <a:ext cx="914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i="1">
                <a:solidFill>
                  <a:schemeClr val="bg1"/>
                </a:solidFill>
              </a:rPr>
              <a:t>(Cont)</a:t>
            </a:r>
          </a:p>
        </p:txBody>
      </p:sp>
      <p:sp>
        <p:nvSpPr>
          <p:cNvPr id="6" name="Slide Number Placeholder 5"/>
          <p:cNvSpPr>
            <a:spLocks noGrp="1"/>
          </p:cNvSpPr>
          <p:nvPr>
            <p:ph type="sldNum" sz="quarter" idx="4"/>
          </p:nvPr>
        </p:nvSpPr>
        <p:spPr/>
        <p:txBody>
          <a:bodyPr/>
          <a:lstStyle/>
          <a:p>
            <a:pPr>
              <a:defRPr/>
            </a:pPr>
            <a:fld id="{7934EB4C-221A-437D-9B9D-B7EF4B61892B}" type="slidenum">
              <a:rPr lang="en-US" smtClean="0"/>
              <a:pPr>
                <a:defRPr/>
              </a:pPr>
              <a:t>24</a:t>
            </a:fld>
            <a:endParaRPr lang="en-US" dirty="0"/>
          </a:p>
        </p:txBody>
      </p:sp>
      <p:sp>
        <p:nvSpPr>
          <p:cNvPr id="7" name="Footer Placeholder 6"/>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smtClean="0"/>
              <a:t>Lactic Acidosis </a:t>
            </a:r>
          </a:p>
        </p:txBody>
      </p:sp>
      <p:sp>
        <p:nvSpPr>
          <p:cNvPr id="12291" name="Content Placeholder 2"/>
          <p:cNvSpPr>
            <a:spLocks noGrp="1"/>
          </p:cNvSpPr>
          <p:nvPr>
            <p:ph idx="1"/>
          </p:nvPr>
        </p:nvSpPr>
        <p:spPr/>
        <p:txBody>
          <a:bodyPr/>
          <a:lstStyle/>
          <a:p>
            <a:r>
              <a:rPr lang="en-US" altLang="en-US" smtClean="0"/>
              <a:t>When you exercise, your body uses oxygen to break down glucose for energy.</a:t>
            </a:r>
          </a:p>
          <a:p>
            <a:r>
              <a:rPr lang="en-US" altLang="en-US" smtClean="0"/>
              <a:t>During intense exercise, there may not be enough oxygen available to complete the process,  and lactic acid is made.</a:t>
            </a:r>
          </a:p>
          <a:p>
            <a:r>
              <a:rPr lang="en-US" altLang="en-US" smtClean="0"/>
              <a:t>Your body can convert this to energy without using oxygen, but it can build up in your bloodstream faster than you can burn it off</a:t>
            </a:r>
          </a:p>
          <a:p>
            <a:endParaRPr lang="en-US" altLang="en-US" smtClean="0"/>
          </a:p>
        </p:txBody>
      </p:sp>
      <p:sp>
        <p:nvSpPr>
          <p:cNvPr id="6" name="Slide Number Placeholder 5"/>
          <p:cNvSpPr>
            <a:spLocks noGrp="1"/>
          </p:cNvSpPr>
          <p:nvPr>
            <p:ph type="sldNum" sz="quarter" idx="4"/>
          </p:nvPr>
        </p:nvSpPr>
        <p:spPr/>
        <p:txBody>
          <a:bodyPr/>
          <a:lstStyle/>
          <a:p>
            <a:pPr>
              <a:defRPr/>
            </a:pPr>
            <a:fld id="{7934EB4C-221A-437D-9B9D-B7EF4B61892B}" type="slidenum">
              <a:rPr lang="en-US" smtClean="0"/>
              <a:pPr>
                <a:defRPr/>
              </a:pPr>
              <a:t>25</a:t>
            </a:fld>
            <a:endParaRPr lang="en-US" dirty="0"/>
          </a:p>
        </p:txBody>
      </p:sp>
      <p:sp>
        <p:nvSpPr>
          <p:cNvPr id="7" name="Footer Placeholder 6"/>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3"/>
          <p:cNvSpPr>
            <a:spLocks noGrp="1"/>
          </p:cNvSpPr>
          <p:nvPr>
            <p:ph type="title"/>
          </p:nvPr>
        </p:nvSpPr>
        <p:spPr/>
        <p:txBody>
          <a:bodyPr/>
          <a:lstStyle/>
          <a:p>
            <a:r>
              <a:rPr lang="en-US" altLang="en-US" smtClean="0"/>
              <a:t>Anaerobic Metabolism</a:t>
            </a:r>
          </a:p>
        </p:txBody>
      </p:sp>
      <p:sp>
        <p:nvSpPr>
          <p:cNvPr id="13315" name="Subtitle 4"/>
          <p:cNvSpPr>
            <a:spLocks noGrp="1"/>
          </p:cNvSpPr>
          <p:nvPr>
            <p:ph type="body" idx="1"/>
          </p:nvPr>
        </p:nvSpPr>
        <p:spPr/>
        <p:txBody>
          <a:bodyPr/>
          <a:lstStyle/>
          <a:p>
            <a:pPr>
              <a:spcBef>
                <a:spcPts val="0"/>
              </a:spcBef>
            </a:pPr>
            <a:r>
              <a:rPr lang="en-US" altLang="en-US" sz="2800" dirty="0" smtClean="0"/>
              <a:t>Sodium/Potassium Pump </a:t>
            </a:r>
          </a:p>
          <a:p>
            <a:pPr>
              <a:spcBef>
                <a:spcPts val="0"/>
              </a:spcBef>
            </a:pPr>
            <a:r>
              <a:rPr lang="en-US" altLang="en-US" sz="2800" dirty="0" smtClean="0"/>
              <a:t>Operation and Failure</a:t>
            </a:r>
          </a:p>
        </p:txBody>
      </p:sp>
      <p:sp>
        <p:nvSpPr>
          <p:cNvPr id="6" name="Slide Number Placeholder 5"/>
          <p:cNvSpPr>
            <a:spLocks noGrp="1"/>
          </p:cNvSpPr>
          <p:nvPr>
            <p:ph type="sldNum" sz="quarter" idx="4"/>
          </p:nvPr>
        </p:nvSpPr>
        <p:spPr/>
        <p:txBody>
          <a:bodyPr/>
          <a:lstStyle/>
          <a:p>
            <a:pPr>
              <a:defRPr/>
            </a:pPr>
            <a:fld id="{7934EB4C-221A-437D-9B9D-B7EF4B61892B}" type="slidenum">
              <a:rPr lang="en-US" smtClean="0"/>
              <a:pPr>
                <a:defRPr/>
              </a:pPr>
              <a:t>26</a:t>
            </a:fld>
            <a:endParaRPr lang="en-US" dirty="0"/>
          </a:p>
        </p:txBody>
      </p:sp>
      <p:sp>
        <p:nvSpPr>
          <p:cNvPr id="7" name="Footer Placeholder 6"/>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itle 1"/>
          <p:cNvSpPr>
            <a:spLocks noGrp="1"/>
          </p:cNvSpPr>
          <p:nvPr>
            <p:ph type="title"/>
          </p:nvPr>
        </p:nvSpPr>
        <p:spPr/>
        <p:txBody>
          <a:bodyPr/>
          <a:lstStyle/>
          <a:p>
            <a:r>
              <a:rPr lang="en-US" altLang="en-US" dirty="0"/>
              <a:t>Diffusion</a:t>
            </a:r>
          </a:p>
        </p:txBody>
      </p:sp>
      <p:sp>
        <p:nvSpPr>
          <p:cNvPr id="33794" name="Content Placeholder 2"/>
          <p:cNvSpPr>
            <a:spLocks noGrp="1"/>
          </p:cNvSpPr>
          <p:nvPr>
            <p:ph type="body" idx="1"/>
          </p:nvPr>
        </p:nvSpPr>
        <p:spPr>
          <a:xfrm>
            <a:off x="685800" y="1447800"/>
            <a:ext cx="7912290" cy="4800600"/>
          </a:xfrm>
        </p:spPr>
        <p:txBody>
          <a:bodyPr/>
          <a:lstStyle/>
          <a:p>
            <a:pPr marL="3175" indent="0">
              <a:buNone/>
            </a:pPr>
            <a:r>
              <a:rPr lang="en-US" altLang="en-US" dirty="0" smtClean="0"/>
              <a:t>The passive process in which molecules move from an area with a higher concentration to an area of lower concentration. </a:t>
            </a:r>
          </a:p>
        </p:txBody>
      </p:sp>
      <p:pic>
        <p:nvPicPr>
          <p:cNvPr id="1026" name="Picture 2" descr="Image result for Diffusion"/>
          <p:cNvPicPr>
            <a:picLocks noChangeAspect="1" noChangeArrowheads="1"/>
          </p:cNvPicPr>
          <p:nvPr/>
        </p:nvPicPr>
        <p:blipFill rotWithShape="1">
          <a:blip r:embed="rId3">
            <a:extLst>
              <a:ext uri="{28A0092B-C50C-407E-A947-70E740481C1C}">
                <a14:useLocalDpi xmlns:a14="http://schemas.microsoft.com/office/drawing/2010/main" val="0"/>
              </a:ext>
            </a:extLst>
          </a:blip>
          <a:srcRect l="11906" t="12696" r="59898" b="11536"/>
          <a:stretch/>
        </p:blipFill>
        <p:spPr bwMode="auto">
          <a:xfrm>
            <a:off x="1335457" y="3193576"/>
            <a:ext cx="2452770" cy="334302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Image result for Diffusion"/>
          <p:cNvPicPr>
            <a:picLocks noChangeAspect="1" noChangeArrowheads="1"/>
          </p:cNvPicPr>
          <p:nvPr/>
        </p:nvPicPr>
        <p:blipFill rotWithShape="1">
          <a:blip r:embed="rId3">
            <a:extLst>
              <a:ext uri="{28A0092B-C50C-407E-A947-70E740481C1C}">
                <a14:useLocalDpi xmlns:a14="http://schemas.microsoft.com/office/drawing/2010/main" val="0"/>
              </a:ext>
            </a:extLst>
          </a:blip>
          <a:srcRect l="57764" t="12696" r="14540" b="11536"/>
          <a:stretch/>
        </p:blipFill>
        <p:spPr bwMode="auto">
          <a:xfrm>
            <a:off x="5399315" y="3193576"/>
            <a:ext cx="2409227" cy="334302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descr="Image result for Diffusion"/>
          <p:cNvPicPr>
            <a:picLocks noChangeAspect="1" noChangeArrowheads="1"/>
          </p:cNvPicPr>
          <p:nvPr/>
        </p:nvPicPr>
        <p:blipFill rotWithShape="1">
          <a:blip r:embed="rId3">
            <a:extLst>
              <a:ext uri="{28A0092B-C50C-407E-A947-70E740481C1C}">
                <a14:useLocalDpi xmlns:a14="http://schemas.microsoft.com/office/drawing/2010/main" val="0"/>
              </a:ext>
            </a:extLst>
          </a:blip>
          <a:srcRect l="40101" t="37805" r="42236" b="41048"/>
          <a:stretch/>
        </p:blipFill>
        <p:spPr bwMode="auto">
          <a:xfrm>
            <a:off x="3825551" y="4301412"/>
            <a:ext cx="1536441" cy="933061"/>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a:defRPr/>
            </a:pPr>
            <a:fld id="{7934EB4C-221A-437D-9B9D-B7EF4B61892B}" type="slidenum">
              <a:rPr lang="en-US" smtClean="0"/>
              <a:pPr>
                <a:defRPr/>
              </a:pPr>
              <a:t>27</a:t>
            </a:fld>
            <a:endParaRPr lang="en-US" dirty="0"/>
          </a:p>
        </p:txBody>
      </p:sp>
      <p:sp>
        <p:nvSpPr>
          <p:cNvPr id="3" name="Footer Placeholder 2"/>
          <p:cNvSpPr>
            <a:spLocks noGrp="1"/>
          </p:cNvSpPr>
          <p:nvPr>
            <p:ph type="ftr" sz="quarter" idx="3"/>
          </p:nvPr>
        </p:nvSpPr>
        <p:spPr/>
        <p:txBody>
          <a:bodyPr/>
          <a:lstStyle/>
          <a:p>
            <a:r>
              <a:rPr lang="en-US" smtClean="0"/>
              <a:t>10/31/19</a:t>
            </a:r>
            <a:endParaRPr lang="en-US" dirty="0"/>
          </a:p>
        </p:txBody>
      </p:sp>
    </p:spTree>
    <p:extLst>
      <p:ext uri="{BB962C8B-B14F-4D97-AF65-F5344CB8AC3E}">
        <p14:creationId xmlns:p14="http://schemas.microsoft.com/office/powerpoint/2010/main" val="352004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par>
                          <p:cTn id="7" fill="hold">
                            <p:stCondLst>
                              <p:cond delay="0"/>
                            </p:stCondLst>
                            <p:childTnLst>
                              <p:par>
                                <p:cTn id="8" presetID="31" presetClass="entr" presetSubtype="0" fill="hold" nodeType="afterEffect">
                                  <p:stCondLst>
                                    <p:cond delay="50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fltVal val="0"/>
                                          </p:val>
                                        </p:tav>
                                        <p:tav tm="100000">
                                          <p:val>
                                            <p:strVal val="#ppt_w"/>
                                          </p:val>
                                        </p:tav>
                                      </p:tavLst>
                                    </p:anim>
                                    <p:anim calcmode="lin" valueType="num">
                                      <p:cBhvr>
                                        <p:cTn id="11" dur="1000" fill="hold"/>
                                        <p:tgtEl>
                                          <p:spTgt spid="8"/>
                                        </p:tgtEl>
                                        <p:attrNameLst>
                                          <p:attrName>ppt_h</p:attrName>
                                        </p:attrNameLst>
                                      </p:cBhvr>
                                      <p:tavLst>
                                        <p:tav tm="0">
                                          <p:val>
                                            <p:fltVal val="0"/>
                                          </p:val>
                                        </p:tav>
                                        <p:tav tm="100000">
                                          <p:val>
                                            <p:strVal val="#ppt_h"/>
                                          </p:val>
                                        </p:tav>
                                      </p:tavLst>
                                    </p:anim>
                                    <p:anim calcmode="lin" valueType="num">
                                      <p:cBhvr>
                                        <p:cTn id="12" dur="1000" fill="hold"/>
                                        <p:tgtEl>
                                          <p:spTgt spid="8"/>
                                        </p:tgtEl>
                                        <p:attrNameLst>
                                          <p:attrName>style.rotation</p:attrName>
                                        </p:attrNameLst>
                                      </p:cBhvr>
                                      <p:tavLst>
                                        <p:tav tm="0">
                                          <p:val>
                                            <p:fltVal val="90"/>
                                          </p:val>
                                        </p:tav>
                                        <p:tav tm="100000">
                                          <p:val>
                                            <p:fltVal val="0"/>
                                          </p:val>
                                        </p:tav>
                                      </p:tavLst>
                                    </p:anim>
                                    <p:animEffect transition="in" filter="fade">
                                      <p:cBhvr>
                                        <p:cTn id="13" dur="1000"/>
                                        <p:tgtEl>
                                          <p:spTgt spid="8"/>
                                        </p:tgtEl>
                                      </p:cBhvr>
                                    </p:animEffect>
                                  </p:childTnLst>
                                </p:cTn>
                              </p:par>
                            </p:childTnLst>
                          </p:cTn>
                        </p:par>
                        <p:par>
                          <p:cTn id="14" fill="hold">
                            <p:stCondLst>
                              <p:cond delay="1500"/>
                            </p:stCondLst>
                            <p:childTnLst>
                              <p:par>
                                <p:cTn id="15" presetID="1" presetClass="entr" presetSubtype="0" fill="hold" nodeType="afterEffect">
                                  <p:stCondLst>
                                    <p:cond delay="200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smtClean="0"/>
              <a:t>Sodium/Potassium Pump</a:t>
            </a:r>
          </a:p>
        </p:txBody>
      </p:sp>
      <p:sp>
        <p:nvSpPr>
          <p:cNvPr id="14339" name="Content Placeholder 2"/>
          <p:cNvSpPr>
            <a:spLocks noGrp="1"/>
          </p:cNvSpPr>
          <p:nvPr>
            <p:ph idx="1"/>
          </p:nvPr>
        </p:nvSpPr>
        <p:spPr/>
        <p:txBody>
          <a:bodyPr/>
          <a:lstStyle/>
          <a:p>
            <a:r>
              <a:rPr lang="en-US" altLang="en-US" dirty="0" smtClean="0"/>
              <a:t>Sodium and potassium are electrically charged molecules (ions). </a:t>
            </a:r>
          </a:p>
          <a:p>
            <a:r>
              <a:rPr lang="en-US" altLang="en-US" dirty="0" smtClean="0"/>
              <a:t>Sodium (Na+) is found primarily outside of the cell. </a:t>
            </a:r>
          </a:p>
          <a:p>
            <a:r>
              <a:rPr lang="en-US" altLang="en-US" dirty="0" smtClean="0"/>
              <a:t>Potassium (K+) is primarily found inside of the cell. </a:t>
            </a:r>
          </a:p>
          <a:p>
            <a:r>
              <a:rPr lang="en-US" altLang="en-US" dirty="0" smtClean="0"/>
              <a:t>The sodium/potassium pump exchanges Na for K in a continuous cycle.</a:t>
            </a:r>
          </a:p>
        </p:txBody>
      </p:sp>
      <p:sp>
        <p:nvSpPr>
          <p:cNvPr id="8" name="Slide Number Placeholder 7"/>
          <p:cNvSpPr>
            <a:spLocks noGrp="1"/>
          </p:cNvSpPr>
          <p:nvPr>
            <p:ph type="sldNum" sz="quarter" idx="4"/>
          </p:nvPr>
        </p:nvSpPr>
        <p:spPr/>
        <p:txBody>
          <a:bodyPr/>
          <a:lstStyle/>
          <a:p>
            <a:pPr>
              <a:defRPr/>
            </a:pPr>
            <a:fld id="{7934EB4C-221A-437D-9B9D-B7EF4B61892B}" type="slidenum">
              <a:rPr lang="en-US" smtClean="0"/>
              <a:pPr>
                <a:defRPr/>
              </a:pPr>
              <a:t>28</a:t>
            </a:fld>
            <a:endParaRPr lang="en-US" dirty="0"/>
          </a:p>
        </p:txBody>
      </p:sp>
      <p:sp>
        <p:nvSpPr>
          <p:cNvPr id="9" name="Footer Placeholder 8"/>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6"/>
          <p:cNvSpPr>
            <a:spLocks noGrp="1"/>
          </p:cNvSpPr>
          <p:nvPr>
            <p:ph type="title"/>
          </p:nvPr>
        </p:nvSpPr>
        <p:spPr/>
        <p:txBody>
          <a:bodyPr/>
          <a:lstStyle/>
          <a:p>
            <a:r>
              <a:rPr lang="en-US" altLang="en-US" smtClean="0"/>
              <a:t>Cellular Metabolism</a:t>
            </a:r>
          </a:p>
        </p:txBody>
      </p:sp>
      <p:sp>
        <p:nvSpPr>
          <p:cNvPr id="9" name="Content Placeholder 8"/>
          <p:cNvSpPr>
            <a:spLocks noGrp="1"/>
          </p:cNvSpPr>
          <p:nvPr>
            <p:ph idx="1"/>
          </p:nvPr>
        </p:nvSpPr>
        <p:spPr/>
        <p:txBody>
          <a:bodyPr/>
          <a:lstStyle/>
          <a:p>
            <a:r>
              <a:rPr lang="en-US" altLang="en-US" smtClean="0"/>
              <a:t>To function properly and efficiently, potassium must be “pumped” INTO the cell and sodium must be pumped out of the cell </a:t>
            </a:r>
          </a:p>
          <a:p>
            <a:pPr lvl="1"/>
            <a:r>
              <a:rPr lang="en-US" altLang="en-US" smtClean="0"/>
              <a:t>The sodium-potassium pump requires energy to maintain potassium inside the cell and sodium outside the cell</a:t>
            </a:r>
          </a:p>
          <a:p>
            <a:r>
              <a:rPr lang="en-US" altLang="en-US" smtClean="0"/>
              <a:t>Energy is produced when glucose molecules are broken down in the cell.</a:t>
            </a:r>
          </a:p>
          <a:p>
            <a:endParaRPr lang="en-US" dirty="0"/>
          </a:p>
        </p:txBody>
      </p:sp>
      <p:sp>
        <p:nvSpPr>
          <p:cNvPr id="2" name="Slide Number Placeholder 1"/>
          <p:cNvSpPr>
            <a:spLocks noGrp="1"/>
          </p:cNvSpPr>
          <p:nvPr>
            <p:ph type="sldNum" sz="quarter" idx="4"/>
          </p:nvPr>
        </p:nvSpPr>
        <p:spPr/>
        <p:txBody>
          <a:bodyPr/>
          <a:lstStyle/>
          <a:p>
            <a:pPr>
              <a:defRPr/>
            </a:pPr>
            <a:fld id="{7934EB4C-221A-437D-9B9D-B7EF4B61892B}" type="slidenum">
              <a:rPr lang="en-US" smtClean="0"/>
              <a:pPr>
                <a:defRPr/>
              </a:pPr>
              <a:t>29</a:t>
            </a:fld>
            <a:endParaRPr lang="en-US" dirty="0"/>
          </a:p>
        </p:txBody>
      </p:sp>
      <p:sp>
        <p:nvSpPr>
          <p:cNvPr id="3" name="Footer Placeholder 2"/>
          <p:cNvSpPr>
            <a:spLocks noGrp="1"/>
          </p:cNvSpPr>
          <p:nvPr>
            <p:ph type="ftr" sz="quarter" idx="3"/>
          </p:nvPr>
        </p:nvSpPr>
        <p:spPr/>
        <p:txBody>
          <a:bodyPr/>
          <a:lstStyle/>
          <a:p>
            <a:r>
              <a:rPr lang="en-US" smtClean="0"/>
              <a:t>10/31/19</a:t>
            </a:r>
            <a:endParaRPr lang="en-US" dirty="0"/>
          </a:p>
        </p:txBody>
      </p:sp>
    </p:spTree>
    <p:extLst>
      <p:ext uri="{BB962C8B-B14F-4D97-AF65-F5344CB8AC3E}">
        <p14:creationId xmlns:p14="http://schemas.microsoft.com/office/powerpoint/2010/main" val="33019272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smtClean="0"/>
              <a:t>The Lymphatic System</a:t>
            </a:r>
            <a:endParaRPr lang="en-US" altLang="en-US" dirty="0"/>
          </a:p>
        </p:txBody>
      </p:sp>
      <p:sp>
        <p:nvSpPr>
          <p:cNvPr id="69635" name="Content Placeholder 2"/>
          <p:cNvSpPr>
            <a:spLocks noGrp="1"/>
          </p:cNvSpPr>
          <p:nvPr>
            <p:ph idx="1"/>
          </p:nvPr>
        </p:nvSpPr>
        <p:spPr/>
        <p:txBody>
          <a:bodyPr/>
          <a:lstStyle/>
          <a:p>
            <a:r>
              <a:rPr lang="en-US" altLang="en-US" smtClean="0"/>
              <a:t>Supports the circulatory system and immune system</a:t>
            </a:r>
          </a:p>
          <a:p>
            <a:r>
              <a:rPr lang="en-US" altLang="en-US" smtClean="0"/>
              <a:t>Lymph is a thin, straw-colored fluid that carries oxygen and nutrients to cells and waste products away.</a:t>
            </a:r>
          </a:p>
          <a:p>
            <a:r>
              <a:rPr lang="en-US" altLang="en-US" smtClean="0"/>
              <a:t>Helps to rid the body of toxins and other harmful materials</a:t>
            </a:r>
            <a:endParaRPr lang="en-US" altLang="en-US" dirty="0"/>
          </a:p>
        </p:txBody>
      </p:sp>
    </p:spTree>
    <p:extLst>
      <p:ext uri="{BB962C8B-B14F-4D97-AF65-F5344CB8AC3E}">
        <p14:creationId xmlns:p14="http://schemas.microsoft.com/office/powerpoint/2010/main" val="30818510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Sodium – Potassium Pump</a:t>
            </a:r>
            <a:endParaRPr lang="en-US" dirty="0"/>
          </a:p>
        </p:txBody>
      </p:sp>
      <p:pic>
        <p:nvPicPr>
          <p:cNvPr id="3" name="How the Sodium Potassium Pump Works - YouTub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52600" y="1600200"/>
            <a:ext cx="5973736" cy="4480302"/>
          </a:xfrm>
          <a:prstGeom prst="rect">
            <a:avLst/>
          </a:prstGeom>
        </p:spPr>
      </p:pic>
      <p:sp>
        <p:nvSpPr>
          <p:cNvPr id="7" name="Slide Number Placeholder 6"/>
          <p:cNvSpPr>
            <a:spLocks noGrp="1"/>
          </p:cNvSpPr>
          <p:nvPr>
            <p:ph type="sldNum" sz="quarter" idx="4"/>
          </p:nvPr>
        </p:nvSpPr>
        <p:spPr/>
        <p:txBody>
          <a:bodyPr/>
          <a:lstStyle/>
          <a:p>
            <a:pPr>
              <a:defRPr/>
            </a:pPr>
            <a:fld id="{7934EB4C-221A-437D-9B9D-B7EF4B61892B}" type="slidenum">
              <a:rPr lang="en-US" smtClean="0"/>
              <a:pPr>
                <a:defRPr/>
              </a:pPr>
              <a:t>30</a:t>
            </a:fld>
            <a:endParaRPr lang="en-US" dirty="0"/>
          </a:p>
        </p:txBody>
      </p:sp>
      <p:sp>
        <p:nvSpPr>
          <p:cNvPr id="8" name="Footer Placeholder 7"/>
          <p:cNvSpPr>
            <a:spLocks noGrp="1"/>
          </p:cNvSpPr>
          <p:nvPr>
            <p:ph type="ftr" sz="quarter" idx="3"/>
          </p:nvPr>
        </p:nvSpPr>
        <p:spPr/>
        <p:txBody>
          <a:bodyPr/>
          <a:lstStyle/>
          <a:p>
            <a:r>
              <a:rPr lang="en-US" smtClean="0"/>
              <a:t>10/31/19</a:t>
            </a:r>
            <a:endParaRPr lang="en-US" dirty="0"/>
          </a:p>
        </p:txBody>
      </p:sp>
    </p:spTree>
    <p:extLst>
      <p:ext uri="{BB962C8B-B14F-4D97-AF65-F5344CB8AC3E}">
        <p14:creationId xmlns:p14="http://schemas.microsoft.com/office/powerpoint/2010/main" val="393375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6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4294967295"/>
          </p:nvPr>
        </p:nvSpPr>
        <p:spPr>
          <a:xfrm>
            <a:off x="0" y="2514600"/>
            <a:ext cx="3276600" cy="1981200"/>
          </a:xfrm>
        </p:spPr>
        <p:txBody>
          <a:bodyPr/>
          <a:lstStyle/>
          <a:p>
            <a:pPr eaLnBrk="1" hangingPunct="1"/>
            <a:r>
              <a:rPr lang="en-US" altLang="en-US" smtClean="0"/>
              <a:t>Function of pump</a:t>
            </a:r>
          </a:p>
          <a:p>
            <a:pPr eaLnBrk="1" hangingPunct="1"/>
            <a:r>
              <a:rPr lang="en-US" altLang="en-US" smtClean="0"/>
              <a:t>Failure of pump</a:t>
            </a:r>
          </a:p>
          <a:p>
            <a:pPr eaLnBrk="1" hangingPunct="1"/>
            <a:r>
              <a:rPr lang="en-US" altLang="en-US" smtClean="0"/>
              <a:t>Effect of failure</a:t>
            </a:r>
          </a:p>
        </p:txBody>
      </p:sp>
      <p:pic>
        <p:nvPicPr>
          <p:cNvPr id="16387" name="AAIEWMW0.jpg" descr="AAIEWMW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8850" y="228600"/>
            <a:ext cx="56451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4"/>
          </p:nvPr>
        </p:nvSpPr>
        <p:spPr/>
        <p:txBody>
          <a:bodyPr/>
          <a:lstStyle/>
          <a:p>
            <a:pPr>
              <a:defRPr/>
            </a:pPr>
            <a:fld id="{7934EB4C-221A-437D-9B9D-B7EF4B61892B}" type="slidenum">
              <a:rPr lang="en-US" smtClean="0"/>
              <a:pPr>
                <a:defRPr/>
              </a:pPr>
              <a:t>31</a:t>
            </a:fld>
            <a:endParaRPr lang="en-US" dirty="0"/>
          </a:p>
        </p:txBody>
      </p:sp>
      <p:sp>
        <p:nvSpPr>
          <p:cNvPr id="5" name="Footer Placeholder 4"/>
          <p:cNvSpPr>
            <a:spLocks noGrp="1"/>
          </p:cNvSpPr>
          <p:nvPr>
            <p:ph type="ftr" sz="quarter" idx="3"/>
          </p:nvPr>
        </p:nvSpPr>
        <p:spPr/>
        <p:txBody>
          <a:bodyPr/>
          <a:lstStyle/>
          <a:p>
            <a:r>
              <a:rPr lang="en-US" smtClean="0"/>
              <a:t>10/31/19</a:t>
            </a:r>
            <a:endParaRPr lang="en-US" dirty="0"/>
          </a:p>
        </p:txBody>
      </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smtClean="0"/>
              <a:t>Sodium/Potassium Pump Failure</a:t>
            </a:r>
          </a:p>
        </p:txBody>
      </p:sp>
      <p:sp>
        <p:nvSpPr>
          <p:cNvPr id="15363" name="Content Placeholder 2"/>
          <p:cNvSpPr>
            <a:spLocks noGrp="1"/>
          </p:cNvSpPr>
          <p:nvPr>
            <p:ph idx="1"/>
          </p:nvPr>
        </p:nvSpPr>
        <p:spPr/>
        <p:txBody>
          <a:bodyPr/>
          <a:lstStyle/>
          <a:p>
            <a:r>
              <a:rPr lang="en-US" altLang="en-US" dirty="0" smtClean="0"/>
              <a:t>Results in a build-up of Na in the cell.</a:t>
            </a:r>
          </a:p>
          <a:p>
            <a:r>
              <a:rPr lang="en-US" altLang="en-US" dirty="0" smtClean="0"/>
              <a:t>Results in a build-up of K outside the cell</a:t>
            </a:r>
          </a:p>
          <a:p>
            <a:r>
              <a:rPr lang="en-US" altLang="en-US" dirty="0" smtClean="0"/>
              <a:t>A buildup of Na in the cells results in an excessive build-up of water in the cell.</a:t>
            </a:r>
          </a:p>
          <a:p>
            <a:pPr lvl="1"/>
            <a:r>
              <a:rPr lang="en-US" altLang="en-US" dirty="0" smtClean="0"/>
              <a:t>Build-up of water in the cell results in cell rupture and cell death </a:t>
            </a:r>
          </a:p>
          <a:p>
            <a:endParaRPr lang="en-US" altLang="en-US" dirty="0" smtClean="0"/>
          </a:p>
        </p:txBody>
      </p:sp>
      <p:sp>
        <p:nvSpPr>
          <p:cNvPr id="6" name="Slide Number Placeholder 5"/>
          <p:cNvSpPr>
            <a:spLocks noGrp="1"/>
          </p:cNvSpPr>
          <p:nvPr>
            <p:ph type="sldNum" sz="quarter" idx="4"/>
          </p:nvPr>
        </p:nvSpPr>
        <p:spPr/>
        <p:txBody>
          <a:bodyPr/>
          <a:lstStyle/>
          <a:p>
            <a:pPr>
              <a:defRPr/>
            </a:pPr>
            <a:fld id="{7934EB4C-221A-437D-9B9D-B7EF4B61892B}" type="slidenum">
              <a:rPr lang="en-US" smtClean="0"/>
              <a:pPr>
                <a:defRPr/>
              </a:pPr>
              <a:t>32</a:t>
            </a:fld>
            <a:endParaRPr lang="en-US" dirty="0"/>
          </a:p>
        </p:txBody>
      </p:sp>
      <p:sp>
        <p:nvSpPr>
          <p:cNvPr id="7" name="Footer Placeholder 6"/>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mistovich_topi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itle 1"/>
          <p:cNvSpPr>
            <a:spLocks noGrp="1"/>
          </p:cNvSpPr>
          <p:nvPr>
            <p:ph type="ctrTitle" idx="4294967295"/>
          </p:nvPr>
        </p:nvSpPr>
        <p:spPr>
          <a:xfrm>
            <a:off x="1371600" y="1371600"/>
            <a:ext cx="6324600" cy="1470025"/>
          </a:xfrm>
        </p:spPr>
        <p:txBody>
          <a:bodyPr/>
          <a:lstStyle/>
          <a:p>
            <a:pPr eaLnBrk="1" hangingPunct="1"/>
            <a:r>
              <a:rPr lang="en-US" altLang="en-US" b="1" dirty="0" smtClean="0">
                <a:solidFill>
                  <a:srgbClr val="800000"/>
                </a:solidFill>
              </a:rPr>
              <a:t>Components Necessary for Adequate Perfusion</a:t>
            </a:r>
            <a:endParaRPr lang="en-US" altLang="en-US" b="1" dirty="0" smtClean="0"/>
          </a:p>
        </p:txBody>
      </p:sp>
      <p:sp>
        <p:nvSpPr>
          <p:cNvPr id="18437" name="Rectangle 2"/>
          <p:cNvSpPr>
            <a:spLocks noChangeArrowheads="1"/>
          </p:cNvSpPr>
          <p:nvPr/>
        </p:nvSpPr>
        <p:spPr bwMode="auto">
          <a:xfrm>
            <a:off x="1447800" y="3492500"/>
            <a:ext cx="6172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just" eaLnBrk="1" hangingPunct="1"/>
            <a:r>
              <a:rPr lang="en-US" altLang="en-US" sz="2800"/>
              <a:t>(Perfusion:  Delivery of oxygen, glucose, and other substances to the cells and the elimination of waste products from the cells.)</a:t>
            </a:r>
          </a:p>
        </p:txBody>
      </p:sp>
      <p:sp>
        <p:nvSpPr>
          <p:cNvPr id="4" name="Slide Number Placeholder 3"/>
          <p:cNvSpPr>
            <a:spLocks noGrp="1"/>
          </p:cNvSpPr>
          <p:nvPr>
            <p:ph type="sldNum" sz="quarter" idx="4"/>
          </p:nvPr>
        </p:nvSpPr>
        <p:spPr/>
        <p:txBody>
          <a:bodyPr/>
          <a:lstStyle/>
          <a:p>
            <a:pPr>
              <a:defRPr/>
            </a:pPr>
            <a:fld id="{7934EB4C-221A-437D-9B9D-B7EF4B61892B}" type="slidenum">
              <a:rPr lang="en-US" smtClean="0"/>
              <a:pPr>
                <a:defRPr/>
              </a:pPr>
              <a:t>33</a:t>
            </a:fld>
            <a:endParaRPr lang="en-US" dirty="0"/>
          </a:p>
        </p:txBody>
      </p:sp>
      <p:sp>
        <p:nvSpPr>
          <p:cNvPr id="5" name="Footer Placeholder 4"/>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smtClean="0">
                <a:latin typeface="Arial" charset="0"/>
                <a:cs typeface="Arial" charset="0"/>
              </a:rPr>
              <a:t>Components </a:t>
            </a:r>
            <a:r>
              <a:rPr lang="en-US" altLang="en-US" dirty="0">
                <a:latin typeface="Arial" charset="0"/>
                <a:cs typeface="Arial" charset="0"/>
              </a:rPr>
              <a:t>of the </a:t>
            </a:r>
            <a:r>
              <a:rPr lang="en-US" altLang="en-US" dirty="0" smtClean="0">
                <a:latin typeface="Arial" charset="0"/>
                <a:cs typeface="Arial" charset="0"/>
              </a:rPr>
              <a:t>"delivery" </a:t>
            </a:r>
            <a:r>
              <a:rPr lang="en-US" altLang="en-US" dirty="0">
                <a:latin typeface="Arial" charset="0"/>
                <a:cs typeface="Arial" charset="0"/>
              </a:rPr>
              <a:t>and </a:t>
            </a:r>
            <a:r>
              <a:rPr lang="en-US" altLang="en-US" dirty="0" smtClean="0">
                <a:latin typeface="Arial" charset="0"/>
                <a:cs typeface="Arial" charset="0"/>
              </a:rPr>
              <a:t>"removal" </a:t>
            </a:r>
            <a:r>
              <a:rPr lang="en-US" altLang="en-US" dirty="0">
                <a:latin typeface="Arial" charset="0"/>
                <a:cs typeface="Arial" charset="0"/>
              </a:rPr>
              <a:t>system</a:t>
            </a:r>
            <a:endParaRPr lang="en-US" dirty="0"/>
          </a:p>
        </p:txBody>
      </p:sp>
      <p:sp>
        <p:nvSpPr>
          <p:cNvPr id="19458" name="Content Placeholder 2"/>
          <p:cNvSpPr>
            <a:spLocks noGrp="1"/>
          </p:cNvSpPr>
          <p:nvPr>
            <p:ph idx="4294967295"/>
          </p:nvPr>
        </p:nvSpPr>
        <p:spPr>
          <a:xfrm>
            <a:off x="177800" y="1524000"/>
            <a:ext cx="4495800" cy="4267200"/>
          </a:xfrm>
        </p:spPr>
        <p:txBody>
          <a:bodyPr anchor="t"/>
          <a:lstStyle/>
          <a:p>
            <a:pPr eaLnBrk="1" hangingPunct="1">
              <a:lnSpc>
                <a:spcPct val="90000"/>
              </a:lnSpc>
            </a:pPr>
            <a:r>
              <a:rPr lang="en-US" altLang="en-US" dirty="0" smtClean="0"/>
              <a:t>Composition of ambient air</a:t>
            </a:r>
          </a:p>
          <a:p>
            <a:pPr eaLnBrk="1" hangingPunct="1">
              <a:lnSpc>
                <a:spcPct val="90000"/>
              </a:lnSpc>
            </a:pPr>
            <a:r>
              <a:rPr lang="en-US" altLang="en-US" dirty="0" smtClean="0"/>
              <a:t>Patent airway</a:t>
            </a:r>
          </a:p>
          <a:p>
            <a:pPr eaLnBrk="1" hangingPunct="1">
              <a:lnSpc>
                <a:spcPct val="90000"/>
              </a:lnSpc>
            </a:pPr>
            <a:r>
              <a:rPr lang="en-US" altLang="en-US" dirty="0" smtClean="0"/>
              <a:t>Mechanics of ventilation</a:t>
            </a:r>
          </a:p>
          <a:p>
            <a:pPr eaLnBrk="1" hangingPunct="1">
              <a:lnSpc>
                <a:spcPct val="90000"/>
              </a:lnSpc>
            </a:pPr>
            <a:r>
              <a:rPr lang="en-US" altLang="en-US" dirty="0" smtClean="0"/>
              <a:t>Regulation of ventilation</a:t>
            </a:r>
          </a:p>
          <a:p>
            <a:pPr eaLnBrk="1" hangingPunct="1">
              <a:lnSpc>
                <a:spcPct val="90000"/>
              </a:lnSpc>
            </a:pPr>
            <a:r>
              <a:rPr lang="en-US" altLang="en-US" dirty="0" smtClean="0"/>
              <a:t>Ventilation/perfusion ratio  (V/Q)</a:t>
            </a:r>
          </a:p>
          <a:p>
            <a:pPr eaLnBrk="1" hangingPunct="1">
              <a:lnSpc>
                <a:spcPct val="90000"/>
              </a:lnSpc>
            </a:pPr>
            <a:r>
              <a:rPr lang="en-US" altLang="en-US" dirty="0" smtClean="0"/>
              <a:t>Transport of O</a:t>
            </a:r>
            <a:r>
              <a:rPr lang="en-US" altLang="en-US" baseline="-25000" dirty="0" smtClean="0"/>
              <a:t>2</a:t>
            </a:r>
            <a:r>
              <a:rPr lang="en-US" altLang="en-US" dirty="0" smtClean="0"/>
              <a:t> and CO</a:t>
            </a:r>
            <a:r>
              <a:rPr lang="en-US" altLang="en-US" baseline="-25000" dirty="0" smtClean="0"/>
              <a:t>2</a:t>
            </a:r>
            <a:r>
              <a:rPr lang="en-US" altLang="en-US" dirty="0" smtClean="0"/>
              <a:t> by the blood</a:t>
            </a:r>
          </a:p>
        </p:txBody>
      </p:sp>
      <p:sp>
        <p:nvSpPr>
          <p:cNvPr id="6" name="Content Placeholder 2"/>
          <p:cNvSpPr txBox="1">
            <a:spLocks/>
          </p:cNvSpPr>
          <p:nvPr/>
        </p:nvSpPr>
        <p:spPr bwMode="auto">
          <a:xfrm>
            <a:off x="4851400" y="1524000"/>
            <a:ext cx="4114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228600" tIns="182880" rIns="91440" bIns="91440" numCol="1" anchor="t" anchorCtr="0" compatLnSpc="1">
            <a:prstTxWarp prst="textNoShape">
              <a:avLst/>
            </a:prstTxWarp>
          </a:bodyPr>
          <a:lstStyle>
            <a:lvl1pPr marL="342900" indent="-342900" algn="l" rtl="0" eaLnBrk="0" fontAlgn="base" hangingPunct="0">
              <a:spcBef>
                <a:spcPct val="50000"/>
              </a:spcBef>
              <a:spcAft>
                <a:spcPct val="0"/>
              </a:spcAft>
              <a:buClrTx/>
              <a:buFont typeface="Wingdings" panose="05000000000000000000" pitchFamily="2" charset="2"/>
              <a:buChar char="Ø"/>
              <a:defRPr sz="2800">
                <a:solidFill>
                  <a:schemeClr val="tx1"/>
                </a:solidFill>
                <a:latin typeface="+mn-lt"/>
                <a:ea typeface="+mn-ea"/>
                <a:cs typeface="+mn-cs"/>
              </a:defRPr>
            </a:lvl1pPr>
            <a:lvl2pPr marL="800100" indent="-342900" algn="l" rtl="0" eaLnBrk="0" fontAlgn="base" hangingPunct="0">
              <a:spcBef>
                <a:spcPct val="25000"/>
              </a:spcBef>
              <a:spcAft>
                <a:spcPct val="0"/>
              </a:spcAft>
              <a:buClrTx/>
              <a:buFont typeface="Wingdings" panose="05000000000000000000" pitchFamily="2" charset="2"/>
              <a:buChar char="§"/>
              <a:defRPr sz="2600">
                <a:solidFill>
                  <a:schemeClr val="tx1"/>
                </a:solidFill>
                <a:latin typeface="+mn-lt"/>
                <a:ea typeface="+mn-ea"/>
                <a:cs typeface="+mn-cs"/>
              </a:defRPr>
            </a:lvl2pPr>
            <a:lvl3pPr marL="1143000" indent="-228600" algn="l" rtl="0" eaLnBrk="0" fontAlgn="base" hangingPunct="0">
              <a:spcBef>
                <a:spcPct val="25000"/>
              </a:spcBef>
              <a:spcAft>
                <a:spcPct val="0"/>
              </a:spcAft>
              <a:buClrTx/>
              <a:buFont typeface="Arial" panose="020B0604020202020204" pitchFamily="34" charset="0"/>
              <a:buChar char="•"/>
              <a:defRPr sz="2400">
                <a:solidFill>
                  <a:schemeClr val="tx1"/>
                </a:solidFill>
                <a:latin typeface="+mn-lt"/>
                <a:ea typeface="+mn-ea"/>
                <a:cs typeface="+mn-cs"/>
              </a:defRPr>
            </a:lvl3pPr>
            <a:lvl4pPr marL="1600200" indent="-228600" algn="l" rtl="0" eaLnBrk="0" fontAlgn="base" hangingPunct="0">
              <a:spcBef>
                <a:spcPct val="25000"/>
              </a:spcBef>
              <a:spcAft>
                <a:spcPct val="0"/>
              </a:spcAft>
              <a:buClr>
                <a:schemeClr val="bg1"/>
              </a:buClr>
              <a:buFont typeface="Wingdings" panose="05000000000000000000" pitchFamily="2" charset="2"/>
              <a:buChar char="§"/>
              <a:defRPr sz="2000">
                <a:solidFill>
                  <a:schemeClr val="bg1"/>
                </a:solidFill>
                <a:latin typeface="+mn-lt"/>
                <a:ea typeface="+mn-ea"/>
                <a:cs typeface="+mn-cs"/>
              </a:defRPr>
            </a:lvl4pPr>
            <a:lvl5pPr marL="2057400" indent="-228600" algn="l" rtl="0" eaLnBrk="0" fontAlgn="base" hangingPunct="0">
              <a:spcBef>
                <a:spcPct val="25000"/>
              </a:spcBef>
              <a:spcAft>
                <a:spcPct val="0"/>
              </a:spcAft>
              <a:buClr>
                <a:schemeClr val="bg1"/>
              </a:buClr>
              <a:buFont typeface="Wingdings" panose="05000000000000000000" pitchFamily="2" charset="2"/>
              <a:buChar char="§"/>
              <a:defRPr sz="2000">
                <a:solidFill>
                  <a:schemeClr val="bg1"/>
                </a:solidFill>
                <a:latin typeface="+mn-lt"/>
                <a:ea typeface="+mn-ea"/>
                <a:cs typeface="+mn-cs"/>
              </a:defRPr>
            </a:lvl5pPr>
            <a:lvl6pPr marL="2514600" indent="-228600" algn="l" rtl="0" eaLnBrk="0" fontAlgn="base" hangingPunct="0">
              <a:spcBef>
                <a:spcPct val="25000"/>
              </a:spcBef>
              <a:spcAft>
                <a:spcPct val="0"/>
              </a:spcAft>
              <a:buChar char="»"/>
              <a:defRPr sz="2000">
                <a:solidFill>
                  <a:schemeClr val="tx1"/>
                </a:solidFill>
                <a:latin typeface="+mn-lt"/>
                <a:ea typeface="+mn-ea"/>
                <a:cs typeface="+mn-cs"/>
              </a:defRPr>
            </a:lvl6pPr>
            <a:lvl7pPr marL="2971800" indent="-228600" algn="l" rtl="0" eaLnBrk="0" fontAlgn="base" hangingPunct="0">
              <a:spcBef>
                <a:spcPct val="25000"/>
              </a:spcBef>
              <a:spcAft>
                <a:spcPct val="0"/>
              </a:spcAft>
              <a:buChar char="»"/>
              <a:defRPr sz="2000">
                <a:solidFill>
                  <a:schemeClr val="tx1"/>
                </a:solidFill>
                <a:latin typeface="+mn-lt"/>
                <a:ea typeface="+mn-ea"/>
                <a:cs typeface="+mn-cs"/>
              </a:defRPr>
            </a:lvl7pPr>
            <a:lvl8pPr marL="3429000" indent="-228600" algn="l" rtl="0" eaLnBrk="0" fontAlgn="base" hangingPunct="0">
              <a:spcBef>
                <a:spcPct val="25000"/>
              </a:spcBef>
              <a:spcAft>
                <a:spcPct val="0"/>
              </a:spcAft>
              <a:buChar char="»"/>
              <a:defRPr sz="2000">
                <a:solidFill>
                  <a:schemeClr val="tx1"/>
                </a:solidFill>
                <a:latin typeface="+mn-lt"/>
                <a:ea typeface="+mn-ea"/>
                <a:cs typeface="+mn-cs"/>
              </a:defRPr>
            </a:lvl8pPr>
            <a:lvl9pPr marL="3886200" indent="-228600" algn="l" rtl="0" eaLnBrk="0" fontAlgn="base" hangingPunct="0">
              <a:spcBef>
                <a:spcPct val="25000"/>
              </a:spcBef>
              <a:spcAft>
                <a:spcPct val="0"/>
              </a:spcAft>
              <a:buChar char="»"/>
              <a:defRPr sz="2000">
                <a:solidFill>
                  <a:schemeClr val="tx1"/>
                </a:solidFill>
                <a:latin typeface="+mn-lt"/>
                <a:ea typeface="+mn-ea"/>
                <a:cs typeface="+mn-cs"/>
              </a:defRPr>
            </a:lvl9pPr>
          </a:lstStyle>
          <a:p>
            <a:pPr eaLnBrk="1" hangingPunct="1">
              <a:lnSpc>
                <a:spcPct val="90000"/>
              </a:lnSpc>
            </a:pPr>
            <a:r>
              <a:rPr lang="en-US" altLang="en-US" b="0" kern="0" dirty="0" smtClean="0"/>
              <a:t>Blood volume</a:t>
            </a:r>
          </a:p>
          <a:p>
            <a:pPr eaLnBrk="1" hangingPunct="1">
              <a:lnSpc>
                <a:spcPct val="90000"/>
              </a:lnSpc>
            </a:pPr>
            <a:r>
              <a:rPr lang="en-US" altLang="en-US" b="0" kern="0" dirty="0" smtClean="0"/>
              <a:t>Pump function of the myocardium</a:t>
            </a:r>
          </a:p>
          <a:p>
            <a:pPr eaLnBrk="1" hangingPunct="1">
              <a:lnSpc>
                <a:spcPct val="90000"/>
              </a:lnSpc>
            </a:pPr>
            <a:r>
              <a:rPr lang="en-US" altLang="en-US" b="0" kern="0" dirty="0" smtClean="0"/>
              <a:t>Systemic vascular resistance</a:t>
            </a:r>
          </a:p>
          <a:p>
            <a:pPr eaLnBrk="1" hangingPunct="1">
              <a:lnSpc>
                <a:spcPct val="90000"/>
              </a:lnSpc>
            </a:pPr>
            <a:r>
              <a:rPr lang="en-US" altLang="en-US" b="0" kern="0" dirty="0" smtClean="0"/>
              <a:t>Microcirculation</a:t>
            </a:r>
          </a:p>
          <a:p>
            <a:pPr eaLnBrk="1" hangingPunct="1">
              <a:lnSpc>
                <a:spcPct val="90000"/>
              </a:lnSpc>
            </a:pPr>
            <a:r>
              <a:rPr lang="en-US" altLang="en-US" b="0" kern="0" dirty="0" smtClean="0"/>
              <a:t>Blood pressure</a:t>
            </a:r>
          </a:p>
        </p:txBody>
      </p:sp>
      <p:sp>
        <p:nvSpPr>
          <p:cNvPr id="5" name="Slide Number Placeholder 4"/>
          <p:cNvSpPr>
            <a:spLocks noGrp="1"/>
          </p:cNvSpPr>
          <p:nvPr>
            <p:ph type="sldNum" sz="quarter" idx="4"/>
          </p:nvPr>
        </p:nvSpPr>
        <p:spPr/>
        <p:txBody>
          <a:bodyPr/>
          <a:lstStyle/>
          <a:p>
            <a:pPr>
              <a:defRPr/>
            </a:pPr>
            <a:fld id="{7934EB4C-221A-437D-9B9D-B7EF4B61892B}" type="slidenum">
              <a:rPr lang="en-US" smtClean="0"/>
              <a:pPr>
                <a:defRPr/>
              </a:pPr>
              <a:t>34</a:t>
            </a:fld>
            <a:endParaRPr lang="en-US" dirty="0"/>
          </a:p>
        </p:txBody>
      </p:sp>
      <p:sp>
        <p:nvSpPr>
          <p:cNvPr id="7" name="Footer Placeholder 6"/>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
          <p:cNvSpPr>
            <a:spLocks noGrp="1"/>
          </p:cNvSpPr>
          <p:nvPr>
            <p:ph type="title"/>
          </p:nvPr>
        </p:nvSpPr>
        <p:spPr/>
        <p:txBody>
          <a:bodyPr/>
          <a:lstStyle/>
          <a:p>
            <a:r>
              <a:rPr lang="en-US" altLang="en-US" dirty="0" smtClean="0"/>
              <a:t>Composition of Ambient Air </a:t>
            </a:r>
            <a:br>
              <a:rPr lang="en-US" altLang="en-US" dirty="0" smtClean="0"/>
            </a:br>
            <a:r>
              <a:rPr lang="en-US" altLang="en-US" dirty="0" smtClean="0"/>
              <a:t>(at sea level)</a:t>
            </a:r>
          </a:p>
        </p:txBody>
      </p:sp>
      <p:graphicFrame>
        <p:nvGraphicFramePr>
          <p:cNvPr id="20483" name="Content Placeholder 3"/>
          <p:cNvGraphicFramePr>
            <a:graphicFrameLocks noGrp="1"/>
          </p:cNvGraphicFramePr>
          <p:nvPr>
            <p:ph idx="1"/>
          </p:nvPr>
        </p:nvGraphicFramePr>
        <p:xfrm>
          <a:off x="941696" y="1447800"/>
          <a:ext cx="7260608" cy="4800600"/>
        </p:xfrm>
        <a:graphic>
          <a:graphicData uri="http://schemas.openxmlformats.org/presentationml/2006/ole">
            <mc:AlternateContent xmlns:mc="http://schemas.openxmlformats.org/markup-compatibility/2006">
              <mc:Choice xmlns:v="urn:schemas-microsoft-com:vml" Requires="v">
                <p:oleObj spid="_x0000_s20538" name="Chart" r:id="rId4" imgW="8687553" imgH="5742930" progId="Excel.Chart.8">
                  <p:embed/>
                </p:oleObj>
              </mc:Choice>
              <mc:Fallback>
                <p:oleObj name="Chart" r:id="rId4" imgW="8687553" imgH="5742930" progId="Excel.Chart.8">
                  <p:embed/>
                  <p:pic>
                    <p:nvPicPr>
                      <p:cNvPr id="0" name="Content Placeholder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696" y="1447800"/>
                        <a:ext cx="726060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Slide Number Placeholder 8"/>
          <p:cNvSpPr>
            <a:spLocks noGrp="1"/>
          </p:cNvSpPr>
          <p:nvPr>
            <p:ph type="sldNum" sz="quarter" idx="4"/>
          </p:nvPr>
        </p:nvSpPr>
        <p:spPr/>
        <p:txBody>
          <a:bodyPr/>
          <a:lstStyle/>
          <a:p>
            <a:pPr>
              <a:defRPr/>
            </a:pPr>
            <a:fld id="{7934EB4C-221A-437D-9B9D-B7EF4B61892B}" type="slidenum">
              <a:rPr lang="en-US" smtClean="0"/>
              <a:pPr>
                <a:defRPr/>
              </a:pPr>
              <a:t>35</a:t>
            </a:fld>
            <a:endParaRPr lang="en-US" dirty="0"/>
          </a:p>
        </p:txBody>
      </p:sp>
      <p:sp>
        <p:nvSpPr>
          <p:cNvPr id="10" name="Footer Placeholder 9"/>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image.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47700" y="838200"/>
            <a:ext cx="7848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Content Placeholder 2"/>
          <p:cNvSpPr>
            <a:spLocks noGrp="1"/>
          </p:cNvSpPr>
          <p:nvPr>
            <p:ph idx="4294967295"/>
          </p:nvPr>
        </p:nvSpPr>
        <p:spPr>
          <a:xfrm>
            <a:off x="5791200" y="762000"/>
            <a:ext cx="3276600" cy="1371600"/>
          </a:xfrm>
          <a:solidFill>
            <a:srgbClr val="002060"/>
          </a:solidFill>
        </p:spPr>
        <p:txBody>
          <a:bodyPr/>
          <a:lstStyle/>
          <a:p>
            <a:pPr eaLnBrk="1" hangingPunct="1"/>
            <a:r>
              <a:rPr lang="en-US" altLang="en-US" dirty="0" smtClean="0">
                <a:solidFill>
                  <a:schemeClr val="bg1"/>
                </a:solidFill>
              </a:rPr>
              <a:t>Patency</a:t>
            </a:r>
          </a:p>
          <a:p>
            <a:pPr eaLnBrk="1" hangingPunct="1"/>
            <a:r>
              <a:rPr lang="en-US" altLang="en-US" dirty="0" smtClean="0">
                <a:solidFill>
                  <a:schemeClr val="bg1"/>
                </a:solidFill>
              </a:rPr>
              <a:t>Obstruction</a:t>
            </a:r>
          </a:p>
        </p:txBody>
      </p:sp>
      <p:sp>
        <p:nvSpPr>
          <p:cNvPr id="5" name="Content Placeholder 2"/>
          <p:cNvSpPr txBox="1">
            <a:spLocks/>
          </p:cNvSpPr>
          <p:nvPr/>
        </p:nvSpPr>
        <p:spPr bwMode="auto">
          <a:xfrm>
            <a:off x="5791200" y="2209800"/>
            <a:ext cx="3276600" cy="4114800"/>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515938" indent="-515938"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968375" indent="-285750"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262063"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lvl="1" eaLnBrk="1" hangingPunct="1">
              <a:buSzTx/>
              <a:buFont typeface="Arial" charset="0"/>
              <a:buChar char="–"/>
            </a:pPr>
            <a:r>
              <a:rPr lang="en-US" altLang="en-US" b="0" dirty="0"/>
              <a:t>Nasopharynx</a:t>
            </a:r>
          </a:p>
          <a:p>
            <a:pPr lvl="1" eaLnBrk="1" hangingPunct="1">
              <a:buSzTx/>
              <a:buFont typeface="Arial" charset="0"/>
              <a:buChar char="–"/>
            </a:pPr>
            <a:r>
              <a:rPr lang="en-US" altLang="en-US" b="0" dirty="0"/>
              <a:t>Oropharynx</a:t>
            </a:r>
          </a:p>
          <a:p>
            <a:pPr lvl="1" eaLnBrk="1" hangingPunct="1">
              <a:buSzTx/>
              <a:buFont typeface="Arial" charset="0"/>
              <a:buChar char="–"/>
            </a:pPr>
            <a:r>
              <a:rPr lang="en-US" altLang="en-US" b="0" dirty="0"/>
              <a:t> posterior pharynx,</a:t>
            </a:r>
          </a:p>
          <a:p>
            <a:pPr lvl="1" eaLnBrk="1" hangingPunct="1">
              <a:buSzTx/>
              <a:buFont typeface="Arial" charset="0"/>
              <a:buChar char="–"/>
            </a:pPr>
            <a:r>
              <a:rPr lang="en-US" altLang="en-US" b="0" dirty="0"/>
              <a:t>Epiglottis</a:t>
            </a:r>
          </a:p>
          <a:p>
            <a:pPr lvl="1" eaLnBrk="1" hangingPunct="1">
              <a:buSzTx/>
              <a:buFont typeface="Arial" charset="0"/>
              <a:buChar char="–"/>
            </a:pPr>
            <a:r>
              <a:rPr lang="en-US" altLang="en-US" b="0" dirty="0"/>
              <a:t>Larynx</a:t>
            </a:r>
          </a:p>
          <a:p>
            <a:pPr lvl="1" eaLnBrk="1" hangingPunct="1">
              <a:buSzTx/>
              <a:buFont typeface="Arial" charset="0"/>
              <a:buChar char="–"/>
            </a:pPr>
            <a:r>
              <a:rPr lang="en-US" altLang="en-US" b="0" dirty="0"/>
              <a:t>Trachea</a:t>
            </a:r>
          </a:p>
          <a:p>
            <a:pPr lvl="1" eaLnBrk="1" hangingPunct="1">
              <a:buSzTx/>
              <a:buFont typeface="Arial" charset="0"/>
              <a:buChar char="–"/>
            </a:pPr>
            <a:r>
              <a:rPr lang="en-US" altLang="en-US" b="0" dirty="0"/>
              <a:t>bronchi. </a:t>
            </a:r>
          </a:p>
        </p:txBody>
      </p:sp>
      <p:sp>
        <p:nvSpPr>
          <p:cNvPr id="21509" name="Rectangle 5"/>
          <p:cNvSpPr>
            <a:spLocks noChangeArrowheads="1"/>
          </p:cNvSpPr>
          <p:nvPr/>
        </p:nvSpPr>
        <p:spPr bwMode="auto">
          <a:xfrm>
            <a:off x="457200" y="76200"/>
            <a:ext cx="8204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US" altLang="en-US" sz="3600" dirty="0">
                <a:solidFill>
                  <a:srgbClr val="C00000"/>
                </a:solidFill>
              </a:rPr>
              <a:t>Patency of the Airway</a:t>
            </a:r>
          </a:p>
        </p:txBody>
      </p:sp>
      <p:sp>
        <p:nvSpPr>
          <p:cNvPr id="7" name="Slide Number Placeholder 6"/>
          <p:cNvSpPr>
            <a:spLocks noGrp="1"/>
          </p:cNvSpPr>
          <p:nvPr>
            <p:ph type="sldNum" sz="quarter" idx="4"/>
          </p:nvPr>
        </p:nvSpPr>
        <p:spPr/>
        <p:txBody>
          <a:bodyPr/>
          <a:lstStyle/>
          <a:p>
            <a:pPr>
              <a:defRPr/>
            </a:pPr>
            <a:fld id="{7934EB4C-221A-437D-9B9D-B7EF4B61892B}" type="slidenum">
              <a:rPr lang="en-US" smtClean="0"/>
              <a:pPr>
                <a:defRPr/>
              </a:pPr>
              <a:t>36</a:t>
            </a:fld>
            <a:endParaRPr lang="en-US" dirty="0"/>
          </a:p>
        </p:txBody>
      </p:sp>
      <p:sp>
        <p:nvSpPr>
          <p:cNvPr id="8" name="Footer Placeholder 7"/>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531" name="Group 2"/>
          <p:cNvGrpSpPr>
            <a:grpSpLocks/>
          </p:cNvGrpSpPr>
          <p:nvPr/>
        </p:nvGrpSpPr>
        <p:grpSpPr bwMode="auto">
          <a:xfrm>
            <a:off x="144379" y="1259055"/>
            <a:ext cx="4656221" cy="5300663"/>
            <a:chOff x="76200" y="304800"/>
            <a:chExt cx="5791200" cy="6367463"/>
          </a:xfrm>
        </p:grpSpPr>
        <p:pic>
          <p:nvPicPr>
            <p:cNvPr id="2253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5638800" cy="636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a:spLocks noChangeArrowheads="1"/>
            </p:cNvSpPr>
            <p:nvPr/>
          </p:nvSpPr>
          <p:spPr bwMode="auto">
            <a:xfrm>
              <a:off x="76200" y="304800"/>
              <a:ext cx="4800014" cy="3199941"/>
            </a:xfrm>
            <a:prstGeom prst="ellipse">
              <a:avLst/>
            </a:prstGeom>
            <a:noFill/>
            <a:ln w="25400">
              <a:solidFill>
                <a:srgbClr val="002060"/>
              </a:solidFill>
              <a:round/>
              <a:headEnd/>
              <a:tailEnd/>
            </a:ln>
            <a:effectLst>
              <a:outerShdw blurRad="63500" dist="38100" dir="2700000" algn="tl" rotWithShape="0">
                <a:srgbClr val="000000">
                  <a:alpha val="39998"/>
                </a:srgbClr>
              </a:outerShdw>
            </a:effectLst>
          </p:spPr>
          <p:txBody>
            <a:bodyPr anchor="ctr"/>
            <a:lstStyle>
              <a:lvl1pPr eaLnBrk="0" hangingPunct="0">
                <a:defRPr sz="2400" b="1">
                  <a:solidFill>
                    <a:schemeClr val="tx1"/>
                  </a:solidFill>
                  <a:latin typeface="Arial" charset="0"/>
                  <a:cs typeface="Arial" charset="0"/>
                </a:defRPr>
              </a:lvl1pPr>
              <a:lvl2pPr marL="37931725" indent="-37474525" eaLnBrk="0" hangingPunct="0">
                <a:defRPr sz="2400" b="1">
                  <a:solidFill>
                    <a:schemeClr val="tx1"/>
                  </a:solidFill>
                  <a:latin typeface="Arial" charset="0"/>
                  <a:cs typeface="Arial" charset="0"/>
                </a:defRPr>
              </a:lvl2pPr>
              <a:lvl3pPr eaLnBrk="0" hangingPunct="0">
                <a:defRPr sz="2400" b="1">
                  <a:solidFill>
                    <a:schemeClr val="tx1"/>
                  </a:solidFill>
                  <a:latin typeface="Arial" charset="0"/>
                  <a:cs typeface="Arial" charset="0"/>
                </a:defRPr>
              </a:lvl3pPr>
              <a:lvl4pPr eaLnBrk="0" hangingPunct="0">
                <a:defRPr sz="2400" b="1">
                  <a:solidFill>
                    <a:schemeClr val="tx1"/>
                  </a:solidFill>
                  <a:latin typeface="Arial" charset="0"/>
                  <a:cs typeface="Arial" charset="0"/>
                </a:defRPr>
              </a:lvl4pPr>
              <a:lvl5pPr eaLnBrk="0" hangingPunct="0">
                <a:defRPr sz="2400" b="1">
                  <a:solidFill>
                    <a:schemeClr val="tx1"/>
                  </a:solidFill>
                  <a:latin typeface="Arial" charset="0"/>
                  <a:cs typeface="Arial" charset="0"/>
                </a:defRPr>
              </a:lvl5pPr>
              <a:lvl6pPr marL="457200" eaLnBrk="0" fontAlgn="base" hangingPunct="0">
                <a:spcBef>
                  <a:spcPct val="0"/>
                </a:spcBef>
                <a:spcAft>
                  <a:spcPct val="0"/>
                </a:spcAft>
                <a:defRPr sz="2400" b="1">
                  <a:solidFill>
                    <a:schemeClr val="tx1"/>
                  </a:solidFill>
                  <a:latin typeface="Arial" charset="0"/>
                  <a:cs typeface="Arial" charset="0"/>
                </a:defRPr>
              </a:lvl6pPr>
              <a:lvl7pPr marL="914400" eaLnBrk="0" fontAlgn="base" hangingPunct="0">
                <a:spcBef>
                  <a:spcPct val="0"/>
                </a:spcBef>
                <a:spcAft>
                  <a:spcPct val="0"/>
                </a:spcAft>
                <a:defRPr sz="2400" b="1">
                  <a:solidFill>
                    <a:schemeClr val="tx1"/>
                  </a:solidFill>
                  <a:latin typeface="Arial" charset="0"/>
                  <a:cs typeface="Arial" charset="0"/>
                </a:defRPr>
              </a:lvl7pPr>
              <a:lvl8pPr marL="1371600" eaLnBrk="0" fontAlgn="base" hangingPunct="0">
                <a:spcBef>
                  <a:spcPct val="0"/>
                </a:spcBef>
                <a:spcAft>
                  <a:spcPct val="0"/>
                </a:spcAft>
                <a:defRPr sz="2400" b="1">
                  <a:solidFill>
                    <a:schemeClr val="tx1"/>
                  </a:solidFill>
                  <a:latin typeface="Arial" charset="0"/>
                  <a:cs typeface="Arial" charset="0"/>
                </a:defRPr>
              </a:lvl8pPr>
              <a:lvl9pPr marL="1828800" eaLnBrk="0" fontAlgn="base" hangingPunct="0">
                <a:spcBef>
                  <a:spcPct val="0"/>
                </a:spcBef>
                <a:spcAft>
                  <a:spcPct val="0"/>
                </a:spcAft>
                <a:defRPr sz="2400" b="1">
                  <a:solidFill>
                    <a:schemeClr val="tx1"/>
                  </a:solidFill>
                  <a:latin typeface="Arial" charset="0"/>
                  <a:cs typeface="Arial" charset="0"/>
                </a:defRPr>
              </a:lvl9pPr>
            </a:lstStyle>
            <a:p>
              <a:pPr algn="ctr" eaLnBrk="1" hangingPunct="1">
                <a:defRPr/>
              </a:pPr>
              <a:endParaRPr lang="en-US" altLang="en-US" sz="1800" b="0" dirty="0" smtClean="0">
                <a:solidFill>
                  <a:srgbClr val="FFFFFF"/>
                </a:solidFill>
              </a:endParaRPr>
            </a:p>
          </p:txBody>
        </p:sp>
      </p:grpSp>
      <p:sp>
        <p:nvSpPr>
          <p:cNvPr id="21507" name="Content Placeholder 2"/>
          <p:cNvSpPr>
            <a:spLocks noGrp="1"/>
          </p:cNvSpPr>
          <p:nvPr>
            <p:ph idx="4294967295"/>
          </p:nvPr>
        </p:nvSpPr>
        <p:spPr>
          <a:xfrm>
            <a:off x="4991100" y="777875"/>
            <a:ext cx="4038600" cy="5470525"/>
          </a:xfrm>
          <a:prstGeom prst="roundRect">
            <a:avLst>
              <a:gd name="adj" fmla="val 16667"/>
            </a:avLst>
          </a:prstGeom>
          <a:solidFill>
            <a:srgbClr val="002060"/>
          </a:solidFill>
        </p:spPr>
        <p:txBody>
          <a:bodyPr/>
          <a:lstStyle/>
          <a:p>
            <a:pPr eaLnBrk="1" hangingPunct="1"/>
            <a:r>
              <a:rPr lang="en-US" altLang="en-US" dirty="0" smtClean="0">
                <a:solidFill>
                  <a:schemeClr val="bg1"/>
                </a:solidFill>
              </a:rPr>
              <a:t>Usually does not pose a major problem</a:t>
            </a:r>
          </a:p>
          <a:p>
            <a:pPr lvl="1" eaLnBrk="1" hangingPunct="1"/>
            <a:r>
              <a:rPr lang="en-US" altLang="en-US" dirty="0" smtClean="0">
                <a:solidFill>
                  <a:schemeClr val="bg1"/>
                </a:solidFill>
                <a:cs typeface="Arial" charset="0"/>
              </a:rPr>
              <a:t>Blood</a:t>
            </a:r>
          </a:p>
          <a:p>
            <a:pPr lvl="1" eaLnBrk="1" hangingPunct="1"/>
            <a:r>
              <a:rPr lang="en-US" altLang="en-US" dirty="0" smtClean="0">
                <a:solidFill>
                  <a:schemeClr val="bg1"/>
                </a:solidFill>
                <a:cs typeface="Arial" charset="0"/>
              </a:rPr>
              <a:t>Secretions</a:t>
            </a:r>
          </a:p>
          <a:p>
            <a:pPr lvl="1" eaLnBrk="1" hangingPunct="1"/>
            <a:r>
              <a:rPr lang="en-US" altLang="en-US" dirty="0" smtClean="0">
                <a:solidFill>
                  <a:schemeClr val="bg1"/>
                </a:solidFill>
                <a:cs typeface="Arial" charset="0"/>
              </a:rPr>
              <a:t>Vomitus</a:t>
            </a:r>
          </a:p>
          <a:p>
            <a:pPr lvl="1" eaLnBrk="1" hangingPunct="1"/>
            <a:r>
              <a:rPr lang="en-US" altLang="en-US" dirty="0" smtClean="0">
                <a:solidFill>
                  <a:schemeClr val="bg1"/>
                </a:solidFill>
                <a:cs typeface="Arial" charset="0"/>
              </a:rPr>
              <a:t>tissue swelling</a:t>
            </a:r>
          </a:p>
          <a:p>
            <a:pPr lvl="1" eaLnBrk="1" hangingPunct="1"/>
            <a:r>
              <a:rPr lang="en-US" altLang="en-US" dirty="0" smtClean="0">
                <a:solidFill>
                  <a:schemeClr val="bg1"/>
                </a:solidFill>
                <a:cs typeface="Arial" charset="0"/>
              </a:rPr>
              <a:t>bone fragments</a:t>
            </a:r>
          </a:p>
          <a:p>
            <a:pPr lvl="1" eaLnBrk="1" hangingPunct="1"/>
            <a:r>
              <a:rPr lang="en-US" altLang="en-US" dirty="0" smtClean="0">
                <a:solidFill>
                  <a:schemeClr val="bg1"/>
                </a:solidFill>
                <a:cs typeface="Arial" charset="0"/>
              </a:rPr>
              <a:t>other substances.</a:t>
            </a:r>
            <a:endParaRPr lang="en-US" altLang="en-US" dirty="0" smtClean="0">
              <a:solidFill>
                <a:schemeClr val="bg1"/>
              </a:solidFill>
            </a:endParaRPr>
          </a:p>
        </p:txBody>
      </p:sp>
      <p:sp>
        <p:nvSpPr>
          <p:cNvPr id="22533" name="Rectangle 3"/>
          <p:cNvSpPr>
            <a:spLocks noChangeArrowheads="1"/>
          </p:cNvSpPr>
          <p:nvPr/>
        </p:nvSpPr>
        <p:spPr bwMode="auto">
          <a:xfrm>
            <a:off x="206375" y="76200"/>
            <a:ext cx="5432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US" altLang="en-US" sz="3600"/>
              <a:t>Patency of the Airway</a:t>
            </a:r>
          </a:p>
          <a:p>
            <a:pPr algn="ctr" eaLnBrk="1" hangingPunct="1"/>
            <a:r>
              <a:rPr lang="en-US" altLang="en-US" sz="3600"/>
              <a:t>Nasopharynx</a:t>
            </a:r>
          </a:p>
        </p:txBody>
      </p:sp>
      <p:sp>
        <p:nvSpPr>
          <p:cNvPr id="9" name="Content Placeholder 2"/>
          <p:cNvSpPr>
            <a:spLocks/>
          </p:cNvSpPr>
          <p:nvPr/>
        </p:nvSpPr>
        <p:spPr bwMode="auto">
          <a:xfrm>
            <a:off x="4992688" y="777875"/>
            <a:ext cx="4035425" cy="5470525"/>
          </a:xfrm>
          <a:prstGeom prst="roundRect">
            <a:avLst>
              <a:gd name="adj" fmla="val 16667"/>
            </a:avLst>
          </a:pr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515938" indent="-515938"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968375" indent="-285750"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262063"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eaLnBrk="1" hangingPunct="1"/>
            <a:r>
              <a:rPr lang="en-US" altLang="en-US" sz="3200" b="0" dirty="0"/>
              <a:t>Can lead to aspiration</a:t>
            </a:r>
          </a:p>
          <a:p>
            <a:pPr lvl="1" eaLnBrk="1" hangingPunct="1">
              <a:buSzTx/>
              <a:buFont typeface="Arial" charset="0"/>
              <a:buChar char="–"/>
            </a:pPr>
            <a:r>
              <a:rPr lang="en-US" altLang="en-US" b="0" dirty="0"/>
              <a:t>Blood, vomitus, or other substances may drain into the pharynx and lead to aspiration or occlusion</a:t>
            </a:r>
            <a:r>
              <a:rPr lang="en-US" altLang="en-US" dirty="0"/>
              <a:t>.</a:t>
            </a:r>
            <a:endParaRPr lang="en-US" altLang="en-US" b="0" dirty="0"/>
          </a:p>
        </p:txBody>
      </p:sp>
      <p:sp>
        <p:nvSpPr>
          <p:cNvPr id="8" name="Content Placeholder 2"/>
          <p:cNvSpPr>
            <a:spLocks/>
          </p:cNvSpPr>
          <p:nvPr/>
        </p:nvSpPr>
        <p:spPr bwMode="auto">
          <a:xfrm>
            <a:off x="4953000" y="777875"/>
            <a:ext cx="4114800" cy="5470525"/>
          </a:xfrm>
          <a:prstGeom prst="roundRect">
            <a:avLst>
              <a:gd name="adj" fmla="val 16667"/>
            </a:avLst>
          </a:pr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515938" indent="-515938"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968375" indent="-285750"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262063"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eaLnBrk="1" hangingPunct="1"/>
            <a:r>
              <a:rPr lang="en-US" altLang="en-US" sz="3200" b="0"/>
              <a:t>Alternative airway location</a:t>
            </a:r>
          </a:p>
          <a:p>
            <a:pPr lvl="1" eaLnBrk="1" hangingPunct="1">
              <a:buSzTx/>
              <a:buFont typeface="Arial" charset="0"/>
              <a:buChar char="–"/>
            </a:pPr>
            <a:r>
              <a:rPr lang="en-US" altLang="en-US" b="0"/>
              <a:t>if  fractured mandible or clenched teeth, can be used as an alternative location to establish an airway. </a:t>
            </a:r>
          </a:p>
        </p:txBody>
      </p:sp>
      <p:sp>
        <p:nvSpPr>
          <p:cNvPr id="4" name="Slide Number Placeholder 3"/>
          <p:cNvSpPr>
            <a:spLocks noGrp="1"/>
          </p:cNvSpPr>
          <p:nvPr>
            <p:ph type="sldNum" sz="quarter" idx="4"/>
          </p:nvPr>
        </p:nvSpPr>
        <p:spPr/>
        <p:txBody>
          <a:bodyPr/>
          <a:lstStyle/>
          <a:p>
            <a:pPr>
              <a:defRPr/>
            </a:pPr>
            <a:fld id="{7934EB4C-221A-437D-9B9D-B7EF4B61892B}" type="slidenum">
              <a:rPr lang="en-US" smtClean="0"/>
              <a:pPr>
                <a:defRPr/>
              </a:pPr>
              <a:t>37</a:t>
            </a:fld>
            <a:endParaRPr lang="en-US" dirty="0"/>
          </a:p>
        </p:txBody>
      </p:sp>
      <p:sp>
        <p:nvSpPr>
          <p:cNvPr id="5" name="Footer Placeholder 4"/>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50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507">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507">
                                            <p:txEl>
                                              <p:pRg st="6" end="6"/>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uiExpand="1" build="p" animBg="1"/>
      <p:bldP spid="9"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554" name="Group 2"/>
          <p:cNvGrpSpPr>
            <a:grpSpLocks/>
          </p:cNvGrpSpPr>
          <p:nvPr/>
        </p:nvGrpSpPr>
        <p:grpSpPr bwMode="auto">
          <a:xfrm>
            <a:off x="152400" y="1524000"/>
            <a:ext cx="4572000" cy="5019675"/>
            <a:chOff x="76200" y="176981"/>
            <a:chExt cx="5798574" cy="6367463"/>
          </a:xfrm>
        </p:grpSpPr>
        <p:pic>
          <p:nvPicPr>
            <p:cNvPr id="2356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974" y="176981"/>
              <a:ext cx="5638800" cy="636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a:spLocks noChangeArrowheads="1"/>
            </p:cNvSpPr>
            <p:nvPr/>
          </p:nvSpPr>
          <p:spPr bwMode="auto">
            <a:xfrm>
              <a:off x="76200" y="1904775"/>
              <a:ext cx="4800057" cy="2285602"/>
            </a:xfrm>
            <a:prstGeom prst="ellipse">
              <a:avLst/>
            </a:prstGeom>
            <a:noFill/>
            <a:ln w="25400">
              <a:solidFill>
                <a:srgbClr val="002060"/>
              </a:solidFill>
              <a:round/>
              <a:headEnd/>
              <a:tailEnd/>
            </a:ln>
            <a:effectLst>
              <a:outerShdw blurRad="63500" dist="38100" dir="2700000" algn="tl" rotWithShape="0">
                <a:srgbClr val="000000">
                  <a:alpha val="39998"/>
                </a:srgbClr>
              </a:outerShdw>
            </a:effectLst>
          </p:spPr>
          <p:txBody>
            <a:bodyPr anchor="ctr"/>
            <a:lstStyle>
              <a:lvl1pPr eaLnBrk="0" hangingPunct="0">
                <a:defRPr sz="2400" b="1">
                  <a:solidFill>
                    <a:schemeClr val="tx1"/>
                  </a:solidFill>
                  <a:latin typeface="Arial" charset="0"/>
                  <a:cs typeface="Arial" charset="0"/>
                </a:defRPr>
              </a:lvl1pPr>
              <a:lvl2pPr marL="37931725" indent="-37474525" eaLnBrk="0" hangingPunct="0">
                <a:defRPr sz="2400" b="1">
                  <a:solidFill>
                    <a:schemeClr val="tx1"/>
                  </a:solidFill>
                  <a:latin typeface="Arial" charset="0"/>
                  <a:cs typeface="Arial" charset="0"/>
                </a:defRPr>
              </a:lvl2pPr>
              <a:lvl3pPr eaLnBrk="0" hangingPunct="0">
                <a:defRPr sz="2400" b="1">
                  <a:solidFill>
                    <a:schemeClr val="tx1"/>
                  </a:solidFill>
                  <a:latin typeface="Arial" charset="0"/>
                  <a:cs typeface="Arial" charset="0"/>
                </a:defRPr>
              </a:lvl3pPr>
              <a:lvl4pPr eaLnBrk="0" hangingPunct="0">
                <a:defRPr sz="2400" b="1">
                  <a:solidFill>
                    <a:schemeClr val="tx1"/>
                  </a:solidFill>
                  <a:latin typeface="Arial" charset="0"/>
                  <a:cs typeface="Arial" charset="0"/>
                </a:defRPr>
              </a:lvl4pPr>
              <a:lvl5pPr eaLnBrk="0" hangingPunct="0">
                <a:defRPr sz="2400" b="1">
                  <a:solidFill>
                    <a:schemeClr val="tx1"/>
                  </a:solidFill>
                  <a:latin typeface="Arial" charset="0"/>
                  <a:cs typeface="Arial" charset="0"/>
                </a:defRPr>
              </a:lvl5pPr>
              <a:lvl6pPr marL="457200" eaLnBrk="0" fontAlgn="base" hangingPunct="0">
                <a:spcBef>
                  <a:spcPct val="0"/>
                </a:spcBef>
                <a:spcAft>
                  <a:spcPct val="0"/>
                </a:spcAft>
                <a:defRPr sz="2400" b="1">
                  <a:solidFill>
                    <a:schemeClr val="tx1"/>
                  </a:solidFill>
                  <a:latin typeface="Arial" charset="0"/>
                  <a:cs typeface="Arial" charset="0"/>
                </a:defRPr>
              </a:lvl6pPr>
              <a:lvl7pPr marL="914400" eaLnBrk="0" fontAlgn="base" hangingPunct="0">
                <a:spcBef>
                  <a:spcPct val="0"/>
                </a:spcBef>
                <a:spcAft>
                  <a:spcPct val="0"/>
                </a:spcAft>
                <a:defRPr sz="2400" b="1">
                  <a:solidFill>
                    <a:schemeClr val="tx1"/>
                  </a:solidFill>
                  <a:latin typeface="Arial" charset="0"/>
                  <a:cs typeface="Arial" charset="0"/>
                </a:defRPr>
              </a:lvl7pPr>
              <a:lvl8pPr marL="1371600" eaLnBrk="0" fontAlgn="base" hangingPunct="0">
                <a:spcBef>
                  <a:spcPct val="0"/>
                </a:spcBef>
                <a:spcAft>
                  <a:spcPct val="0"/>
                </a:spcAft>
                <a:defRPr sz="2400" b="1">
                  <a:solidFill>
                    <a:schemeClr val="tx1"/>
                  </a:solidFill>
                  <a:latin typeface="Arial" charset="0"/>
                  <a:cs typeface="Arial" charset="0"/>
                </a:defRPr>
              </a:lvl8pPr>
              <a:lvl9pPr marL="1828800" eaLnBrk="0" fontAlgn="base" hangingPunct="0">
                <a:spcBef>
                  <a:spcPct val="0"/>
                </a:spcBef>
                <a:spcAft>
                  <a:spcPct val="0"/>
                </a:spcAft>
                <a:defRPr sz="2400" b="1">
                  <a:solidFill>
                    <a:schemeClr val="tx1"/>
                  </a:solidFill>
                  <a:latin typeface="Arial" charset="0"/>
                  <a:cs typeface="Arial" charset="0"/>
                </a:defRPr>
              </a:lvl9pPr>
            </a:lstStyle>
            <a:p>
              <a:pPr algn="ctr" eaLnBrk="1" hangingPunct="1">
                <a:defRPr/>
              </a:pPr>
              <a:endParaRPr lang="en-US" altLang="en-US" sz="1800" b="0" dirty="0" smtClean="0">
                <a:solidFill>
                  <a:srgbClr val="FFFFFF"/>
                </a:solidFill>
              </a:endParaRPr>
            </a:p>
          </p:txBody>
        </p:sp>
      </p:grpSp>
      <p:sp>
        <p:nvSpPr>
          <p:cNvPr id="23556" name="Content Placeholder 2"/>
          <p:cNvSpPr>
            <a:spLocks noGrp="1"/>
          </p:cNvSpPr>
          <p:nvPr>
            <p:ph idx="4294967295"/>
          </p:nvPr>
        </p:nvSpPr>
        <p:spPr>
          <a:xfrm>
            <a:off x="4838700" y="1720850"/>
            <a:ext cx="3962400" cy="2286000"/>
          </a:xfrm>
          <a:prstGeom prst="roundRect">
            <a:avLst>
              <a:gd name="adj" fmla="val 16667"/>
            </a:avLst>
          </a:prstGeom>
          <a:solidFill>
            <a:srgbClr val="002060">
              <a:alpha val="89803"/>
            </a:srgbClr>
          </a:solidFill>
        </p:spPr>
        <p:txBody>
          <a:bodyPr/>
          <a:lstStyle/>
          <a:p>
            <a:pPr eaLnBrk="1" hangingPunct="1">
              <a:buFont typeface="Arial" charset="0"/>
              <a:buNone/>
            </a:pPr>
            <a:r>
              <a:rPr lang="en-US" altLang="en-US" smtClean="0">
                <a:solidFill>
                  <a:schemeClr val="bg1"/>
                </a:solidFill>
              </a:rPr>
              <a:t>   Any obstruction must be removed immediately.</a:t>
            </a:r>
          </a:p>
        </p:txBody>
      </p:sp>
      <p:sp>
        <p:nvSpPr>
          <p:cNvPr id="23557" name="Rectangle 3"/>
          <p:cNvSpPr>
            <a:spLocks noChangeArrowheads="1"/>
          </p:cNvSpPr>
          <p:nvPr/>
        </p:nvSpPr>
        <p:spPr bwMode="auto">
          <a:xfrm>
            <a:off x="415925" y="152400"/>
            <a:ext cx="4572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US" altLang="en-US" sz="2800"/>
              <a:t>Patency of the Airway</a:t>
            </a:r>
          </a:p>
          <a:p>
            <a:pPr algn="ctr" eaLnBrk="1" hangingPunct="1"/>
            <a:r>
              <a:rPr lang="en-US" altLang="en-US" sz="2800"/>
              <a:t>Oropharynx and Pharynx</a:t>
            </a:r>
          </a:p>
        </p:txBody>
      </p:sp>
      <p:sp>
        <p:nvSpPr>
          <p:cNvPr id="8" name="Content Placeholder 2"/>
          <p:cNvSpPr>
            <a:spLocks/>
          </p:cNvSpPr>
          <p:nvPr/>
        </p:nvSpPr>
        <p:spPr bwMode="auto">
          <a:xfrm>
            <a:off x="4838700" y="4041775"/>
            <a:ext cx="3962400" cy="2286000"/>
          </a:xfrm>
          <a:prstGeom prst="roundRect">
            <a:avLst>
              <a:gd name="adj" fmla="val 16667"/>
            </a:avLst>
          </a:prstGeom>
          <a:solidFill>
            <a:srgbClr val="002060">
              <a:alpha val="8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515938" indent="-515938"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968375" indent="-285750"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262063"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eaLnBrk="1" hangingPunct="1">
              <a:buFont typeface="Arial" charset="0"/>
              <a:buNone/>
            </a:pPr>
            <a:r>
              <a:rPr lang="en-US" altLang="en-US" sz="3200" b="0"/>
              <a:t>  Liquid substances can easily be aspirated</a:t>
            </a:r>
          </a:p>
        </p:txBody>
      </p:sp>
      <p:sp>
        <p:nvSpPr>
          <p:cNvPr id="9" name="Content Placeholder 2"/>
          <p:cNvSpPr>
            <a:spLocks/>
          </p:cNvSpPr>
          <p:nvPr/>
        </p:nvSpPr>
        <p:spPr bwMode="auto">
          <a:xfrm>
            <a:off x="4838700" y="1397000"/>
            <a:ext cx="4191000" cy="4960938"/>
          </a:xfrm>
          <a:prstGeom prst="roundRect">
            <a:avLst>
              <a:gd name="adj" fmla="val 16667"/>
            </a:avLst>
          </a:pr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22238"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968375" indent="-285750"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262063"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eaLnBrk="1" hangingPunct="1">
              <a:buFont typeface="Arial" charset="0"/>
              <a:buNone/>
            </a:pPr>
            <a:r>
              <a:rPr lang="en-US" altLang="en-US" sz="3200" b="0" dirty="0"/>
              <a:t>Blockage of airflow or aspiration of liquids will result in decreased alveolar oxygenation and a reduced delivery of oxygen to cells, leading to cellular hypoxia</a:t>
            </a:r>
          </a:p>
        </p:txBody>
      </p:sp>
      <p:sp>
        <p:nvSpPr>
          <p:cNvPr id="6" name="Slide Number Placeholder 5"/>
          <p:cNvSpPr>
            <a:spLocks noGrp="1"/>
          </p:cNvSpPr>
          <p:nvPr>
            <p:ph type="sldNum" sz="quarter" idx="4"/>
          </p:nvPr>
        </p:nvSpPr>
        <p:spPr/>
        <p:txBody>
          <a:bodyPr/>
          <a:lstStyle/>
          <a:p>
            <a:pPr>
              <a:defRPr/>
            </a:pPr>
            <a:fld id="{7934EB4C-221A-437D-9B9D-B7EF4B61892B}" type="slidenum">
              <a:rPr lang="en-US" smtClean="0"/>
              <a:pPr>
                <a:defRPr/>
              </a:pPr>
              <a:t>38</a:t>
            </a:fld>
            <a:endParaRPr lang="en-US" dirty="0"/>
          </a:p>
        </p:txBody>
      </p:sp>
      <p:sp>
        <p:nvSpPr>
          <p:cNvPr id="7" name="Footer Placeholder 6"/>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55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56">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uiExpand="1" build="p"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152400" y="1143000"/>
            <a:ext cx="4572000" cy="5453063"/>
            <a:chOff x="0" y="228600"/>
            <a:chExt cx="5486400" cy="6367463"/>
          </a:xfrm>
        </p:grpSpPr>
        <p:pic>
          <p:nvPicPr>
            <p:cNvPr id="2458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5486400" cy="636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a:spLocks noChangeArrowheads="1"/>
            </p:cNvSpPr>
            <p:nvPr/>
          </p:nvSpPr>
          <p:spPr bwMode="auto">
            <a:xfrm>
              <a:off x="1524000" y="3657947"/>
              <a:ext cx="3505200" cy="989876"/>
            </a:xfrm>
            <a:prstGeom prst="ellipse">
              <a:avLst/>
            </a:prstGeom>
            <a:noFill/>
            <a:ln w="25400">
              <a:solidFill>
                <a:srgbClr val="002060"/>
              </a:solidFill>
              <a:round/>
              <a:headEnd/>
              <a:tailEnd/>
            </a:ln>
            <a:effectLst>
              <a:outerShdw blurRad="63500" dist="38100" dir="2700000" algn="tl" rotWithShape="0">
                <a:srgbClr val="000000">
                  <a:alpha val="39998"/>
                </a:srgbClr>
              </a:outerShdw>
            </a:effectLst>
          </p:spPr>
          <p:txBody>
            <a:bodyPr anchor="ctr"/>
            <a:lstStyle>
              <a:lvl1pPr eaLnBrk="0" hangingPunct="0">
                <a:defRPr sz="2400" b="1">
                  <a:solidFill>
                    <a:schemeClr val="tx1"/>
                  </a:solidFill>
                  <a:latin typeface="Arial" charset="0"/>
                  <a:cs typeface="Arial" charset="0"/>
                </a:defRPr>
              </a:lvl1pPr>
              <a:lvl2pPr marL="37931725" indent="-37474525" eaLnBrk="0" hangingPunct="0">
                <a:defRPr sz="2400" b="1">
                  <a:solidFill>
                    <a:schemeClr val="tx1"/>
                  </a:solidFill>
                  <a:latin typeface="Arial" charset="0"/>
                  <a:cs typeface="Arial" charset="0"/>
                </a:defRPr>
              </a:lvl2pPr>
              <a:lvl3pPr eaLnBrk="0" hangingPunct="0">
                <a:defRPr sz="2400" b="1">
                  <a:solidFill>
                    <a:schemeClr val="tx1"/>
                  </a:solidFill>
                  <a:latin typeface="Arial" charset="0"/>
                  <a:cs typeface="Arial" charset="0"/>
                </a:defRPr>
              </a:lvl3pPr>
              <a:lvl4pPr eaLnBrk="0" hangingPunct="0">
                <a:defRPr sz="2400" b="1">
                  <a:solidFill>
                    <a:schemeClr val="tx1"/>
                  </a:solidFill>
                  <a:latin typeface="Arial" charset="0"/>
                  <a:cs typeface="Arial" charset="0"/>
                </a:defRPr>
              </a:lvl4pPr>
              <a:lvl5pPr eaLnBrk="0" hangingPunct="0">
                <a:defRPr sz="2400" b="1">
                  <a:solidFill>
                    <a:schemeClr val="tx1"/>
                  </a:solidFill>
                  <a:latin typeface="Arial" charset="0"/>
                  <a:cs typeface="Arial" charset="0"/>
                </a:defRPr>
              </a:lvl5pPr>
              <a:lvl6pPr marL="457200" eaLnBrk="0" fontAlgn="base" hangingPunct="0">
                <a:spcBef>
                  <a:spcPct val="0"/>
                </a:spcBef>
                <a:spcAft>
                  <a:spcPct val="0"/>
                </a:spcAft>
                <a:defRPr sz="2400" b="1">
                  <a:solidFill>
                    <a:schemeClr val="tx1"/>
                  </a:solidFill>
                  <a:latin typeface="Arial" charset="0"/>
                  <a:cs typeface="Arial" charset="0"/>
                </a:defRPr>
              </a:lvl6pPr>
              <a:lvl7pPr marL="914400" eaLnBrk="0" fontAlgn="base" hangingPunct="0">
                <a:spcBef>
                  <a:spcPct val="0"/>
                </a:spcBef>
                <a:spcAft>
                  <a:spcPct val="0"/>
                </a:spcAft>
                <a:defRPr sz="2400" b="1">
                  <a:solidFill>
                    <a:schemeClr val="tx1"/>
                  </a:solidFill>
                  <a:latin typeface="Arial" charset="0"/>
                  <a:cs typeface="Arial" charset="0"/>
                </a:defRPr>
              </a:lvl7pPr>
              <a:lvl8pPr marL="1371600" eaLnBrk="0" fontAlgn="base" hangingPunct="0">
                <a:spcBef>
                  <a:spcPct val="0"/>
                </a:spcBef>
                <a:spcAft>
                  <a:spcPct val="0"/>
                </a:spcAft>
                <a:defRPr sz="2400" b="1">
                  <a:solidFill>
                    <a:schemeClr val="tx1"/>
                  </a:solidFill>
                  <a:latin typeface="Arial" charset="0"/>
                  <a:cs typeface="Arial" charset="0"/>
                </a:defRPr>
              </a:lvl8pPr>
              <a:lvl9pPr marL="1828800" eaLnBrk="0" fontAlgn="base" hangingPunct="0">
                <a:spcBef>
                  <a:spcPct val="0"/>
                </a:spcBef>
                <a:spcAft>
                  <a:spcPct val="0"/>
                </a:spcAft>
                <a:defRPr sz="2400" b="1">
                  <a:solidFill>
                    <a:schemeClr val="tx1"/>
                  </a:solidFill>
                  <a:latin typeface="Arial" charset="0"/>
                  <a:cs typeface="Arial" charset="0"/>
                </a:defRPr>
              </a:lvl9pPr>
            </a:lstStyle>
            <a:p>
              <a:pPr algn="ctr" eaLnBrk="1" hangingPunct="1">
                <a:defRPr/>
              </a:pPr>
              <a:endParaRPr lang="en-US" altLang="en-US" sz="1800" b="0" dirty="0" smtClean="0">
                <a:solidFill>
                  <a:srgbClr val="FFFFFF"/>
                </a:solidFill>
              </a:endParaRPr>
            </a:p>
          </p:txBody>
        </p:sp>
      </p:grpSp>
      <p:sp>
        <p:nvSpPr>
          <p:cNvPr id="24579" name="Content Placeholder 2"/>
          <p:cNvSpPr>
            <a:spLocks noGrp="1"/>
          </p:cNvSpPr>
          <p:nvPr>
            <p:ph idx="4294967295"/>
          </p:nvPr>
        </p:nvSpPr>
        <p:spPr>
          <a:xfrm>
            <a:off x="4876800" y="1066800"/>
            <a:ext cx="4191000" cy="5334000"/>
          </a:xfrm>
          <a:prstGeom prst="roundRect">
            <a:avLst>
              <a:gd name="adj" fmla="val 16667"/>
            </a:avLst>
          </a:prstGeom>
          <a:solidFill>
            <a:srgbClr val="002060"/>
          </a:solidFill>
        </p:spPr>
        <p:txBody>
          <a:bodyPr/>
          <a:lstStyle/>
          <a:p>
            <a:pPr eaLnBrk="1" hangingPunct="1"/>
            <a:r>
              <a:rPr lang="en-US" altLang="en-US" smtClean="0">
                <a:solidFill>
                  <a:schemeClr val="bg1"/>
                </a:solidFill>
              </a:rPr>
              <a:t>Can occlude airway </a:t>
            </a:r>
            <a:r>
              <a:rPr lang="en-US" altLang="en-US" smtClean="0">
                <a:solidFill>
                  <a:schemeClr val="bg1"/>
                </a:solidFill>
                <a:cs typeface="Arial" charset="0"/>
              </a:rPr>
              <a:t>at the level of larynx</a:t>
            </a:r>
          </a:p>
          <a:p>
            <a:pPr lvl="1" eaLnBrk="1" hangingPunct="1"/>
            <a:r>
              <a:rPr lang="en-US" altLang="en-US" smtClean="0">
                <a:solidFill>
                  <a:schemeClr val="bg1"/>
                </a:solidFill>
                <a:cs typeface="Arial" charset="0"/>
              </a:rPr>
              <a:t>injured/swelling</a:t>
            </a:r>
          </a:p>
          <a:p>
            <a:pPr lvl="1" eaLnBrk="1" hangingPunct="1"/>
            <a:r>
              <a:rPr lang="en-US" altLang="en-US" smtClean="0">
                <a:solidFill>
                  <a:schemeClr val="bg1"/>
                </a:solidFill>
                <a:cs typeface="Arial" charset="0"/>
              </a:rPr>
              <a:t>inflamed from infection</a:t>
            </a:r>
          </a:p>
          <a:p>
            <a:pPr eaLnBrk="1" hangingPunct="1"/>
            <a:r>
              <a:rPr lang="en-US" altLang="en-US" smtClean="0">
                <a:solidFill>
                  <a:schemeClr val="bg1"/>
                </a:solidFill>
              </a:rPr>
              <a:t>May be helped by jaw-thrust or chin-lift </a:t>
            </a:r>
          </a:p>
        </p:txBody>
      </p:sp>
      <p:sp>
        <p:nvSpPr>
          <p:cNvPr id="24581" name="Rectangle 3"/>
          <p:cNvSpPr>
            <a:spLocks noChangeArrowheads="1"/>
          </p:cNvSpPr>
          <p:nvPr/>
        </p:nvSpPr>
        <p:spPr bwMode="auto">
          <a:xfrm>
            <a:off x="990600" y="152400"/>
            <a:ext cx="4572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US" altLang="en-US" sz="2800" dirty="0"/>
              <a:t>Patency of the Airway</a:t>
            </a:r>
          </a:p>
          <a:p>
            <a:pPr algn="ctr" eaLnBrk="1" hangingPunct="1"/>
            <a:r>
              <a:rPr lang="en-US" altLang="en-US" sz="2800" dirty="0"/>
              <a:t>Epiglottis</a:t>
            </a:r>
          </a:p>
        </p:txBody>
      </p:sp>
      <p:sp>
        <p:nvSpPr>
          <p:cNvPr id="4" name="Slide Number Placeholder 3"/>
          <p:cNvSpPr>
            <a:spLocks noGrp="1"/>
          </p:cNvSpPr>
          <p:nvPr>
            <p:ph type="sldNum" sz="quarter" idx="4"/>
          </p:nvPr>
        </p:nvSpPr>
        <p:spPr/>
        <p:txBody>
          <a:bodyPr/>
          <a:lstStyle/>
          <a:p>
            <a:pPr>
              <a:defRPr/>
            </a:pPr>
            <a:fld id="{7934EB4C-221A-437D-9B9D-B7EF4B61892B}" type="slidenum">
              <a:rPr lang="en-US" smtClean="0"/>
              <a:pPr>
                <a:defRPr/>
              </a:pPr>
              <a:t>39</a:t>
            </a:fld>
            <a:endParaRPr lang="en-US" dirty="0"/>
          </a:p>
        </p:txBody>
      </p:sp>
      <p:sp>
        <p:nvSpPr>
          <p:cNvPr id="6" name="Footer Placeholder 5"/>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ltLang="en-US" smtClean="0"/>
              <a:t>The Endocrine System: Anatomy and Physiology</a:t>
            </a:r>
            <a:endParaRPr lang="en-US" altLang="en-US" dirty="0"/>
          </a:p>
        </p:txBody>
      </p:sp>
      <p:sp>
        <p:nvSpPr>
          <p:cNvPr id="70659" name="Content Placeholder 2"/>
          <p:cNvSpPr>
            <a:spLocks noGrp="1"/>
          </p:cNvSpPr>
          <p:nvPr>
            <p:ph idx="1"/>
          </p:nvPr>
        </p:nvSpPr>
        <p:spPr/>
        <p:txBody>
          <a:bodyPr/>
          <a:lstStyle/>
          <a:p>
            <a:r>
              <a:rPr lang="en-US" altLang="en-US" smtClean="0"/>
              <a:t>Complex message and control system </a:t>
            </a:r>
          </a:p>
          <a:p>
            <a:r>
              <a:rPr lang="en-US" altLang="en-US" smtClean="0"/>
              <a:t>Integrates many body functions</a:t>
            </a:r>
          </a:p>
          <a:p>
            <a:r>
              <a:rPr lang="en-US" altLang="en-US" smtClean="0"/>
              <a:t>Hormones are released directly into the bloodstream.</a:t>
            </a:r>
          </a:p>
          <a:p>
            <a:r>
              <a:rPr lang="en-US" altLang="en-US" smtClean="0"/>
              <a:t>Each hormone has a specific effect on some organ, tissue, or process.</a:t>
            </a:r>
          </a:p>
          <a:p>
            <a:endParaRPr lang="en-US" altLang="en-US" dirty="0"/>
          </a:p>
        </p:txBody>
      </p:sp>
    </p:spTree>
    <p:extLst>
      <p:ext uri="{BB962C8B-B14F-4D97-AF65-F5344CB8AC3E}">
        <p14:creationId xmlns:p14="http://schemas.microsoft.com/office/powerpoint/2010/main" val="573321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ttp://www.celebritydiagnosis.com/wp-content/uploads/2011/11/vocal_cor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2013" y="4343400"/>
            <a:ext cx="2857500" cy="2295526"/>
          </a:xfrm>
          <a:prstGeom prst="rect">
            <a:avLst/>
          </a:prstGeom>
          <a:noFill/>
          <a:extLst>
            <a:ext uri="{909E8E84-426E-40DD-AFC4-6F175D3DCCD1}">
              <a14:hiddenFill xmlns:a14="http://schemas.microsoft.com/office/drawing/2010/main">
                <a:solidFill>
                  <a:srgbClr val="FFFFFF"/>
                </a:solidFill>
              </a14:hiddenFill>
            </a:ext>
          </a:extLst>
        </p:spPr>
      </p:pic>
      <p:pic>
        <p:nvPicPr>
          <p:cNvPr id="25602" name="AAFWAUA0.jpg" descr="AAFWAUA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85800"/>
            <a:ext cx="8418513"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Content Placeholder 2"/>
          <p:cNvSpPr>
            <a:spLocks noGrp="1"/>
          </p:cNvSpPr>
          <p:nvPr>
            <p:ph idx="4294967295"/>
          </p:nvPr>
        </p:nvSpPr>
        <p:spPr>
          <a:xfrm>
            <a:off x="152400" y="4572000"/>
            <a:ext cx="4114800" cy="1752600"/>
          </a:xfrm>
          <a:prstGeom prst="roundRect">
            <a:avLst>
              <a:gd name="adj" fmla="val 16667"/>
            </a:avLst>
          </a:prstGeom>
          <a:solidFill>
            <a:srgbClr val="002060">
              <a:alpha val="89803"/>
            </a:srgbClr>
          </a:solidFill>
        </p:spPr>
        <p:txBody>
          <a:bodyPr/>
          <a:lstStyle/>
          <a:p>
            <a:pPr eaLnBrk="1" hangingPunct="1">
              <a:spcBef>
                <a:spcPts val="0"/>
              </a:spcBef>
            </a:pPr>
            <a:r>
              <a:rPr lang="en-US" altLang="en-US" dirty="0" smtClean="0">
                <a:solidFill>
                  <a:schemeClr val="bg1"/>
                </a:solidFill>
              </a:rPr>
              <a:t>Thyroid cartilage</a:t>
            </a:r>
          </a:p>
          <a:p>
            <a:pPr eaLnBrk="1" hangingPunct="1">
              <a:spcBef>
                <a:spcPts val="0"/>
              </a:spcBef>
            </a:pPr>
            <a:r>
              <a:rPr lang="en-US" altLang="en-US" dirty="0" smtClean="0">
                <a:solidFill>
                  <a:schemeClr val="bg1"/>
                </a:solidFill>
              </a:rPr>
              <a:t>Cricoid cartilage</a:t>
            </a:r>
          </a:p>
          <a:p>
            <a:pPr eaLnBrk="1" hangingPunct="1">
              <a:spcBef>
                <a:spcPts val="0"/>
              </a:spcBef>
            </a:pPr>
            <a:r>
              <a:rPr lang="en-US" altLang="en-US" dirty="0" smtClean="0">
                <a:solidFill>
                  <a:schemeClr val="bg1"/>
                </a:solidFill>
              </a:rPr>
              <a:t>Laryngeal spasm</a:t>
            </a:r>
          </a:p>
        </p:txBody>
      </p:sp>
      <p:sp>
        <p:nvSpPr>
          <p:cNvPr id="25605" name="Rectangle 2"/>
          <p:cNvSpPr>
            <a:spLocks noChangeArrowheads="1"/>
          </p:cNvSpPr>
          <p:nvPr/>
        </p:nvSpPr>
        <p:spPr bwMode="auto">
          <a:xfrm>
            <a:off x="1905000" y="161925"/>
            <a:ext cx="5616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US" altLang="en-US" sz="2800"/>
              <a:t>Patency of the Airway - Larynx</a:t>
            </a:r>
          </a:p>
        </p:txBody>
      </p:sp>
      <p:sp>
        <p:nvSpPr>
          <p:cNvPr id="4" name="Slide Number Placeholder 3"/>
          <p:cNvSpPr>
            <a:spLocks noGrp="1"/>
          </p:cNvSpPr>
          <p:nvPr>
            <p:ph type="sldNum" sz="quarter" idx="4"/>
          </p:nvPr>
        </p:nvSpPr>
        <p:spPr/>
        <p:txBody>
          <a:bodyPr/>
          <a:lstStyle/>
          <a:p>
            <a:pPr>
              <a:defRPr/>
            </a:pPr>
            <a:fld id="{7934EB4C-221A-437D-9B9D-B7EF4B61892B}" type="slidenum">
              <a:rPr lang="en-US" smtClean="0"/>
              <a:pPr>
                <a:defRPr/>
              </a:pPr>
              <a:t>40</a:t>
            </a:fld>
            <a:endParaRPr lang="en-US" dirty="0"/>
          </a:p>
        </p:txBody>
      </p:sp>
      <p:sp>
        <p:nvSpPr>
          <p:cNvPr id="5" name="Footer Placeholder 4"/>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Vocal Cords</a:t>
            </a:r>
            <a:endParaRPr lang="en-US" dirty="0"/>
          </a:p>
        </p:txBody>
      </p:sp>
      <p:pic>
        <p:nvPicPr>
          <p:cNvPr id="4" name="Stroboscopy  Rigid  Female Vocal cords at high and low pitch - YouTub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1087293"/>
            <a:ext cx="7162799" cy="5368217"/>
          </a:xfrm>
          <a:prstGeom prst="roundRect">
            <a:avLst>
              <a:gd name="adj" fmla="val 5299"/>
            </a:avLst>
          </a:prstGeom>
          <a:ln w="57150">
            <a:solidFill>
              <a:schemeClr val="tx1"/>
            </a:solidFill>
          </a:ln>
          <a:effectLst/>
          <a:scene3d>
            <a:camera prst="orthographicFront"/>
            <a:lightRig rig="balanced" dir="t"/>
          </a:scene3d>
          <a:sp3d prstMaterial="plastic">
            <a:bevelT/>
            <a:contourClr>
              <a:srgbClr val="FFFFFF"/>
            </a:contourClr>
          </a:sp3d>
        </p:spPr>
      </p:pic>
      <p:sp>
        <p:nvSpPr>
          <p:cNvPr id="6" name="Slide Number Placeholder 5"/>
          <p:cNvSpPr>
            <a:spLocks noGrp="1"/>
          </p:cNvSpPr>
          <p:nvPr>
            <p:ph type="sldNum" sz="quarter" idx="4"/>
          </p:nvPr>
        </p:nvSpPr>
        <p:spPr/>
        <p:txBody>
          <a:bodyPr/>
          <a:lstStyle/>
          <a:p>
            <a:pPr>
              <a:defRPr/>
            </a:pPr>
            <a:fld id="{7934EB4C-221A-437D-9B9D-B7EF4B61892B}" type="slidenum">
              <a:rPr lang="en-US" smtClean="0"/>
              <a:pPr>
                <a:defRPr/>
              </a:pPr>
              <a:t>41</a:t>
            </a:fld>
            <a:endParaRPr lang="en-US" dirty="0"/>
          </a:p>
        </p:txBody>
      </p:sp>
      <p:sp>
        <p:nvSpPr>
          <p:cNvPr id="7" name="Footer Placeholder 6"/>
          <p:cNvSpPr>
            <a:spLocks noGrp="1"/>
          </p:cNvSpPr>
          <p:nvPr>
            <p:ph type="ftr" sz="quarter" idx="3"/>
          </p:nvPr>
        </p:nvSpPr>
        <p:spPr/>
        <p:txBody>
          <a:bodyPr/>
          <a:lstStyle/>
          <a:p>
            <a:r>
              <a:rPr lang="en-US" smtClean="0"/>
              <a:t>10/31/19</a:t>
            </a:r>
            <a:endParaRPr lang="en-US" dirty="0"/>
          </a:p>
        </p:txBody>
      </p:sp>
    </p:spTree>
    <p:extLst>
      <p:ext uri="{BB962C8B-B14F-4D97-AF65-F5344CB8AC3E}">
        <p14:creationId xmlns:p14="http://schemas.microsoft.com/office/powerpoint/2010/main" val="14066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5" descr="Fig04-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09600"/>
            <a:ext cx="8001000" cy="587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Content Placeholder 2"/>
          <p:cNvSpPr>
            <a:spLocks noGrp="1"/>
          </p:cNvSpPr>
          <p:nvPr>
            <p:ph idx="4294967295"/>
          </p:nvPr>
        </p:nvSpPr>
        <p:spPr>
          <a:xfrm>
            <a:off x="3962400" y="5486400"/>
            <a:ext cx="5181600" cy="1295400"/>
          </a:xfrm>
          <a:prstGeom prst="roundRect">
            <a:avLst>
              <a:gd name="adj" fmla="val 16667"/>
            </a:avLst>
          </a:prstGeom>
          <a:solidFill>
            <a:srgbClr val="002060">
              <a:alpha val="89803"/>
            </a:srgbClr>
          </a:solidFill>
        </p:spPr>
        <p:txBody>
          <a:bodyPr/>
          <a:lstStyle/>
          <a:p>
            <a:pPr eaLnBrk="1" hangingPunct="1">
              <a:spcBef>
                <a:spcPct val="0"/>
              </a:spcBef>
            </a:pPr>
            <a:r>
              <a:rPr lang="en-US" altLang="en-US" dirty="0" smtClean="0">
                <a:solidFill>
                  <a:schemeClr val="bg1"/>
                </a:solidFill>
              </a:rPr>
              <a:t>Carina</a:t>
            </a:r>
          </a:p>
          <a:p>
            <a:pPr eaLnBrk="1" hangingPunct="1">
              <a:spcBef>
                <a:spcPct val="0"/>
              </a:spcBef>
            </a:pPr>
            <a:r>
              <a:rPr lang="en-US" altLang="en-US" dirty="0" smtClean="0">
                <a:solidFill>
                  <a:schemeClr val="bg1"/>
                </a:solidFill>
              </a:rPr>
              <a:t>Right and left </a:t>
            </a:r>
            <a:r>
              <a:rPr lang="en-US" altLang="en-US" dirty="0" err="1" smtClean="0">
                <a:solidFill>
                  <a:schemeClr val="bg1"/>
                </a:solidFill>
              </a:rPr>
              <a:t>mainstem</a:t>
            </a:r>
            <a:endParaRPr lang="en-US" altLang="en-US" dirty="0" smtClean="0">
              <a:solidFill>
                <a:schemeClr val="bg1"/>
              </a:solidFill>
            </a:endParaRPr>
          </a:p>
        </p:txBody>
      </p:sp>
      <p:sp>
        <p:nvSpPr>
          <p:cNvPr id="26629" name="Rectangle 2"/>
          <p:cNvSpPr>
            <a:spLocks noChangeArrowheads="1"/>
          </p:cNvSpPr>
          <p:nvPr/>
        </p:nvSpPr>
        <p:spPr bwMode="auto">
          <a:xfrm>
            <a:off x="76200" y="85725"/>
            <a:ext cx="891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US" altLang="en-US" sz="2800"/>
              <a:t>Patency of the Airway Trachea and Bronchi</a:t>
            </a:r>
          </a:p>
        </p:txBody>
      </p:sp>
      <p:pic>
        <p:nvPicPr>
          <p:cNvPr id="6" name="Picture 6" descr="K:\BobData\EMT_PPTs\lung-bronc.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990600"/>
            <a:ext cx="340836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4"/>
          </p:nvPr>
        </p:nvSpPr>
        <p:spPr/>
        <p:txBody>
          <a:bodyPr/>
          <a:lstStyle/>
          <a:p>
            <a:pPr>
              <a:defRPr/>
            </a:pPr>
            <a:fld id="{7934EB4C-221A-437D-9B9D-B7EF4B61892B}" type="slidenum">
              <a:rPr lang="en-US" smtClean="0"/>
              <a:pPr>
                <a:defRPr/>
              </a:pPr>
              <a:t>42</a:t>
            </a:fld>
            <a:endParaRPr lang="en-US" dirty="0"/>
          </a:p>
        </p:txBody>
      </p:sp>
      <p:sp>
        <p:nvSpPr>
          <p:cNvPr id="5" name="Footer Placeholder 4"/>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3"/>
          <p:cNvSpPr>
            <a:spLocks noGrp="1"/>
          </p:cNvSpPr>
          <p:nvPr>
            <p:ph type="title"/>
          </p:nvPr>
        </p:nvSpPr>
        <p:spPr>
          <a:xfrm>
            <a:off x="650174" y="103248"/>
            <a:ext cx="7772400" cy="1496952"/>
          </a:xfrm>
        </p:spPr>
        <p:txBody>
          <a:bodyPr/>
          <a:lstStyle/>
          <a:p>
            <a:r>
              <a:rPr lang="en-US" altLang="en-US" dirty="0" smtClean="0"/>
              <a:t>Respiratory Compromise Associated with Mechanics of Ventilation</a:t>
            </a:r>
          </a:p>
        </p:txBody>
      </p:sp>
      <p:sp>
        <p:nvSpPr>
          <p:cNvPr id="27651" name="Subtitle 4"/>
          <p:cNvSpPr>
            <a:spLocks noGrp="1"/>
          </p:cNvSpPr>
          <p:nvPr>
            <p:ph type="subTitle" idx="4294967295"/>
          </p:nvPr>
        </p:nvSpPr>
        <p:spPr>
          <a:xfrm>
            <a:off x="320675" y="1905000"/>
            <a:ext cx="8763000" cy="1447800"/>
          </a:xfrm>
        </p:spPr>
        <p:txBody>
          <a:bodyPr/>
          <a:lstStyle/>
          <a:p>
            <a:pPr marL="0" indent="0" algn="ctr" eaLnBrk="1" hangingPunct="1">
              <a:buFont typeface="Arial" charset="0"/>
              <a:buNone/>
            </a:pPr>
            <a:r>
              <a:rPr lang="en-US" altLang="en-US" sz="4400" b="1" dirty="0" smtClean="0">
                <a:solidFill>
                  <a:srgbClr val="FFFFFF"/>
                </a:solidFill>
              </a:rPr>
              <a:t>Boyle’s Law Applied to Ventilation</a:t>
            </a:r>
            <a:endParaRPr lang="en-US" altLang="en-US" sz="1000" b="1" dirty="0" smtClean="0">
              <a:solidFill>
                <a:srgbClr val="FFFFFF"/>
              </a:solidFill>
            </a:endParaRPr>
          </a:p>
        </p:txBody>
      </p:sp>
      <p:sp>
        <p:nvSpPr>
          <p:cNvPr id="27653" name="Rectangle 2"/>
          <p:cNvSpPr>
            <a:spLocks noChangeArrowheads="1"/>
          </p:cNvSpPr>
          <p:nvPr/>
        </p:nvSpPr>
        <p:spPr bwMode="auto">
          <a:xfrm>
            <a:off x="358775" y="5110163"/>
            <a:ext cx="8686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buFont typeface="Arial" charset="0"/>
              <a:buNone/>
            </a:pPr>
            <a:r>
              <a:rPr lang="en-US" altLang="en-US" sz="3200" b="0" dirty="0" smtClean="0">
                <a:solidFill>
                  <a:schemeClr val="bg1"/>
                </a:solidFill>
              </a:rPr>
              <a:t>Air </a:t>
            </a:r>
            <a:r>
              <a:rPr lang="en-US" altLang="en-US" sz="3200" b="0" dirty="0">
                <a:solidFill>
                  <a:schemeClr val="bg1"/>
                </a:solidFill>
              </a:rPr>
              <a:t>moves from an area of higher pressure to an area of lower pressure</a:t>
            </a:r>
            <a:r>
              <a:rPr lang="en-US" altLang="en-US" sz="3200" b="0" dirty="0" smtClean="0">
                <a:solidFill>
                  <a:schemeClr val="bg1"/>
                </a:solidFill>
              </a:rPr>
              <a:t>.</a:t>
            </a:r>
            <a:endParaRPr lang="en-US" altLang="en-US" sz="3200" b="0" dirty="0">
              <a:solidFill>
                <a:schemeClr val="bg1"/>
              </a:solidFill>
            </a:endParaRPr>
          </a:p>
        </p:txBody>
      </p:sp>
      <p:sp>
        <p:nvSpPr>
          <p:cNvPr id="4" name="Rounded Rectangle 3"/>
          <p:cNvSpPr/>
          <p:nvPr/>
        </p:nvSpPr>
        <p:spPr>
          <a:xfrm>
            <a:off x="968375" y="3657600"/>
            <a:ext cx="7467600" cy="914400"/>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charset="0"/>
              <a:buNone/>
              <a:defRPr/>
            </a:pPr>
            <a:r>
              <a:rPr lang="en-US" altLang="en-US" sz="2800" dirty="0">
                <a:solidFill>
                  <a:schemeClr val="tx1"/>
                </a:solidFill>
                <a:cs typeface="Arial" charset="0"/>
              </a:rPr>
              <a:t>Volume of a gas is </a:t>
            </a:r>
          </a:p>
          <a:p>
            <a:pPr algn="ctr">
              <a:buFont typeface="Arial" charset="0"/>
              <a:buNone/>
              <a:defRPr/>
            </a:pPr>
            <a:r>
              <a:rPr lang="en-US" altLang="en-US" sz="2800" dirty="0">
                <a:solidFill>
                  <a:schemeClr val="tx1"/>
                </a:solidFill>
                <a:cs typeface="Arial" charset="0"/>
              </a:rPr>
              <a:t>inversely proportional to the pressure</a:t>
            </a:r>
            <a:endParaRPr lang="en-US" altLang="en-US" sz="2800" dirty="0">
              <a:solidFill>
                <a:schemeClr val="tx1"/>
              </a:solidFill>
            </a:endParaRPr>
          </a:p>
        </p:txBody>
      </p:sp>
      <p:sp>
        <p:nvSpPr>
          <p:cNvPr id="6" name="Slide Number Placeholder 5"/>
          <p:cNvSpPr>
            <a:spLocks noGrp="1"/>
          </p:cNvSpPr>
          <p:nvPr>
            <p:ph type="sldNum" sz="quarter" idx="4"/>
          </p:nvPr>
        </p:nvSpPr>
        <p:spPr/>
        <p:txBody>
          <a:bodyPr/>
          <a:lstStyle/>
          <a:p>
            <a:pPr>
              <a:defRPr/>
            </a:pPr>
            <a:fld id="{7934EB4C-221A-437D-9B9D-B7EF4B61892B}" type="slidenum">
              <a:rPr lang="en-US" smtClean="0"/>
              <a:pPr>
                <a:defRPr/>
              </a:pPr>
              <a:t>43</a:t>
            </a:fld>
            <a:endParaRPr lang="en-US" dirty="0"/>
          </a:p>
        </p:txBody>
      </p:sp>
      <p:sp>
        <p:nvSpPr>
          <p:cNvPr id="7" name="Footer Placeholder 6"/>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674" name="Picture 2" descr="C:\Users\howe0212\Documents\Mistovich\Mistovich PU jpg\IMAGES-FINAL_M04\fig04_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9144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Content Placeholder 2"/>
          <p:cNvSpPr>
            <a:spLocks noGrp="1"/>
          </p:cNvSpPr>
          <p:nvPr>
            <p:ph idx="4294967295"/>
          </p:nvPr>
        </p:nvSpPr>
        <p:spPr>
          <a:xfrm>
            <a:off x="3639152" y="152400"/>
            <a:ext cx="5486400" cy="1524000"/>
          </a:xfrm>
          <a:prstGeom prst="roundRect">
            <a:avLst>
              <a:gd name="adj" fmla="val 16667"/>
            </a:avLst>
          </a:prstGeom>
          <a:solidFill>
            <a:srgbClr val="002060">
              <a:alpha val="89803"/>
            </a:srgbClr>
          </a:solidFill>
        </p:spPr>
        <p:txBody>
          <a:bodyPr/>
          <a:lstStyle/>
          <a:p>
            <a:pPr eaLnBrk="1" hangingPunct="1"/>
            <a:r>
              <a:rPr lang="en-US" altLang="en-US" dirty="0" smtClean="0">
                <a:solidFill>
                  <a:schemeClr val="bg1"/>
                </a:solidFill>
              </a:rPr>
              <a:t>Active inhalation</a:t>
            </a:r>
          </a:p>
          <a:p>
            <a:pPr eaLnBrk="1" hangingPunct="1"/>
            <a:r>
              <a:rPr lang="en-US" altLang="en-US" dirty="0" smtClean="0">
                <a:solidFill>
                  <a:schemeClr val="bg1"/>
                </a:solidFill>
              </a:rPr>
              <a:t>Passive exhalation</a:t>
            </a:r>
          </a:p>
        </p:txBody>
      </p:sp>
      <p:sp>
        <p:nvSpPr>
          <p:cNvPr id="4" name="Slide Number Placeholder 3"/>
          <p:cNvSpPr>
            <a:spLocks noGrp="1"/>
          </p:cNvSpPr>
          <p:nvPr>
            <p:ph type="sldNum" sz="quarter" idx="4"/>
          </p:nvPr>
        </p:nvSpPr>
        <p:spPr/>
        <p:txBody>
          <a:bodyPr/>
          <a:lstStyle/>
          <a:p>
            <a:pPr>
              <a:defRPr/>
            </a:pPr>
            <a:fld id="{7934EB4C-221A-437D-9B9D-B7EF4B61892B}" type="slidenum">
              <a:rPr lang="en-US" smtClean="0"/>
              <a:pPr>
                <a:defRPr/>
              </a:pPr>
              <a:t>44</a:t>
            </a:fld>
            <a:endParaRPr lang="en-US" dirty="0"/>
          </a:p>
        </p:txBody>
      </p:sp>
      <p:sp>
        <p:nvSpPr>
          <p:cNvPr id="5" name="Footer Placeholder 4"/>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p:cNvSpPr>
          <p:nvPr/>
        </p:nvSpPr>
        <p:spPr bwMode="auto">
          <a:xfrm>
            <a:off x="685800" y="895350"/>
            <a:ext cx="77724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37931725" indent="-37474525"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lgn="ctr" eaLnBrk="1" hangingPunct="1">
              <a:spcBef>
                <a:spcPct val="0"/>
              </a:spcBef>
              <a:buFontTx/>
              <a:buNone/>
            </a:pPr>
            <a:endParaRPr lang="en-US" altLang="en-US" sz="4400" dirty="0"/>
          </a:p>
        </p:txBody>
      </p:sp>
      <p:sp>
        <p:nvSpPr>
          <p:cNvPr id="29699" name="Subtitle 4"/>
          <p:cNvSpPr>
            <a:spLocks/>
          </p:cNvSpPr>
          <p:nvPr/>
        </p:nvSpPr>
        <p:spPr bwMode="auto">
          <a:xfrm>
            <a:off x="1371600" y="30480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37931725" indent="-37474525"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lgn="ctr" eaLnBrk="1" hangingPunct="1">
              <a:buFont typeface="Arial" charset="0"/>
              <a:buNone/>
            </a:pPr>
            <a:endParaRPr lang="en-US" altLang="en-US" sz="4400" dirty="0">
              <a:solidFill>
                <a:srgbClr val="FFFFFF"/>
              </a:solidFill>
            </a:endParaRPr>
          </a:p>
        </p:txBody>
      </p:sp>
      <p:sp>
        <p:nvSpPr>
          <p:cNvPr id="4" name="Title 3"/>
          <p:cNvSpPr>
            <a:spLocks noGrp="1"/>
          </p:cNvSpPr>
          <p:nvPr>
            <p:ph type="title"/>
          </p:nvPr>
        </p:nvSpPr>
        <p:spPr/>
        <p:txBody>
          <a:bodyPr/>
          <a:lstStyle/>
          <a:p>
            <a:r>
              <a:rPr lang="en-US" altLang="en-US" smtClean="0"/>
              <a:t>Respiratory Compromise Associated with Mechanics of Ventilation</a:t>
            </a:r>
            <a:endParaRPr lang="en-US" dirty="0"/>
          </a:p>
        </p:txBody>
      </p:sp>
      <p:sp>
        <p:nvSpPr>
          <p:cNvPr id="5" name="Text Placeholder 4"/>
          <p:cNvSpPr>
            <a:spLocks noGrp="1"/>
          </p:cNvSpPr>
          <p:nvPr>
            <p:ph type="body" idx="1"/>
          </p:nvPr>
        </p:nvSpPr>
        <p:spPr/>
        <p:txBody>
          <a:bodyPr/>
          <a:lstStyle/>
          <a:p>
            <a:r>
              <a:rPr lang="en-US" altLang="en-US" dirty="0" smtClean="0"/>
              <a:t>Accessory Muscles</a:t>
            </a:r>
            <a:endParaRPr lang="en-US" dirty="0"/>
          </a:p>
        </p:txBody>
      </p:sp>
      <p:sp>
        <p:nvSpPr>
          <p:cNvPr id="8" name="Slide Number Placeholder 7"/>
          <p:cNvSpPr>
            <a:spLocks noGrp="1"/>
          </p:cNvSpPr>
          <p:nvPr>
            <p:ph type="sldNum" sz="quarter" idx="4"/>
          </p:nvPr>
        </p:nvSpPr>
        <p:spPr/>
        <p:txBody>
          <a:bodyPr/>
          <a:lstStyle/>
          <a:p>
            <a:pPr>
              <a:defRPr/>
            </a:pPr>
            <a:fld id="{7934EB4C-221A-437D-9B9D-B7EF4B61892B}" type="slidenum">
              <a:rPr lang="en-US" smtClean="0"/>
              <a:pPr>
                <a:defRPr/>
              </a:pPr>
              <a:t>45</a:t>
            </a:fld>
            <a:endParaRPr lang="en-US" dirty="0"/>
          </a:p>
        </p:txBody>
      </p:sp>
      <p:sp>
        <p:nvSpPr>
          <p:cNvPr id="9" name="Footer Placeholder 8"/>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6"/>
          <p:cNvSpPr>
            <a:spLocks noGrp="1"/>
          </p:cNvSpPr>
          <p:nvPr>
            <p:ph type="title"/>
          </p:nvPr>
        </p:nvSpPr>
        <p:spPr/>
        <p:txBody>
          <a:bodyPr/>
          <a:lstStyle/>
          <a:p>
            <a:r>
              <a:rPr lang="en-US" altLang="en-US" smtClean="0"/>
              <a:t>Accessory Muscles of Inhalation</a:t>
            </a:r>
          </a:p>
        </p:txBody>
      </p:sp>
      <p:sp>
        <p:nvSpPr>
          <p:cNvPr id="30723" name="Content Placeholder 7"/>
          <p:cNvSpPr>
            <a:spLocks noGrp="1"/>
          </p:cNvSpPr>
          <p:nvPr>
            <p:ph idx="1"/>
          </p:nvPr>
        </p:nvSpPr>
        <p:spPr/>
        <p:txBody>
          <a:bodyPr/>
          <a:lstStyle/>
          <a:p>
            <a:r>
              <a:rPr lang="en-US" altLang="en-US" smtClean="0"/>
              <a:t>Very energy intensive</a:t>
            </a:r>
          </a:p>
          <a:p>
            <a:r>
              <a:rPr lang="en-US" altLang="en-US" smtClean="0"/>
              <a:t>Will compound respiratory problems</a:t>
            </a:r>
          </a:p>
        </p:txBody>
      </p:sp>
      <p:pic>
        <p:nvPicPr>
          <p:cNvPr id="30725"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286000"/>
            <a:ext cx="6553200" cy="3733800"/>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8" name="Slide Number Placeholder 7"/>
          <p:cNvSpPr>
            <a:spLocks noGrp="1"/>
          </p:cNvSpPr>
          <p:nvPr>
            <p:ph type="sldNum" sz="quarter" idx="4"/>
          </p:nvPr>
        </p:nvSpPr>
        <p:spPr/>
        <p:txBody>
          <a:bodyPr/>
          <a:lstStyle/>
          <a:p>
            <a:pPr>
              <a:defRPr/>
            </a:pPr>
            <a:fld id="{7934EB4C-221A-437D-9B9D-B7EF4B61892B}" type="slidenum">
              <a:rPr lang="en-US" smtClean="0"/>
              <a:pPr>
                <a:defRPr/>
              </a:pPr>
              <a:t>46</a:t>
            </a:fld>
            <a:endParaRPr lang="en-US" dirty="0"/>
          </a:p>
        </p:txBody>
      </p:sp>
      <p:sp>
        <p:nvSpPr>
          <p:cNvPr id="9" name="Footer Placeholder 8"/>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2"/>
          <p:cNvSpPr>
            <a:spLocks noGrp="1"/>
          </p:cNvSpPr>
          <p:nvPr>
            <p:ph type="title"/>
          </p:nvPr>
        </p:nvSpPr>
        <p:spPr/>
        <p:txBody>
          <a:bodyPr/>
          <a:lstStyle/>
          <a:p>
            <a:r>
              <a:rPr lang="en-US" altLang="en-US" smtClean="0"/>
              <a:t>Accessory Muscles of Exhalation</a:t>
            </a:r>
          </a:p>
        </p:txBody>
      </p:sp>
      <p:sp>
        <p:nvSpPr>
          <p:cNvPr id="31747" name="Content Placeholder 2"/>
          <p:cNvSpPr>
            <a:spLocks noGrp="1"/>
          </p:cNvSpPr>
          <p:nvPr>
            <p:ph idx="1"/>
          </p:nvPr>
        </p:nvSpPr>
        <p:spPr/>
        <p:txBody>
          <a:bodyPr/>
          <a:lstStyle/>
          <a:p>
            <a:r>
              <a:rPr lang="en-US" altLang="en-US" smtClean="0"/>
              <a:t>Normally passive but can become active</a:t>
            </a:r>
          </a:p>
          <a:p>
            <a:r>
              <a:rPr lang="en-US" altLang="en-US" smtClean="0"/>
              <a:t>Active requires energy</a:t>
            </a:r>
          </a:p>
          <a:p>
            <a:r>
              <a:rPr lang="en-US" altLang="en-US" smtClean="0"/>
              <a:t>Can fatigue respiratory muscles quickly</a:t>
            </a:r>
          </a:p>
        </p:txBody>
      </p:sp>
      <p:pic>
        <p:nvPicPr>
          <p:cNvPr id="3174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09800"/>
            <a:ext cx="7620000" cy="3505200"/>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8" name="Slide Number Placeholder 7"/>
          <p:cNvSpPr>
            <a:spLocks noGrp="1"/>
          </p:cNvSpPr>
          <p:nvPr>
            <p:ph type="sldNum" sz="quarter" idx="4"/>
          </p:nvPr>
        </p:nvSpPr>
        <p:spPr/>
        <p:txBody>
          <a:bodyPr/>
          <a:lstStyle/>
          <a:p>
            <a:pPr>
              <a:defRPr/>
            </a:pPr>
            <a:fld id="{7934EB4C-221A-437D-9B9D-B7EF4B61892B}" type="slidenum">
              <a:rPr lang="en-US" smtClean="0"/>
              <a:pPr>
                <a:defRPr/>
              </a:pPr>
              <a:t>47</a:t>
            </a:fld>
            <a:endParaRPr lang="en-US" dirty="0"/>
          </a:p>
        </p:txBody>
      </p:sp>
      <p:sp>
        <p:nvSpPr>
          <p:cNvPr id="9" name="Footer Placeholder 8"/>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3"/>
          <p:cNvSpPr>
            <a:spLocks/>
          </p:cNvSpPr>
          <p:nvPr/>
        </p:nvSpPr>
        <p:spPr bwMode="auto">
          <a:xfrm>
            <a:off x="685800" y="666750"/>
            <a:ext cx="77724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37931725" indent="-37474525"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lgn="ctr" eaLnBrk="1" hangingPunct="1">
              <a:spcBef>
                <a:spcPct val="0"/>
              </a:spcBef>
              <a:buFontTx/>
              <a:buNone/>
            </a:pPr>
            <a:endParaRPr lang="en-US" altLang="en-US" sz="4400" dirty="0"/>
          </a:p>
        </p:txBody>
      </p:sp>
      <p:sp>
        <p:nvSpPr>
          <p:cNvPr id="32771" name="Subtitle 4"/>
          <p:cNvSpPr>
            <a:spLocks/>
          </p:cNvSpPr>
          <p:nvPr/>
        </p:nvSpPr>
        <p:spPr bwMode="auto">
          <a:xfrm>
            <a:off x="1371600" y="28956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37931725" indent="-37474525"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lgn="ctr" eaLnBrk="1" hangingPunct="1">
              <a:buFont typeface="Arial" charset="0"/>
              <a:buNone/>
            </a:pPr>
            <a:endParaRPr lang="en-US" altLang="en-US" sz="4400" dirty="0">
              <a:solidFill>
                <a:srgbClr val="FFFFFF"/>
              </a:solidFill>
            </a:endParaRPr>
          </a:p>
        </p:txBody>
      </p:sp>
      <p:sp>
        <p:nvSpPr>
          <p:cNvPr id="4" name="Title 3"/>
          <p:cNvSpPr>
            <a:spLocks noGrp="1"/>
          </p:cNvSpPr>
          <p:nvPr>
            <p:ph type="title"/>
          </p:nvPr>
        </p:nvSpPr>
        <p:spPr/>
        <p:txBody>
          <a:bodyPr/>
          <a:lstStyle/>
          <a:p>
            <a:r>
              <a:rPr lang="en-US" altLang="en-US" dirty="0" smtClean="0"/>
              <a:t>Respiratory Compromise Associated with Mechanics of Ventilation</a:t>
            </a:r>
            <a:endParaRPr lang="en-US" dirty="0"/>
          </a:p>
        </p:txBody>
      </p:sp>
      <p:sp>
        <p:nvSpPr>
          <p:cNvPr id="5" name="Text Placeholder 4"/>
          <p:cNvSpPr>
            <a:spLocks noGrp="1"/>
          </p:cNvSpPr>
          <p:nvPr>
            <p:ph type="body" idx="1"/>
          </p:nvPr>
        </p:nvSpPr>
        <p:spPr/>
        <p:txBody>
          <a:bodyPr/>
          <a:lstStyle/>
          <a:p>
            <a:r>
              <a:rPr lang="en-US" altLang="en-US" smtClean="0"/>
              <a:t>Compliance and Airway Resistance</a:t>
            </a:r>
            <a:endParaRPr lang="en-US" dirty="0"/>
          </a:p>
        </p:txBody>
      </p:sp>
      <p:sp>
        <p:nvSpPr>
          <p:cNvPr id="8" name="Slide Number Placeholder 7"/>
          <p:cNvSpPr>
            <a:spLocks noGrp="1"/>
          </p:cNvSpPr>
          <p:nvPr>
            <p:ph type="sldNum" sz="quarter" idx="4"/>
          </p:nvPr>
        </p:nvSpPr>
        <p:spPr/>
        <p:txBody>
          <a:bodyPr/>
          <a:lstStyle/>
          <a:p>
            <a:pPr>
              <a:defRPr/>
            </a:pPr>
            <a:fld id="{7934EB4C-221A-437D-9B9D-B7EF4B61892B}" type="slidenum">
              <a:rPr lang="en-US" smtClean="0"/>
              <a:pPr>
                <a:defRPr/>
              </a:pPr>
              <a:t>48</a:t>
            </a:fld>
            <a:endParaRPr lang="en-US" dirty="0"/>
          </a:p>
        </p:txBody>
      </p:sp>
      <p:sp>
        <p:nvSpPr>
          <p:cNvPr id="9" name="Footer Placeholder 8"/>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2"/>
          <p:cNvSpPr>
            <a:spLocks noGrp="1"/>
          </p:cNvSpPr>
          <p:nvPr>
            <p:ph type="title"/>
          </p:nvPr>
        </p:nvSpPr>
        <p:spPr/>
        <p:txBody>
          <a:bodyPr/>
          <a:lstStyle/>
          <a:p>
            <a:r>
              <a:rPr lang="en-US" altLang="en-US" smtClean="0"/>
              <a:t>Two conditions which may require the use of accessory muscles</a:t>
            </a:r>
          </a:p>
        </p:txBody>
      </p:sp>
      <p:sp>
        <p:nvSpPr>
          <p:cNvPr id="33795" name="Content Placeholder 3"/>
          <p:cNvSpPr>
            <a:spLocks noGrp="1"/>
          </p:cNvSpPr>
          <p:nvPr>
            <p:ph idx="1"/>
          </p:nvPr>
        </p:nvSpPr>
        <p:spPr/>
        <p:txBody>
          <a:bodyPr/>
          <a:lstStyle/>
          <a:p>
            <a:r>
              <a:rPr lang="en-US" altLang="en-US" smtClean="0"/>
              <a:t>Compliance</a:t>
            </a:r>
          </a:p>
          <a:p>
            <a:pPr lvl="1"/>
            <a:r>
              <a:rPr lang="en-US" altLang="en-US" smtClean="0"/>
              <a:t> A measure of the ability of the chest wall and lungs to stretch, distend, and expand. </a:t>
            </a:r>
          </a:p>
          <a:p>
            <a:pPr lvl="1"/>
            <a:r>
              <a:rPr lang="en-US" altLang="en-US" smtClean="0"/>
              <a:t>A decrease in compliance = Greater Difficulty to breathe/Ventilate</a:t>
            </a:r>
          </a:p>
          <a:p>
            <a:r>
              <a:rPr lang="en-US" altLang="en-US" smtClean="0"/>
              <a:t>Airway resistance</a:t>
            </a:r>
          </a:p>
          <a:p>
            <a:pPr lvl="1"/>
            <a:r>
              <a:rPr lang="en-US" altLang="en-US" smtClean="0"/>
              <a:t>The ease of air flow down the airway structures leading to the alveoli.</a:t>
            </a:r>
          </a:p>
          <a:p>
            <a:pPr lvl="1"/>
            <a:r>
              <a:rPr lang="en-US" altLang="en-US" smtClean="0"/>
              <a:t>A higher resistance = more difficulty moving air through the airways</a:t>
            </a:r>
            <a:endParaRPr lang="en-US" altLang="en-US" dirty="0" smtClean="0"/>
          </a:p>
        </p:txBody>
      </p:sp>
      <p:sp>
        <p:nvSpPr>
          <p:cNvPr id="8" name="Slide Number Placeholder 7"/>
          <p:cNvSpPr>
            <a:spLocks noGrp="1"/>
          </p:cNvSpPr>
          <p:nvPr>
            <p:ph type="sldNum" sz="quarter" idx="4"/>
          </p:nvPr>
        </p:nvSpPr>
        <p:spPr/>
        <p:txBody>
          <a:bodyPr/>
          <a:lstStyle/>
          <a:p>
            <a:pPr>
              <a:defRPr/>
            </a:pPr>
            <a:fld id="{7934EB4C-221A-437D-9B9D-B7EF4B61892B}" type="slidenum">
              <a:rPr lang="en-US" smtClean="0"/>
              <a:pPr>
                <a:defRPr/>
              </a:pPr>
              <a:t>49</a:t>
            </a:fld>
            <a:endParaRPr lang="en-US" dirty="0"/>
          </a:p>
        </p:txBody>
      </p:sp>
      <p:sp>
        <p:nvSpPr>
          <p:cNvPr id="9" name="Footer Placeholder 8"/>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r>
              <a:rPr lang="en-US" altLang="en-US" smtClean="0"/>
              <a:t>The Endocrine System: </a:t>
            </a:r>
            <a:br>
              <a:rPr lang="en-US" altLang="en-US" smtClean="0"/>
            </a:br>
            <a:r>
              <a:rPr lang="en-US" altLang="en-US" smtClean="0"/>
              <a:t>Anatomy and Physiology</a:t>
            </a:r>
            <a:endParaRPr lang="en-US" altLang="en-US" dirty="0" smtClean="0"/>
          </a:p>
        </p:txBody>
      </p:sp>
      <p:sp>
        <p:nvSpPr>
          <p:cNvPr id="120835" name="Content Placeholder 2"/>
          <p:cNvSpPr>
            <a:spLocks noGrp="1"/>
          </p:cNvSpPr>
          <p:nvPr>
            <p:ph idx="1"/>
          </p:nvPr>
        </p:nvSpPr>
        <p:spPr>
          <a:xfrm>
            <a:off x="4086224" y="1447800"/>
            <a:ext cx="4829176" cy="4800600"/>
          </a:xfrm>
        </p:spPr>
        <p:txBody>
          <a:bodyPr/>
          <a:lstStyle/>
          <a:p>
            <a:r>
              <a:rPr lang="en-US" altLang="en-US" dirty="0" smtClean="0"/>
              <a:t>Complex message and control system </a:t>
            </a:r>
          </a:p>
          <a:p>
            <a:r>
              <a:rPr lang="en-US" altLang="en-US" dirty="0" smtClean="0"/>
              <a:t>Integrates many body functions</a:t>
            </a:r>
          </a:p>
          <a:p>
            <a:r>
              <a:rPr lang="en-US" altLang="en-US" dirty="0" smtClean="0"/>
              <a:t>Hormones are released directly into bloodstream.</a:t>
            </a:r>
          </a:p>
          <a:p>
            <a:pPr lvl="1"/>
            <a:r>
              <a:rPr lang="en-US" altLang="en-US" dirty="0" smtClean="0"/>
              <a:t>Examples: epinephrine, norepinephrine, insulin</a:t>
            </a:r>
          </a:p>
          <a:p>
            <a:r>
              <a:rPr lang="en-US" altLang="en-US" dirty="0" smtClean="0"/>
              <a:t>Controls release of hormones in the body</a:t>
            </a:r>
          </a:p>
          <a:p>
            <a:pPr lvl="1"/>
            <a:endParaRPr lang="en-US" altLang="en-US" dirty="0" smtClean="0"/>
          </a:p>
        </p:txBody>
      </p:sp>
      <p:pic>
        <p:nvPicPr>
          <p:cNvPr id="120836" name="Picture 6" descr="78286_CH05_FIG43"/>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36525" y="1631950"/>
            <a:ext cx="3949700" cy="5110163"/>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23671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3"/>
          <p:cNvSpPr>
            <a:spLocks/>
          </p:cNvSpPr>
          <p:nvPr/>
        </p:nvSpPr>
        <p:spPr bwMode="auto">
          <a:xfrm>
            <a:off x="685800" y="666750"/>
            <a:ext cx="77724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37931725" indent="-37474525"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lgn="ctr" eaLnBrk="1" hangingPunct="1">
              <a:spcBef>
                <a:spcPct val="0"/>
              </a:spcBef>
              <a:buFontTx/>
              <a:buNone/>
            </a:pPr>
            <a:endParaRPr lang="en-US" altLang="en-US" sz="4400" dirty="0"/>
          </a:p>
        </p:txBody>
      </p:sp>
      <p:sp>
        <p:nvSpPr>
          <p:cNvPr id="34819" name="Subtitle 4"/>
          <p:cNvSpPr>
            <a:spLocks/>
          </p:cNvSpPr>
          <p:nvPr/>
        </p:nvSpPr>
        <p:spPr bwMode="auto">
          <a:xfrm>
            <a:off x="1371600" y="30480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37931725" indent="-37474525"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lgn="ctr" eaLnBrk="1" hangingPunct="1">
              <a:buFont typeface="Arial" charset="0"/>
              <a:buNone/>
            </a:pPr>
            <a:endParaRPr lang="en-US" altLang="en-US" sz="4400" dirty="0">
              <a:solidFill>
                <a:srgbClr val="FFFFFF"/>
              </a:solidFill>
            </a:endParaRPr>
          </a:p>
        </p:txBody>
      </p:sp>
      <p:sp>
        <p:nvSpPr>
          <p:cNvPr id="7" name="Title 6"/>
          <p:cNvSpPr>
            <a:spLocks noGrp="1"/>
          </p:cNvSpPr>
          <p:nvPr>
            <p:ph type="title"/>
          </p:nvPr>
        </p:nvSpPr>
        <p:spPr>
          <a:xfrm>
            <a:off x="721093" y="2562225"/>
            <a:ext cx="7772400" cy="1362075"/>
          </a:xfrm>
        </p:spPr>
        <p:txBody>
          <a:bodyPr/>
          <a:lstStyle/>
          <a:p>
            <a:r>
              <a:rPr lang="en-US" altLang="en-US" dirty="0" smtClean="0"/>
              <a:t>Respiratory Compromise Associated with Mechanics of Ventilation</a:t>
            </a:r>
            <a:br>
              <a:rPr lang="en-US" altLang="en-US" dirty="0" smtClean="0"/>
            </a:br>
            <a:endParaRPr lang="en-US" dirty="0"/>
          </a:p>
        </p:txBody>
      </p:sp>
      <p:sp>
        <p:nvSpPr>
          <p:cNvPr id="8" name="Text Placeholder 7"/>
          <p:cNvSpPr>
            <a:spLocks noGrp="1"/>
          </p:cNvSpPr>
          <p:nvPr>
            <p:ph type="body" idx="1"/>
          </p:nvPr>
        </p:nvSpPr>
        <p:spPr/>
        <p:txBody>
          <a:bodyPr/>
          <a:lstStyle/>
          <a:p>
            <a:r>
              <a:rPr lang="en-US" altLang="en-US" smtClean="0"/>
              <a:t>Pleural Space</a:t>
            </a:r>
          </a:p>
          <a:p>
            <a:endParaRPr lang="en-US" dirty="0"/>
          </a:p>
        </p:txBody>
      </p:sp>
      <p:sp>
        <p:nvSpPr>
          <p:cNvPr id="34820" name="Slide Number Placeholder 1"/>
          <p:cNvSpPr>
            <a:spLocks noGrp="1"/>
          </p:cNvSpPr>
          <p:nvPr>
            <p:ph type="sldNum" sz="quarter" idx="4"/>
          </p:nvPr>
        </p:nvSpPr>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fld id="{7438E2BB-85E0-41AF-A0D6-3B94B1DE26BC}" type="slidenum">
              <a:rPr lang="en-US" altLang="en-US" smtClean="0"/>
              <a:pPr/>
              <a:t>50</a:t>
            </a:fld>
            <a:endParaRPr lang="en-US" altLang="en-US"/>
          </a:p>
        </p:txBody>
      </p:sp>
      <p:sp>
        <p:nvSpPr>
          <p:cNvPr id="12" name="Footer Placeholder 11"/>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844" name="Picture 5" descr="Fig04-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8915400" cy="654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a:spLocks noChangeArrowheads="1"/>
          </p:cNvSpPr>
          <p:nvPr/>
        </p:nvSpPr>
        <p:spPr bwMode="auto">
          <a:xfrm>
            <a:off x="5486400" y="228600"/>
            <a:ext cx="3429000" cy="2286000"/>
          </a:xfrm>
          <a:prstGeom prst="ellipse">
            <a:avLst/>
          </a:prstGeom>
          <a:noFill/>
          <a:ln w="25400">
            <a:solidFill>
              <a:srgbClr val="002060"/>
            </a:solidFill>
            <a:round/>
            <a:headEnd/>
            <a:tailEnd/>
          </a:ln>
          <a:effectLst>
            <a:outerShdw blurRad="63500" dist="38100" dir="2700000" algn="tl" rotWithShape="0">
              <a:srgbClr val="000000">
                <a:alpha val="39998"/>
              </a:srgbClr>
            </a:outerShdw>
          </a:effectLst>
        </p:spPr>
        <p:txBody>
          <a:bodyPr anchor="ctr"/>
          <a:lstStyle>
            <a:lvl1pPr eaLnBrk="0" hangingPunct="0">
              <a:defRPr sz="2400" b="1">
                <a:solidFill>
                  <a:schemeClr val="tx1"/>
                </a:solidFill>
                <a:latin typeface="Arial" charset="0"/>
                <a:cs typeface="Arial" charset="0"/>
              </a:defRPr>
            </a:lvl1pPr>
            <a:lvl2pPr marL="37931725" indent="-37474525" eaLnBrk="0" hangingPunct="0">
              <a:defRPr sz="2400" b="1">
                <a:solidFill>
                  <a:schemeClr val="tx1"/>
                </a:solidFill>
                <a:latin typeface="Arial" charset="0"/>
                <a:cs typeface="Arial" charset="0"/>
              </a:defRPr>
            </a:lvl2pPr>
            <a:lvl3pPr eaLnBrk="0" hangingPunct="0">
              <a:defRPr sz="2400" b="1">
                <a:solidFill>
                  <a:schemeClr val="tx1"/>
                </a:solidFill>
                <a:latin typeface="Arial" charset="0"/>
                <a:cs typeface="Arial" charset="0"/>
              </a:defRPr>
            </a:lvl3pPr>
            <a:lvl4pPr eaLnBrk="0" hangingPunct="0">
              <a:defRPr sz="2400" b="1">
                <a:solidFill>
                  <a:schemeClr val="tx1"/>
                </a:solidFill>
                <a:latin typeface="Arial" charset="0"/>
                <a:cs typeface="Arial" charset="0"/>
              </a:defRPr>
            </a:lvl4pPr>
            <a:lvl5pPr eaLnBrk="0" hangingPunct="0">
              <a:defRPr sz="2400" b="1">
                <a:solidFill>
                  <a:schemeClr val="tx1"/>
                </a:solidFill>
                <a:latin typeface="Arial" charset="0"/>
                <a:cs typeface="Arial" charset="0"/>
              </a:defRPr>
            </a:lvl5pPr>
            <a:lvl6pPr marL="457200" eaLnBrk="0" fontAlgn="base" hangingPunct="0">
              <a:spcBef>
                <a:spcPct val="0"/>
              </a:spcBef>
              <a:spcAft>
                <a:spcPct val="0"/>
              </a:spcAft>
              <a:defRPr sz="2400" b="1">
                <a:solidFill>
                  <a:schemeClr val="tx1"/>
                </a:solidFill>
                <a:latin typeface="Arial" charset="0"/>
                <a:cs typeface="Arial" charset="0"/>
              </a:defRPr>
            </a:lvl6pPr>
            <a:lvl7pPr marL="914400" eaLnBrk="0" fontAlgn="base" hangingPunct="0">
              <a:spcBef>
                <a:spcPct val="0"/>
              </a:spcBef>
              <a:spcAft>
                <a:spcPct val="0"/>
              </a:spcAft>
              <a:defRPr sz="2400" b="1">
                <a:solidFill>
                  <a:schemeClr val="tx1"/>
                </a:solidFill>
                <a:latin typeface="Arial" charset="0"/>
                <a:cs typeface="Arial" charset="0"/>
              </a:defRPr>
            </a:lvl7pPr>
            <a:lvl8pPr marL="1371600" eaLnBrk="0" fontAlgn="base" hangingPunct="0">
              <a:spcBef>
                <a:spcPct val="0"/>
              </a:spcBef>
              <a:spcAft>
                <a:spcPct val="0"/>
              </a:spcAft>
              <a:defRPr sz="2400" b="1">
                <a:solidFill>
                  <a:schemeClr val="tx1"/>
                </a:solidFill>
                <a:latin typeface="Arial" charset="0"/>
                <a:cs typeface="Arial" charset="0"/>
              </a:defRPr>
            </a:lvl8pPr>
            <a:lvl9pPr marL="1828800" eaLnBrk="0" fontAlgn="base" hangingPunct="0">
              <a:spcBef>
                <a:spcPct val="0"/>
              </a:spcBef>
              <a:spcAft>
                <a:spcPct val="0"/>
              </a:spcAft>
              <a:defRPr sz="2400" b="1">
                <a:solidFill>
                  <a:schemeClr val="tx1"/>
                </a:solidFill>
                <a:latin typeface="Arial" charset="0"/>
                <a:cs typeface="Arial" charset="0"/>
              </a:defRPr>
            </a:lvl9pPr>
          </a:lstStyle>
          <a:p>
            <a:pPr algn="ctr" eaLnBrk="1" hangingPunct="1">
              <a:defRPr/>
            </a:pPr>
            <a:endParaRPr lang="en-US" altLang="en-US" sz="1800" b="0" dirty="0" smtClean="0">
              <a:solidFill>
                <a:srgbClr val="FFFFFF"/>
              </a:solidFill>
            </a:endParaRPr>
          </a:p>
        </p:txBody>
      </p:sp>
      <p:sp>
        <p:nvSpPr>
          <p:cNvPr id="6" name="Down Arrow 5"/>
          <p:cNvSpPr>
            <a:spLocks noChangeArrowheads="1"/>
          </p:cNvSpPr>
          <p:nvPr/>
        </p:nvSpPr>
        <p:spPr bwMode="auto">
          <a:xfrm rot="-9604934">
            <a:off x="5453063" y="2408238"/>
            <a:ext cx="914400" cy="3100387"/>
          </a:xfrm>
          <a:prstGeom prst="downArrow">
            <a:avLst>
              <a:gd name="adj1" fmla="val 50000"/>
              <a:gd name="adj2" fmla="val 49996"/>
            </a:avLst>
          </a:prstGeom>
          <a:solidFill>
            <a:srgbClr val="002060"/>
          </a:solidFill>
          <a:ln w="25400">
            <a:solidFill>
              <a:srgbClr val="002060"/>
            </a:solidFill>
            <a:miter lim="800000"/>
            <a:headEnd/>
            <a:tailEnd/>
          </a:ln>
        </p:spPr>
        <p:txBody>
          <a:bodyPr rot="10800000" anchor="ct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37931725" indent="-37474525"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lgn="ctr" eaLnBrk="1" hangingPunct="1">
              <a:spcBef>
                <a:spcPct val="0"/>
              </a:spcBef>
              <a:buFontTx/>
              <a:buNone/>
            </a:pPr>
            <a:endParaRPr lang="en-US" altLang="en-US" sz="1800" b="0">
              <a:solidFill>
                <a:srgbClr val="FFFFFF"/>
              </a:solidFill>
            </a:endParaRPr>
          </a:p>
        </p:txBody>
      </p:sp>
      <p:grpSp>
        <p:nvGrpSpPr>
          <p:cNvPr id="4" name="Group 3"/>
          <p:cNvGrpSpPr>
            <a:grpSpLocks/>
          </p:cNvGrpSpPr>
          <p:nvPr/>
        </p:nvGrpSpPr>
        <p:grpSpPr bwMode="auto">
          <a:xfrm>
            <a:off x="762000" y="838200"/>
            <a:ext cx="7924800" cy="5029200"/>
            <a:chOff x="1600200" y="1143000"/>
            <a:chExt cx="6530597" cy="3625075"/>
          </a:xfrm>
        </p:grpSpPr>
        <p:sp>
          <p:nvSpPr>
            <p:cNvPr id="3" name="Rectangle 2"/>
            <p:cNvSpPr/>
            <p:nvPr/>
          </p:nvSpPr>
          <p:spPr>
            <a:xfrm>
              <a:off x="1600200" y="1355836"/>
              <a:ext cx="6356605" cy="3412239"/>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5850" name="Picture 7" descr="K:\BobData\EMT_PPTs\lung-sectio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3812" y="1143000"/>
              <a:ext cx="6356985" cy="341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Slide Number Placeholder 7"/>
          <p:cNvSpPr>
            <a:spLocks noGrp="1"/>
          </p:cNvSpPr>
          <p:nvPr>
            <p:ph type="sldNum" sz="quarter" idx="4"/>
          </p:nvPr>
        </p:nvSpPr>
        <p:spPr/>
        <p:txBody>
          <a:bodyPr/>
          <a:lstStyle/>
          <a:p>
            <a:pPr>
              <a:defRPr/>
            </a:pPr>
            <a:fld id="{7934EB4C-221A-437D-9B9D-B7EF4B61892B}" type="slidenum">
              <a:rPr lang="en-US" smtClean="0"/>
              <a:pPr>
                <a:defRPr/>
              </a:pPr>
              <a:t>51</a:t>
            </a:fld>
            <a:endParaRPr lang="en-US" dirty="0"/>
          </a:p>
        </p:txBody>
      </p:sp>
      <p:sp>
        <p:nvSpPr>
          <p:cNvPr id="9" name="Footer Placeholder 8"/>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p:cNvSpPr>
            <a:spLocks/>
          </p:cNvSpPr>
          <p:nvPr/>
        </p:nvSpPr>
        <p:spPr bwMode="auto">
          <a:xfrm>
            <a:off x="685800" y="666750"/>
            <a:ext cx="77724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37931725" indent="-37474525"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lgn="ctr" eaLnBrk="1" hangingPunct="1">
              <a:spcBef>
                <a:spcPct val="0"/>
              </a:spcBef>
              <a:buFontTx/>
              <a:buNone/>
            </a:pPr>
            <a:r>
              <a:rPr lang="en-US" altLang="en-US" sz="3600" b="0"/>
              <a:t>Respiratory Compromise Associated with Mechanics of Ventilation</a:t>
            </a:r>
            <a:endParaRPr lang="en-US" altLang="en-US" sz="4400"/>
          </a:p>
        </p:txBody>
      </p:sp>
      <p:sp>
        <p:nvSpPr>
          <p:cNvPr id="36867" name="Subtitle 4"/>
          <p:cNvSpPr>
            <a:spLocks/>
          </p:cNvSpPr>
          <p:nvPr/>
        </p:nvSpPr>
        <p:spPr bwMode="auto">
          <a:xfrm>
            <a:off x="1371600" y="30480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37931725" indent="-37474525"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lgn="ctr" eaLnBrk="1" hangingPunct="1">
              <a:buFont typeface="Arial" charset="0"/>
              <a:buNone/>
            </a:pPr>
            <a:r>
              <a:rPr lang="en-US" altLang="en-US" sz="4400">
                <a:solidFill>
                  <a:srgbClr val="FFFFFF"/>
                </a:solidFill>
              </a:rPr>
              <a:t>Minute Ventilation</a:t>
            </a:r>
          </a:p>
        </p:txBody>
      </p:sp>
      <p:sp>
        <p:nvSpPr>
          <p:cNvPr id="4" name="Slide Number Placeholder 3"/>
          <p:cNvSpPr>
            <a:spLocks noGrp="1"/>
          </p:cNvSpPr>
          <p:nvPr>
            <p:ph type="sldNum" sz="quarter" idx="4"/>
          </p:nvPr>
        </p:nvSpPr>
        <p:spPr/>
        <p:txBody>
          <a:bodyPr/>
          <a:lstStyle/>
          <a:p>
            <a:pPr>
              <a:defRPr/>
            </a:pPr>
            <a:fld id="{7934EB4C-221A-437D-9B9D-B7EF4B61892B}" type="slidenum">
              <a:rPr lang="en-US" smtClean="0"/>
              <a:pPr>
                <a:defRPr/>
              </a:pPr>
              <a:t>52</a:t>
            </a:fld>
            <a:endParaRPr lang="en-US" dirty="0"/>
          </a:p>
        </p:txBody>
      </p:sp>
      <p:sp>
        <p:nvSpPr>
          <p:cNvPr id="5" name="Footer Placeholder 4"/>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28600" y="4191000"/>
            <a:ext cx="8686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37931725" indent="-37474525"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lgn="ctr" eaLnBrk="1" hangingPunct="1">
              <a:spcBef>
                <a:spcPct val="0"/>
              </a:spcBef>
              <a:buFont typeface="Arial" charset="0"/>
              <a:buNone/>
            </a:pPr>
            <a:r>
              <a:rPr lang="en-US" altLang="en-US" sz="2400">
                <a:solidFill>
                  <a:schemeClr val="tx1"/>
                </a:solidFill>
              </a:rPr>
              <a:t>Minute Ventilation = Tidal Volume (V</a:t>
            </a:r>
            <a:r>
              <a:rPr lang="en-US" altLang="en-US" sz="2400" baseline="-25000">
                <a:solidFill>
                  <a:schemeClr val="tx1"/>
                </a:solidFill>
              </a:rPr>
              <a:t>T</a:t>
            </a:r>
            <a:r>
              <a:rPr lang="en-US" altLang="en-US" sz="2400">
                <a:solidFill>
                  <a:schemeClr val="tx1"/>
                </a:solidFill>
              </a:rPr>
              <a:t>) x Frequency (f/min)</a:t>
            </a:r>
          </a:p>
        </p:txBody>
      </p:sp>
      <p:sp>
        <p:nvSpPr>
          <p:cNvPr id="37891" name="Title 1"/>
          <p:cNvSpPr txBox="1">
            <a:spLocks/>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37931725" indent="-37474525"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lgn="ctr" eaLnBrk="1" hangingPunct="1">
              <a:spcBef>
                <a:spcPct val="0"/>
              </a:spcBef>
              <a:buFontTx/>
              <a:buNone/>
            </a:pPr>
            <a:endParaRPr lang="en-US" altLang="en-US" sz="4400" dirty="0"/>
          </a:p>
        </p:txBody>
      </p:sp>
      <p:graphicFrame>
        <p:nvGraphicFramePr>
          <p:cNvPr id="7" name="Table 6"/>
          <p:cNvGraphicFramePr>
            <a:graphicFrameLocks noGrp="1"/>
          </p:cNvGraphicFramePr>
          <p:nvPr/>
        </p:nvGraphicFramePr>
        <p:xfrm>
          <a:off x="381000" y="1143000"/>
          <a:ext cx="8458200" cy="2878361"/>
        </p:xfrm>
        <a:graphic>
          <a:graphicData uri="http://schemas.openxmlformats.org/drawingml/2006/table">
            <a:tbl>
              <a:tblPr/>
              <a:tblGrid>
                <a:gridCol w="3048000"/>
                <a:gridCol w="5410200"/>
              </a:tblGrid>
              <a:tr h="988665">
                <a:tc>
                  <a:txBody>
                    <a:bodyPr/>
                    <a:lstStyle>
                      <a:lvl1pPr eaLnBrk="0" hangingPunct="0">
                        <a:spcBef>
                          <a:spcPct val="20000"/>
                        </a:spcBef>
                        <a:buFont typeface="Arial" charset="0"/>
                        <a:defRPr sz="2800">
                          <a:solidFill>
                            <a:schemeClr val="bg1"/>
                          </a:solidFill>
                          <a:latin typeface="Arial" charset="0"/>
                          <a:ea typeface="ＭＳ Ｐゴシック" charset="-128"/>
                        </a:defRPr>
                      </a:lvl1pPr>
                      <a:lvl2pPr marL="37931725" indent="-37474525" eaLnBrk="0" hangingPunct="0">
                        <a:spcBef>
                          <a:spcPct val="20000"/>
                        </a:spcBef>
                        <a:buFont typeface="Arial" charset="0"/>
                        <a:defRPr sz="2400">
                          <a:solidFill>
                            <a:schemeClr val="bg1"/>
                          </a:solidFill>
                          <a:latin typeface="Arial" charset="0"/>
                          <a:ea typeface="ＭＳ Ｐゴシック" charset="-128"/>
                        </a:defRPr>
                      </a:lvl2pPr>
                      <a:lvl3pPr eaLnBrk="0" hangingPunct="0">
                        <a:spcBef>
                          <a:spcPct val="20000"/>
                        </a:spcBef>
                        <a:defRPr sz="2000">
                          <a:solidFill>
                            <a:schemeClr val="bg1"/>
                          </a:solidFill>
                          <a:latin typeface="Arial" charset="0"/>
                          <a:ea typeface="ＭＳ Ｐゴシック" charset="-128"/>
                        </a:defRPr>
                      </a:lvl3pPr>
                      <a:lvl4pPr eaLnBrk="0" hangingPunct="0">
                        <a:spcBef>
                          <a:spcPct val="20000"/>
                        </a:spcBef>
                        <a:defRPr>
                          <a:solidFill>
                            <a:schemeClr val="bg1"/>
                          </a:solidFill>
                          <a:latin typeface="Arial" charset="0"/>
                          <a:ea typeface="ＭＳ Ｐゴシック" charset="-128"/>
                        </a:defRPr>
                      </a:lvl4pPr>
                      <a:lvl5pPr eaLnBrk="0" hangingPunct="0">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FFFFFF"/>
                          </a:solidFill>
                          <a:effectLst/>
                          <a:latin typeface="Calibri" charset="0"/>
                          <a:cs typeface="Arial" charset="0"/>
                        </a:rPr>
                        <a:t>Minute Ventilation</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charset="0"/>
                        <a:defRPr sz="2800">
                          <a:solidFill>
                            <a:schemeClr val="bg1"/>
                          </a:solidFill>
                          <a:latin typeface="Arial" charset="0"/>
                          <a:ea typeface="ＭＳ Ｐゴシック" charset="-128"/>
                        </a:defRPr>
                      </a:lvl1pPr>
                      <a:lvl2pPr marL="37931725" indent="-37474525" eaLnBrk="0" hangingPunct="0">
                        <a:spcBef>
                          <a:spcPct val="20000"/>
                        </a:spcBef>
                        <a:buFont typeface="Arial" charset="0"/>
                        <a:defRPr sz="2400">
                          <a:solidFill>
                            <a:schemeClr val="bg1"/>
                          </a:solidFill>
                          <a:latin typeface="Arial" charset="0"/>
                          <a:ea typeface="ＭＳ Ｐゴシック" charset="-128"/>
                        </a:defRPr>
                      </a:lvl2pPr>
                      <a:lvl3pPr eaLnBrk="0" hangingPunct="0">
                        <a:spcBef>
                          <a:spcPct val="20000"/>
                        </a:spcBef>
                        <a:defRPr sz="2000">
                          <a:solidFill>
                            <a:schemeClr val="bg1"/>
                          </a:solidFill>
                          <a:latin typeface="Arial" charset="0"/>
                          <a:ea typeface="ＭＳ Ｐゴシック" charset="-128"/>
                        </a:defRPr>
                      </a:lvl3pPr>
                      <a:lvl4pPr eaLnBrk="0" hangingPunct="0">
                        <a:spcBef>
                          <a:spcPct val="20000"/>
                        </a:spcBef>
                        <a:defRPr>
                          <a:solidFill>
                            <a:schemeClr val="bg1"/>
                          </a:solidFill>
                          <a:latin typeface="Arial" charset="0"/>
                          <a:ea typeface="ＭＳ Ｐゴシック" charset="-128"/>
                        </a:defRPr>
                      </a:lvl4pPr>
                      <a:lvl5pPr eaLnBrk="0" hangingPunct="0">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FFFFFF"/>
                          </a:solidFill>
                          <a:effectLst/>
                          <a:latin typeface="Calibri" charset="0"/>
                          <a:cs typeface="Arial" charset="0"/>
                        </a:rPr>
                        <a:t>The amount of air moved in and out of the lungs in one minute</a:t>
                      </a:r>
                    </a:p>
                  </a:txBody>
                  <a:tcPr marT="45704" marB="4570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944736">
                <a:tc>
                  <a:txBody>
                    <a:bodyPr/>
                    <a:lstStyle>
                      <a:lvl1pPr eaLnBrk="0" hangingPunct="0">
                        <a:spcBef>
                          <a:spcPct val="20000"/>
                        </a:spcBef>
                        <a:buFont typeface="Arial" charset="0"/>
                        <a:defRPr sz="2800">
                          <a:solidFill>
                            <a:schemeClr val="bg1"/>
                          </a:solidFill>
                          <a:latin typeface="Arial" charset="0"/>
                          <a:ea typeface="ＭＳ Ｐゴシック" charset="-128"/>
                        </a:defRPr>
                      </a:lvl1pPr>
                      <a:lvl2pPr marL="37931725" indent="-37474525" eaLnBrk="0" hangingPunct="0">
                        <a:spcBef>
                          <a:spcPct val="20000"/>
                        </a:spcBef>
                        <a:buFont typeface="Arial" charset="0"/>
                        <a:defRPr sz="2400">
                          <a:solidFill>
                            <a:schemeClr val="bg1"/>
                          </a:solidFill>
                          <a:latin typeface="Arial" charset="0"/>
                          <a:ea typeface="ＭＳ Ｐゴシック" charset="-128"/>
                        </a:defRPr>
                      </a:lvl2pPr>
                      <a:lvl3pPr eaLnBrk="0" hangingPunct="0">
                        <a:spcBef>
                          <a:spcPct val="20000"/>
                        </a:spcBef>
                        <a:defRPr sz="2000">
                          <a:solidFill>
                            <a:schemeClr val="bg1"/>
                          </a:solidFill>
                          <a:latin typeface="Arial" charset="0"/>
                          <a:ea typeface="ＭＳ Ｐゴシック" charset="-128"/>
                        </a:defRPr>
                      </a:lvl3pPr>
                      <a:lvl4pPr eaLnBrk="0" hangingPunct="0">
                        <a:spcBef>
                          <a:spcPct val="20000"/>
                        </a:spcBef>
                        <a:defRPr>
                          <a:solidFill>
                            <a:schemeClr val="bg1"/>
                          </a:solidFill>
                          <a:latin typeface="Arial" charset="0"/>
                          <a:ea typeface="ＭＳ Ｐゴシック" charset="-128"/>
                        </a:defRPr>
                      </a:lvl4pPr>
                      <a:lvl5pPr eaLnBrk="0" hangingPunct="0">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rgbClr val="000000"/>
                          </a:solidFill>
                          <a:effectLst/>
                          <a:latin typeface="Calibri" charset="0"/>
                          <a:cs typeface="Arial" charset="0"/>
                        </a:rPr>
                        <a:t>Tidal Volume</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charset="0"/>
                        <a:defRPr sz="2800">
                          <a:solidFill>
                            <a:schemeClr val="bg1"/>
                          </a:solidFill>
                          <a:latin typeface="Arial" charset="0"/>
                          <a:ea typeface="ＭＳ Ｐゴシック" charset="-128"/>
                        </a:defRPr>
                      </a:lvl1pPr>
                      <a:lvl2pPr marL="37931725" indent="-37474525" eaLnBrk="0" hangingPunct="0">
                        <a:spcBef>
                          <a:spcPct val="20000"/>
                        </a:spcBef>
                        <a:buFont typeface="Arial" charset="0"/>
                        <a:defRPr sz="2400">
                          <a:solidFill>
                            <a:schemeClr val="bg1"/>
                          </a:solidFill>
                          <a:latin typeface="Arial" charset="0"/>
                          <a:ea typeface="ＭＳ Ｐゴシック" charset="-128"/>
                        </a:defRPr>
                      </a:lvl2pPr>
                      <a:lvl3pPr eaLnBrk="0" hangingPunct="0">
                        <a:spcBef>
                          <a:spcPct val="20000"/>
                        </a:spcBef>
                        <a:defRPr sz="2000">
                          <a:solidFill>
                            <a:schemeClr val="bg1"/>
                          </a:solidFill>
                          <a:latin typeface="Arial" charset="0"/>
                          <a:ea typeface="ＭＳ Ｐゴシック" charset="-128"/>
                        </a:defRPr>
                      </a:lvl3pPr>
                      <a:lvl4pPr eaLnBrk="0" hangingPunct="0">
                        <a:spcBef>
                          <a:spcPct val="20000"/>
                        </a:spcBef>
                        <a:defRPr>
                          <a:solidFill>
                            <a:schemeClr val="bg1"/>
                          </a:solidFill>
                          <a:latin typeface="Arial" charset="0"/>
                          <a:ea typeface="ＭＳ Ｐゴシック" charset="-128"/>
                        </a:defRPr>
                      </a:lvl4pPr>
                      <a:lvl5pPr eaLnBrk="0" hangingPunct="0">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rgbClr val="000000"/>
                          </a:solidFill>
                          <a:effectLst/>
                          <a:latin typeface="Calibri" charset="0"/>
                          <a:cs typeface="Arial" charset="0"/>
                        </a:rPr>
                        <a:t>The volume of air inhaled</a:t>
                      </a:r>
                      <a:br>
                        <a:rPr kumimoji="0" lang="en-US" altLang="en-US" sz="2800" b="0" i="0" u="none" strike="noStrike" cap="none" normalizeH="0" baseline="0" dirty="0" smtClean="0">
                          <a:ln>
                            <a:noFill/>
                          </a:ln>
                          <a:solidFill>
                            <a:srgbClr val="000000"/>
                          </a:solidFill>
                          <a:effectLst/>
                          <a:latin typeface="Calibri" charset="0"/>
                          <a:cs typeface="Arial" charset="0"/>
                        </a:rPr>
                      </a:br>
                      <a:r>
                        <a:rPr kumimoji="0" lang="en-US" altLang="en-US" sz="2800" b="0" i="0" u="none" strike="noStrike" cap="none" normalizeH="0" baseline="0" dirty="0" smtClean="0">
                          <a:ln>
                            <a:noFill/>
                          </a:ln>
                          <a:solidFill>
                            <a:srgbClr val="000000"/>
                          </a:solidFill>
                          <a:effectLst/>
                          <a:latin typeface="Calibri" charset="0"/>
                          <a:cs typeface="Arial" charset="0"/>
                        </a:rPr>
                        <a:t> with each breath</a:t>
                      </a:r>
                    </a:p>
                  </a:txBody>
                  <a:tcPr marT="45704" marB="4570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944736">
                <a:tc>
                  <a:txBody>
                    <a:bodyPr/>
                    <a:lstStyle>
                      <a:lvl1pPr eaLnBrk="0" hangingPunct="0">
                        <a:spcBef>
                          <a:spcPct val="20000"/>
                        </a:spcBef>
                        <a:buFont typeface="Arial" charset="0"/>
                        <a:defRPr sz="2800">
                          <a:solidFill>
                            <a:schemeClr val="bg1"/>
                          </a:solidFill>
                          <a:latin typeface="Arial" charset="0"/>
                          <a:ea typeface="ＭＳ Ｐゴシック" charset="-128"/>
                        </a:defRPr>
                      </a:lvl1pPr>
                      <a:lvl2pPr marL="37931725" indent="-37474525" eaLnBrk="0" hangingPunct="0">
                        <a:spcBef>
                          <a:spcPct val="20000"/>
                        </a:spcBef>
                        <a:buFont typeface="Arial" charset="0"/>
                        <a:defRPr sz="2400">
                          <a:solidFill>
                            <a:schemeClr val="bg1"/>
                          </a:solidFill>
                          <a:latin typeface="Arial" charset="0"/>
                          <a:ea typeface="ＭＳ Ｐゴシック" charset="-128"/>
                        </a:defRPr>
                      </a:lvl2pPr>
                      <a:lvl3pPr eaLnBrk="0" hangingPunct="0">
                        <a:spcBef>
                          <a:spcPct val="20000"/>
                        </a:spcBef>
                        <a:defRPr sz="2000">
                          <a:solidFill>
                            <a:schemeClr val="bg1"/>
                          </a:solidFill>
                          <a:latin typeface="Arial" charset="0"/>
                          <a:ea typeface="ＭＳ Ｐゴシック" charset="-128"/>
                        </a:defRPr>
                      </a:lvl3pPr>
                      <a:lvl4pPr eaLnBrk="0" hangingPunct="0">
                        <a:spcBef>
                          <a:spcPct val="20000"/>
                        </a:spcBef>
                        <a:defRPr>
                          <a:solidFill>
                            <a:schemeClr val="bg1"/>
                          </a:solidFill>
                          <a:latin typeface="Arial" charset="0"/>
                          <a:ea typeface="ＭＳ Ｐゴシック" charset="-128"/>
                        </a:defRPr>
                      </a:lvl4pPr>
                      <a:lvl5pPr eaLnBrk="0" hangingPunct="0">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rgbClr val="000000"/>
                          </a:solidFill>
                          <a:effectLst/>
                          <a:latin typeface="Calibri" charset="0"/>
                          <a:cs typeface="Arial" charset="0"/>
                        </a:rPr>
                        <a:t>Frequency</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charset="0"/>
                        <a:defRPr sz="2800">
                          <a:solidFill>
                            <a:schemeClr val="bg1"/>
                          </a:solidFill>
                          <a:latin typeface="Arial" charset="0"/>
                          <a:ea typeface="ＭＳ Ｐゴシック" charset="-128"/>
                        </a:defRPr>
                      </a:lvl1pPr>
                      <a:lvl2pPr marL="37931725" indent="-37474525" eaLnBrk="0" hangingPunct="0">
                        <a:spcBef>
                          <a:spcPct val="20000"/>
                        </a:spcBef>
                        <a:buFont typeface="Arial" charset="0"/>
                        <a:defRPr sz="2400">
                          <a:solidFill>
                            <a:schemeClr val="bg1"/>
                          </a:solidFill>
                          <a:latin typeface="Arial" charset="0"/>
                          <a:ea typeface="ＭＳ Ｐゴシック" charset="-128"/>
                        </a:defRPr>
                      </a:lvl2pPr>
                      <a:lvl3pPr eaLnBrk="0" hangingPunct="0">
                        <a:spcBef>
                          <a:spcPct val="20000"/>
                        </a:spcBef>
                        <a:defRPr sz="2000">
                          <a:solidFill>
                            <a:schemeClr val="bg1"/>
                          </a:solidFill>
                          <a:latin typeface="Arial" charset="0"/>
                          <a:ea typeface="ＭＳ Ｐゴシック" charset="-128"/>
                        </a:defRPr>
                      </a:lvl3pPr>
                      <a:lvl4pPr eaLnBrk="0" hangingPunct="0">
                        <a:spcBef>
                          <a:spcPct val="20000"/>
                        </a:spcBef>
                        <a:defRPr>
                          <a:solidFill>
                            <a:schemeClr val="bg1"/>
                          </a:solidFill>
                          <a:latin typeface="Arial" charset="0"/>
                          <a:ea typeface="ＭＳ Ｐゴシック" charset="-128"/>
                        </a:defRPr>
                      </a:lvl4pPr>
                      <a:lvl5pPr eaLnBrk="0" hangingPunct="0">
                        <a:spcBef>
                          <a:spcPct val="20000"/>
                        </a:spcBef>
                        <a:defRPr>
                          <a:solidFill>
                            <a:schemeClr val="bg1"/>
                          </a:solidFill>
                          <a:latin typeface="Arial" charset="0"/>
                          <a:ea typeface="ＭＳ Ｐゴシック" charset="-128"/>
                        </a:defRPr>
                      </a:lvl5pPr>
                      <a:lvl6pPr marL="457200" eaLnBrk="0" fontAlgn="base" hangingPunct="0">
                        <a:spcBef>
                          <a:spcPct val="20000"/>
                        </a:spcBef>
                        <a:spcAft>
                          <a:spcPct val="0"/>
                        </a:spcAft>
                        <a:defRPr>
                          <a:solidFill>
                            <a:schemeClr val="bg1"/>
                          </a:solidFill>
                          <a:latin typeface="Arial" charset="0"/>
                          <a:ea typeface="ＭＳ Ｐゴシック" charset="-128"/>
                        </a:defRPr>
                      </a:lvl6pPr>
                      <a:lvl7pPr marL="914400" eaLnBrk="0" fontAlgn="base" hangingPunct="0">
                        <a:spcBef>
                          <a:spcPct val="20000"/>
                        </a:spcBef>
                        <a:spcAft>
                          <a:spcPct val="0"/>
                        </a:spcAft>
                        <a:defRPr>
                          <a:solidFill>
                            <a:schemeClr val="bg1"/>
                          </a:solidFill>
                          <a:latin typeface="Arial" charset="0"/>
                          <a:ea typeface="ＭＳ Ｐゴシック" charset="-128"/>
                        </a:defRPr>
                      </a:lvl7pPr>
                      <a:lvl8pPr marL="1371600" eaLnBrk="0" fontAlgn="base" hangingPunct="0">
                        <a:spcBef>
                          <a:spcPct val="20000"/>
                        </a:spcBef>
                        <a:spcAft>
                          <a:spcPct val="0"/>
                        </a:spcAft>
                        <a:defRPr>
                          <a:solidFill>
                            <a:schemeClr val="bg1"/>
                          </a:solidFill>
                          <a:latin typeface="Arial" charset="0"/>
                          <a:ea typeface="ＭＳ Ｐゴシック" charset="-128"/>
                        </a:defRPr>
                      </a:lvl8pPr>
                      <a:lvl9pPr marL="1828800" eaLnBrk="0" fontAlgn="base" hangingPunct="0">
                        <a:spcBef>
                          <a:spcPct val="20000"/>
                        </a:spcBef>
                        <a:spcAft>
                          <a:spcPct val="0"/>
                        </a:spcAft>
                        <a:defRPr>
                          <a:solidFill>
                            <a:schemeClr val="bg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rgbClr val="000000"/>
                          </a:solidFill>
                          <a:effectLst/>
                          <a:latin typeface="Calibri" charset="0"/>
                          <a:cs typeface="Arial" charset="0"/>
                        </a:rPr>
                        <a:t>The number of ventilations</a:t>
                      </a:r>
                      <a:br>
                        <a:rPr kumimoji="0" lang="en-US" altLang="en-US" sz="2800" b="0" i="0" u="none" strike="noStrike" cap="none" normalizeH="0" baseline="0" dirty="0" smtClean="0">
                          <a:ln>
                            <a:noFill/>
                          </a:ln>
                          <a:solidFill>
                            <a:srgbClr val="000000"/>
                          </a:solidFill>
                          <a:effectLst/>
                          <a:latin typeface="Calibri" charset="0"/>
                          <a:cs typeface="Arial" charset="0"/>
                        </a:rPr>
                      </a:br>
                      <a:r>
                        <a:rPr kumimoji="0" lang="en-US" altLang="en-US" sz="2800" b="0" i="0" u="none" strike="noStrike" cap="none" normalizeH="0" baseline="0" dirty="0" smtClean="0">
                          <a:ln>
                            <a:noFill/>
                          </a:ln>
                          <a:solidFill>
                            <a:srgbClr val="000000"/>
                          </a:solidFill>
                          <a:effectLst/>
                          <a:latin typeface="Calibri" charset="0"/>
                          <a:cs typeface="Arial" charset="0"/>
                        </a:rPr>
                        <a:t> in one minute</a:t>
                      </a:r>
                    </a:p>
                  </a:txBody>
                  <a:tcPr marT="45704" marB="4570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37906" name="Content Placeholder 2"/>
          <p:cNvSpPr txBox="1">
            <a:spLocks/>
          </p:cNvSpPr>
          <p:nvPr/>
        </p:nvSpPr>
        <p:spPr bwMode="auto">
          <a:xfrm>
            <a:off x="228600" y="4724400"/>
            <a:ext cx="8686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37931725" indent="-37474525"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eaLnBrk="1" hangingPunct="1">
              <a:buFont typeface="Arial" charset="0"/>
              <a:buChar char="•"/>
            </a:pPr>
            <a:endParaRPr lang="en-US" altLang="en-US" sz="2800" u="sng" dirty="0"/>
          </a:p>
        </p:txBody>
      </p:sp>
      <p:sp>
        <p:nvSpPr>
          <p:cNvPr id="6" name="Title 5"/>
          <p:cNvSpPr>
            <a:spLocks noGrp="1"/>
          </p:cNvSpPr>
          <p:nvPr>
            <p:ph type="title"/>
          </p:nvPr>
        </p:nvSpPr>
        <p:spPr/>
        <p:txBody>
          <a:bodyPr/>
          <a:lstStyle/>
          <a:p>
            <a:r>
              <a:rPr lang="en-US" altLang="en-US" smtClean="0"/>
              <a:t>Minute Ventilation</a:t>
            </a:r>
            <a:endParaRPr lang="en-US" dirty="0"/>
          </a:p>
        </p:txBody>
      </p:sp>
      <p:sp>
        <p:nvSpPr>
          <p:cNvPr id="8" name="Content Placeholder 7"/>
          <p:cNvSpPr>
            <a:spLocks noGrp="1"/>
          </p:cNvSpPr>
          <p:nvPr>
            <p:ph idx="1"/>
          </p:nvPr>
        </p:nvSpPr>
        <p:spPr>
          <a:xfrm>
            <a:off x="190500" y="4724400"/>
            <a:ext cx="8763000" cy="1524000"/>
          </a:xfrm>
        </p:spPr>
        <p:txBody>
          <a:bodyPr/>
          <a:lstStyle/>
          <a:p>
            <a:r>
              <a:rPr lang="en-US" altLang="en-US" dirty="0" smtClean="0"/>
              <a:t>In an average adult, tidal volume (VT) is ~ 500 mL and frequency is ~ 12 breaths per minute</a:t>
            </a:r>
          </a:p>
          <a:p>
            <a:r>
              <a:rPr lang="en-US" altLang="en-US" dirty="0" smtClean="0"/>
              <a:t>MV = </a:t>
            </a:r>
            <a:r>
              <a:rPr lang="en-US" altLang="en-US" dirty="0" err="1" smtClean="0"/>
              <a:t>500mL</a:t>
            </a:r>
            <a:r>
              <a:rPr lang="en-US" altLang="en-US" dirty="0" smtClean="0"/>
              <a:t> x 12/min = 6,000 mL/min or 6 L/min</a:t>
            </a:r>
          </a:p>
          <a:p>
            <a:endParaRPr lang="en-US" dirty="0"/>
          </a:p>
        </p:txBody>
      </p:sp>
      <p:sp>
        <p:nvSpPr>
          <p:cNvPr id="11" name="Slide Number Placeholder 10"/>
          <p:cNvSpPr>
            <a:spLocks noGrp="1"/>
          </p:cNvSpPr>
          <p:nvPr>
            <p:ph type="sldNum" sz="quarter" idx="4"/>
          </p:nvPr>
        </p:nvSpPr>
        <p:spPr/>
        <p:txBody>
          <a:bodyPr/>
          <a:lstStyle/>
          <a:p>
            <a:pPr>
              <a:defRPr/>
            </a:pPr>
            <a:fld id="{7934EB4C-221A-437D-9B9D-B7EF4B61892B}" type="slidenum">
              <a:rPr lang="en-US" smtClean="0"/>
              <a:pPr>
                <a:defRPr/>
              </a:pPr>
              <a:t>53</a:t>
            </a:fld>
            <a:endParaRPr lang="en-US" dirty="0"/>
          </a:p>
        </p:txBody>
      </p:sp>
      <p:sp>
        <p:nvSpPr>
          <p:cNvPr id="12" name="Footer Placeholder 11"/>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l"/>
            <a:r>
              <a:rPr lang="en-US" altLang="en-US" smtClean="0">
                <a:solidFill>
                  <a:srgbClr val="C00000"/>
                </a:solidFill>
              </a:rPr>
              <a:t>NOTE:</a:t>
            </a:r>
            <a:endParaRPr lang="en-US" dirty="0"/>
          </a:p>
        </p:txBody>
      </p:sp>
      <p:sp>
        <p:nvSpPr>
          <p:cNvPr id="38914" name="Content Placeholder 2"/>
          <p:cNvSpPr>
            <a:spLocks noGrp="1"/>
          </p:cNvSpPr>
          <p:nvPr>
            <p:ph idx="1"/>
          </p:nvPr>
        </p:nvSpPr>
        <p:spPr>
          <a:xfrm>
            <a:off x="685800" y="1066800"/>
            <a:ext cx="7772400" cy="4800600"/>
          </a:xfrm>
        </p:spPr>
        <p:txBody>
          <a:bodyPr/>
          <a:lstStyle/>
          <a:p>
            <a:pPr>
              <a:spcBef>
                <a:spcPts val="0"/>
              </a:spcBef>
            </a:pPr>
            <a:r>
              <a:rPr lang="en-US" altLang="en-US" dirty="0" smtClean="0"/>
              <a:t>A       in tidal volume will decrease the minute ventilation.</a:t>
            </a:r>
          </a:p>
          <a:p>
            <a:pPr>
              <a:spcBef>
                <a:spcPts val="0"/>
              </a:spcBef>
            </a:pPr>
            <a:r>
              <a:rPr lang="en-US" altLang="en-US" dirty="0" smtClean="0"/>
              <a:t>A       in frequency of ventilation will decrease the minute ventilation.</a:t>
            </a:r>
          </a:p>
          <a:p>
            <a:pPr>
              <a:spcBef>
                <a:spcPts val="0"/>
              </a:spcBef>
            </a:pPr>
            <a:r>
              <a:rPr lang="en-US" altLang="en-US" dirty="0" smtClean="0"/>
              <a:t>A       in minute ventilation will reduce the amount of air available for gas exchange in the alveoli.</a:t>
            </a:r>
          </a:p>
          <a:p>
            <a:pPr>
              <a:spcBef>
                <a:spcPts val="0"/>
              </a:spcBef>
            </a:pPr>
            <a:r>
              <a:rPr lang="en-US" altLang="en-US" dirty="0" smtClean="0"/>
              <a:t>A        in minute ventilation can lead to cellular hypoxia.</a:t>
            </a:r>
          </a:p>
          <a:p>
            <a:pPr>
              <a:spcBef>
                <a:spcPts val="0"/>
              </a:spcBef>
            </a:pPr>
            <a:r>
              <a:rPr lang="en-US" altLang="en-US" dirty="0" smtClean="0"/>
              <a:t>To ensure adequate ventilation, the patient must have both an adequate tidal volume and an adequate rate of ventilation.</a:t>
            </a:r>
          </a:p>
          <a:p>
            <a:pPr>
              <a:spcBef>
                <a:spcPts val="0"/>
              </a:spcBef>
            </a:pPr>
            <a:endParaRPr lang="en-US" altLang="en-US" dirty="0" smtClean="0"/>
          </a:p>
        </p:txBody>
      </p:sp>
      <p:sp>
        <p:nvSpPr>
          <p:cNvPr id="10" name="Down Arrow 9"/>
          <p:cNvSpPr/>
          <p:nvPr/>
        </p:nvSpPr>
        <p:spPr bwMode="auto">
          <a:xfrm>
            <a:off x="1676400" y="2101596"/>
            <a:ext cx="324856" cy="489204"/>
          </a:xfrm>
          <a:prstGeom prst="downArrow">
            <a:avLst/>
          </a:prstGeom>
          <a:solidFill>
            <a:srgbClr val="C00000"/>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ヒラギノ角ゴ Pro W3" charset="-128"/>
              <a:cs typeface="ヒラギノ角ゴ Pro W3" charset="-128"/>
            </a:endParaRPr>
          </a:p>
        </p:txBody>
      </p:sp>
      <p:sp>
        <p:nvSpPr>
          <p:cNvPr id="14" name="Down Arrow 13"/>
          <p:cNvSpPr/>
          <p:nvPr/>
        </p:nvSpPr>
        <p:spPr bwMode="auto">
          <a:xfrm>
            <a:off x="1676400" y="1263396"/>
            <a:ext cx="324856" cy="489204"/>
          </a:xfrm>
          <a:prstGeom prst="downArrow">
            <a:avLst/>
          </a:prstGeom>
          <a:solidFill>
            <a:srgbClr val="C00000"/>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ヒラギノ角ゴ Pro W3" charset="-128"/>
              <a:cs typeface="ヒラギノ角ゴ Pro W3" charset="-128"/>
            </a:endParaRPr>
          </a:p>
        </p:txBody>
      </p:sp>
      <p:sp>
        <p:nvSpPr>
          <p:cNvPr id="15" name="Down Arrow 14"/>
          <p:cNvSpPr/>
          <p:nvPr/>
        </p:nvSpPr>
        <p:spPr bwMode="auto">
          <a:xfrm>
            <a:off x="1676400" y="3015996"/>
            <a:ext cx="324856" cy="489204"/>
          </a:xfrm>
          <a:prstGeom prst="downArrow">
            <a:avLst/>
          </a:prstGeom>
          <a:solidFill>
            <a:srgbClr val="C00000"/>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ヒラギノ角ゴ Pro W3" charset="-128"/>
              <a:cs typeface="ヒラギノ角ゴ Pro W3" charset="-128"/>
            </a:endParaRPr>
          </a:p>
        </p:txBody>
      </p:sp>
      <p:sp>
        <p:nvSpPr>
          <p:cNvPr id="16" name="Down Arrow 15"/>
          <p:cNvSpPr/>
          <p:nvPr/>
        </p:nvSpPr>
        <p:spPr bwMode="auto">
          <a:xfrm>
            <a:off x="1676400" y="4235196"/>
            <a:ext cx="324856" cy="489204"/>
          </a:xfrm>
          <a:prstGeom prst="downArrow">
            <a:avLst/>
          </a:prstGeom>
          <a:solidFill>
            <a:srgbClr val="C00000"/>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ヒラギノ角ゴ Pro W3" charset="-128"/>
              <a:cs typeface="ヒラギノ角ゴ Pro W3" charset="-128"/>
            </a:endParaRPr>
          </a:p>
        </p:txBody>
      </p:sp>
      <p:sp>
        <p:nvSpPr>
          <p:cNvPr id="11" name="Slide Number Placeholder 10"/>
          <p:cNvSpPr>
            <a:spLocks noGrp="1"/>
          </p:cNvSpPr>
          <p:nvPr>
            <p:ph type="sldNum" sz="quarter" idx="4"/>
          </p:nvPr>
        </p:nvSpPr>
        <p:spPr/>
        <p:txBody>
          <a:bodyPr/>
          <a:lstStyle/>
          <a:p>
            <a:pPr>
              <a:defRPr/>
            </a:pPr>
            <a:fld id="{7934EB4C-221A-437D-9B9D-B7EF4B61892B}" type="slidenum">
              <a:rPr lang="en-US" smtClean="0"/>
              <a:pPr>
                <a:defRPr/>
              </a:pPr>
              <a:t>54</a:t>
            </a:fld>
            <a:endParaRPr lang="en-US" dirty="0"/>
          </a:p>
        </p:txBody>
      </p:sp>
      <p:sp>
        <p:nvSpPr>
          <p:cNvPr id="12" name="Footer Placeholder 11"/>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p:cNvSpPr>
          <p:nvPr/>
        </p:nvSpPr>
        <p:spPr bwMode="auto">
          <a:xfrm>
            <a:off x="685800" y="304800"/>
            <a:ext cx="77724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37931725" indent="-37474525"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lgn="ctr" eaLnBrk="1" hangingPunct="1">
              <a:spcBef>
                <a:spcPct val="0"/>
              </a:spcBef>
              <a:buFontTx/>
              <a:buNone/>
            </a:pPr>
            <a:r>
              <a:rPr lang="en-US" altLang="en-US" sz="3600" b="0"/>
              <a:t>Respiratory Compromise Associated with Mechanics of Ventilation</a:t>
            </a:r>
            <a:endParaRPr lang="en-US" altLang="en-US" sz="4400"/>
          </a:p>
        </p:txBody>
      </p:sp>
      <p:sp>
        <p:nvSpPr>
          <p:cNvPr id="39939" name="Subtitle 4"/>
          <p:cNvSpPr>
            <a:spLocks/>
          </p:cNvSpPr>
          <p:nvPr/>
        </p:nvSpPr>
        <p:spPr bwMode="auto">
          <a:xfrm>
            <a:off x="76200" y="2406650"/>
            <a:ext cx="89916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37931725" indent="-37474525"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lgn="ctr" eaLnBrk="1" hangingPunct="1">
              <a:buFont typeface="Arial" charset="0"/>
              <a:buNone/>
            </a:pPr>
            <a:r>
              <a:rPr lang="en-US" altLang="en-US" sz="4400">
                <a:solidFill>
                  <a:srgbClr val="FFFFFF"/>
                </a:solidFill>
              </a:rPr>
              <a:t>Alveolar Ventilation</a:t>
            </a:r>
          </a:p>
          <a:p>
            <a:pPr algn="ctr" eaLnBrk="1" hangingPunct="1">
              <a:buFont typeface="Arial" charset="0"/>
              <a:buNone/>
            </a:pPr>
            <a:r>
              <a:rPr lang="en-US" altLang="en-US" sz="2400">
                <a:solidFill>
                  <a:srgbClr val="FFFFFF"/>
                </a:solidFill>
              </a:rPr>
              <a:t>(</a:t>
            </a:r>
            <a:r>
              <a:rPr lang="en-US" altLang="en-US" sz="2400"/>
              <a:t>amount of air moved in and out of the alveoli in one minute)</a:t>
            </a:r>
            <a:endParaRPr lang="en-US" altLang="en-US" sz="2400">
              <a:solidFill>
                <a:srgbClr val="FFFFFF"/>
              </a:solidFill>
            </a:endParaRPr>
          </a:p>
        </p:txBody>
      </p:sp>
      <p:sp>
        <p:nvSpPr>
          <p:cNvPr id="39941" name="Rectangle 3"/>
          <p:cNvSpPr>
            <a:spLocks noChangeArrowheads="1"/>
          </p:cNvSpPr>
          <p:nvPr/>
        </p:nvSpPr>
        <p:spPr bwMode="auto">
          <a:xfrm>
            <a:off x="342900" y="4038600"/>
            <a:ext cx="8458200" cy="2359025"/>
          </a:xfrm>
          <a:prstGeom prst="rect">
            <a:avLst/>
          </a:prstGeom>
          <a:solidFill>
            <a:schemeClr val="bg1">
              <a:alpha val="90195"/>
            </a:schemeClr>
          </a:solidFill>
          <a:ln w="38100">
            <a:solidFill>
              <a:srgbClr val="C00000"/>
            </a:solidFill>
            <a:miter lim="800000"/>
            <a:headEnd/>
            <a:tailEnd/>
          </a:ln>
        </p:spPr>
        <p:txBody>
          <a:bodyPr>
            <a:spAutoFit/>
          </a:bodyPr>
          <a:lstStyle>
            <a:lvl1pPr marL="285750" indent="-285750"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ts val="400"/>
              </a:spcBef>
              <a:buFont typeface="Wingdings" pitchFamily="2" charset="2"/>
              <a:buChar char="Ø"/>
            </a:pPr>
            <a:r>
              <a:rPr lang="en-US" altLang="en-US" sz="2400" dirty="0"/>
              <a:t>A low tidal volume will decrease the alveolar ventilation by not putting enough air into the alveoli with each breath. </a:t>
            </a:r>
          </a:p>
          <a:p>
            <a:pPr eaLnBrk="1" hangingPunct="1">
              <a:spcBef>
                <a:spcPts val="400"/>
              </a:spcBef>
              <a:buFont typeface="Wingdings" pitchFamily="2" charset="2"/>
              <a:buChar char="Ø"/>
            </a:pPr>
            <a:r>
              <a:rPr lang="en-US" altLang="en-US" sz="2400" dirty="0"/>
              <a:t>A ventilatory rate that is too slow or too fast will not provide enough air in the alveoli for adequate gas exchange. </a:t>
            </a:r>
          </a:p>
        </p:txBody>
      </p:sp>
      <p:sp>
        <p:nvSpPr>
          <p:cNvPr id="4" name="Slide Number Placeholder 3"/>
          <p:cNvSpPr>
            <a:spLocks noGrp="1"/>
          </p:cNvSpPr>
          <p:nvPr>
            <p:ph type="sldNum" sz="quarter" idx="4"/>
          </p:nvPr>
        </p:nvSpPr>
        <p:spPr/>
        <p:txBody>
          <a:bodyPr/>
          <a:lstStyle/>
          <a:p>
            <a:pPr>
              <a:defRPr/>
            </a:pPr>
            <a:fld id="{7934EB4C-221A-437D-9B9D-B7EF4B61892B}" type="slidenum">
              <a:rPr lang="en-US" smtClean="0"/>
              <a:pPr>
                <a:defRPr/>
              </a:pPr>
              <a:t>55</a:t>
            </a:fld>
            <a:endParaRPr lang="en-US" dirty="0"/>
          </a:p>
        </p:txBody>
      </p:sp>
      <p:sp>
        <p:nvSpPr>
          <p:cNvPr id="5" name="Footer Placeholder 4"/>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5"/>
          <p:cNvSpPr>
            <a:spLocks noGrp="1"/>
          </p:cNvSpPr>
          <p:nvPr>
            <p:ph type="title"/>
          </p:nvPr>
        </p:nvSpPr>
        <p:spPr/>
        <p:txBody>
          <a:bodyPr/>
          <a:lstStyle/>
          <a:p>
            <a:r>
              <a:rPr lang="en-US" altLang="en-US" dirty="0" smtClean="0"/>
              <a:t>Alveolar ventilation </a:t>
            </a:r>
          </a:p>
        </p:txBody>
      </p:sp>
      <p:sp>
        <p:nvSpPr>
          <p:cNvPr id="7" name="Content Placeholder 6"/>
          <p:cNvSpPr>
            <a:spLocks noGrp="1"/>
          </p:cNvSpPr>
          <p:nvPr>
            <p:ph idx="1"/>
          </p:nvPr>
        </p:nvSpPr>
        <p:spPr>
          <a:xfrm>
            <a:off x="762000" y="1752600"/>
            <a:ext cx="7772400" cy="4800600"/>
          </a:xfrm>
        </p:spPr>
        <p:txBody>
          <a:bodyPr/>
          <a:lstStyle/>
          <a:p>
            <a:r>
              <a:rPr lang="en-US" altLang="en-US" sz="2400" dirty="0" smtClean="0"/>
              <a:t>V</a:t>
            </a:r>
            <a:r>
              <a:rPr lang="en-US" altLang="en-US" sz="2400" baseline="-25000" dirty="0" smtClean="0"/>
              <a:t>D</a:t>
            </a:r>
            <a:r>
              <a:rPr lang="en-US" altLang="en-US" sz="2400" dirty="0" smtClean="0"/>
              <a:t>  = approx. 150 mL</a:t>
            </a:r>
          </a:p>
          <a:p>
            <a:pPr>
              <a:spcBef>
                <a:spcPts val="0"/>
              </a:spcBef>
            </a:pPr>
            <a:r>
              <a:rPr lang="en-US" altLang="en-US" sz="2400" dirty="0" smtClean="0"/>
              <a:t>(500 mL–150 mL) x 12/min = </a:t>
            </a:r>
            <a:r>
              <a:rPr lang="en-US" altLang="en-US" sz="2400" dirty="0" err="1" smtClean="0"/>
              <a:t>4,200mL</a:t>
            </a:r>
            <a:r>
              <a:rPr lang="en-US" altLang="en-US" sz="2400" dirty="0" smtClean="0"/>
              <a:t> (4.2 L/min.)</a:t>
            </a:r>
          </a:p>
          <a:p>
            <a:r>
              <a:rPr lang="en-US" altLang="en-US" sz="2400" dirty="0" smtClean="0"/>
              <a:t>Key Points</a:t>
            </a:r>
          </a:p>
          <a:p>
            <a:pPr lvl="1"/>
            <a:r>
              <a:rPr lang="en-US" altLang="en-US" sz="2400" dirty="0" smtClean="0"/>
              <a:t>The patient may breathe faster to move more air in/out but that does not mean he is getting more oxygen into the alveoli for gas exchange.</a:t>
            </a:r>
          </a:p>
          <a:p>
            <a:pPr lvl="1"/>
            <a:r>
              <a:rPr lang="en-US" altLang="en-US" sz="2400" dirty="0" smtClean="0"/>
              <a:t>To improve gas exchange provide </a:t>
            </a:r>
            <a:r>
              <a:rPr lang="en-US" altLang="en-US" sz="2400" dirty="0" err="1" smtClean="0"/>
              <a:t>PPV</a:t>
            </a:r>
            <a:endParaRPr lang="en-US" altLang="en-US" sz="2400" dirty="0" smtClean="0"/>
          </a:p>
          <a:p>
            <a:pPr lvl="1"/>
            <a:r>
              <a:rPr lang="en-US" altLang="en-US" sz="2400" dirty="0" smtClean="0"/>
              <a:t>Placing a patient on oxygen will not improve ventilation</a:t>
            </a:r>
          </a:p>
          <a:p>
            <a:pPr lvl="1"/>
            <a:r>
              <a:rPr lang="en-US" altLang="en-US" sz="2400" dirty="0" smtClean="0"/>
              <a:t>Assessing tidal volume is as important as assessing the </a:t>
            </a:r>
            <a:r>
              <a:rPr lang="en-US" altLang="en-US" sz="2400" dirty="0" err="1" smtClean="0"/>
              <a:t>ventilatory</a:t>
            </a:r>
            <a:r>
              <a:rPr lang="en-US" altLang="en-US" sz="2400" dirty="0" smtClean="0"/>
              <a:t> rate. </a:t>
            </a:r>
          </a:p>
          <a:p>
            <a:endParaRPr lang="en-US" sz="2400" dirty="0" smtClean="0"/>
          </a:p>
          <a:p>
            <a:endParaRPr lang="en-US" sz="2400" dirty="0"/>
          </a:p>
        </p:txBody>
      </p:sp>
      <p:sp>
        <p:nvSpPr>
          <p:cNvPr id="8" name="Rounded Rectangle 7"/>
          <p:cNvSpPr/>
          <p:nvPr/>
        </p:nvSpPr>
        <p:spPr>
          <a:xfrm>
            <a:off x="304800" y="990600"/>
            <a:ext cx="8686800" cy="685800"/>
          </a:xfrm>
          <a:prstGeom prst="roundRect">
            <a:avLst/>
          </a:prstGeom>
          <a:solidFill>
            <a:schemeClr val="bg1">
              <a:alpha val="9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2400" dirty="0">
                <a:solidFill>
                  <a:schemeClr val="tx1"/>
                </a:solidFill>
              </a:rPr>
              <a:t>V</a:t>
            </a:r>
            <a:r>
              <a:rPr lang="en-US" altLang="en-US" sz="2400" baseline="-25000" dirty="0">
                <a:solidFill>
                  <a:schemeClr val="tx1"/>
                </a:solidFill>
              </a:rPr>
              <a:t>T</a:t>
            </a:r>
            <a:r>
              <a:rPr lang="en-US" altLang="en-US" sz="2400" dirty="0">
                <a:solidFill>
                  <a:schemeClr val="tx1"/>
                </a:solidFill>
              </a:rPr>
              <a:t> (tidal volume) – V</a:t>
            </a:r>
            <a:r>
              <a:rPr lang="en-US" altLang="en-US" sz="2400" baseline="-25000" dirty="0">
                <a:solidFill>
                  <a:schemeClr val="tx1"/>
                </a:solidFill>
              </a:rPr>
              <a:t>D</a:t>
            </a:r>
            <a:r>
              <a:rPr lang="en-US" altLang="en-US" sz="2400" dirty="0">
                <a:solidFill>
                  <a:schemeClr val="tx1"/>
                </a:solidFill>
              </a:rPr>
              <a:t> (dead air </a:t>
            </a:r>
            <a:r>
              <a:rPr lang="en-US" altLang="en-US" sz="2400" dirty="0" smtClean="0">
                <a:solidFill>
                  <a:schemeClr val="tx1"/>
                </a:solidFill>
              </a:rPr>
              <a:t>space</a:t>
            </a:r>
            <a:r>
              <a:rPr lang="en-US" altLang="en-US" sz="2400" baseline="-25000" dirty="0" smtClean="0">
                <a:solidFill>
                  <a:schemeClr val="tx1"/>
                </a:solidFill>
              </a:rPr>
              <a:t> </a:t>
            </a:r>
            <a:r>
              <a:rPr lang="en-US" altLang="en-US" sz="2400" dirty="0" smtClean="0">
                <a:solidFill>
                  <a:schemeClr val="tx1"/>
                </a:solidFill>
              </a:rPr>
              <a:t>) </a:t>
            </a:r>
            <a:r>
              <a:rPr lang="en-US" altLang="en-US" dirty="0" smtClean="0">
                <a:solidFill>
                  <a:schemeClr val="tx1"/>
                </a:solidFill>
              </a:rPr>
              <a:t>X</a:t>
            </a:r>
            <a:r>
              <a:rPr lang="en-US" altLang="en-US" sz="2400" dirty="0" smtClean="0">
                <a:solidFill>
                  <a:schemeClr val="tx1"/>
                </a:solidFill>
              </a:rPr>
              <a:t> breaths/min</a:t>
            </a:r>
            <a:endParaRPr lang="en-US" sz="2400" dirty="0">
              <a:solidFill>
                <a:schemeClr val="tx1"/>
              </a:solidFill>
            </a:endParaRPr>
          </a:p>
        </p:txBody>
      </p:sp>
      <p:sp>
        <p:nvSpPr>
          <p:cNvPr id="16" name="Slide Number Placeholder 15"/>
          <p:cNvSpPr>
            <a:spLocks noGrp="1"/>
          </p:cNvSpPr>
          <p:nvPr>
            <p:ph type="sldNum" sz="quarter" idx="4"/>
          </p:nvPr>
        </p:nvSpPr>
        <p:spPr/>
        <p:txBody>
          <a:bodyPr/>
          <a:lstStyle/>
          <a:p>
            <a:pPr>
              <a:defRPr/>
            </a:pPr>
            <a:fld id="{7934EB4C-221A-437D-9B9D-B7EF4B61892B}" type="slidenum">
              <a:rPr lang="en-US" smtClean="0"/>
              <a:pPr>
                <a:defRPr/>
              </a:pPr>
              <a:t>56</a:t>
            </a:fld>
            <a:endParaRPr lang="en-US" dirty="0"/>
          </a:p>
        </p:txBody>
      </p:sp>
      <p:sp>
        <p:nvSpPr>
          <p:cNvPr id="17" name="Footer Placeholder 16"/>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a:spLocks noGrp="1"/>
          </p:cNvSpPr>
          <p:nvPr>
            <p:ph idx="1"/>
          </p:nvPr>
        </p:nvSpPr>
        <p:spPr/>
        <p:txBody>
          <a:bodyPr/>
          <a:lstStyle/>
          <a:p>
            <a:r>
              <a:rPr lang="en-US" altLang="en-US" smtClean="0"/>
              <a:t>Central  (Hypercapnic/hypercarbic) Drive</a:t>
            </a:r>
          </a:p>
          <a:p>
            <a:pPr lvl="1"/>
            <a:r>
              <a:rPr lang="en-US" altLang="en-US" smtClean="0"/>
              <a:t>Near the respiratory center in the medulla</a:t>
            </a:r>
          </a:p>
          <a:p>
            <a:pPr lvl="1"/>
            <a:r>
              <a:rPr lang="en-US" altLang="en-US" smtClean="0"/>
              <a:t>Most sensitive to changes in carbon dioxide and pH (acid)  (&gt;CO2  = &gt;acid</a:t>
            </a:r>
          </a:p>
          <a:p>
            <a:r>
              <a:rPr lang="en-US" altLang="en-US" smtClean="0"/>
              <a:t>Peripheral (Hypoxic Drive)</a:t>
            </a:r>
          </a:p>
          <a:p>
            <a:pPr lvl="1"/>
            <a:r>
              <a:rPr lang="en-US" altLang="en-US" smtClean="0"/>
              <a:t>In the aortic arch and </a:t>
            </a:r>
            <a:br>
              <a:rPr lang="en-US" altLang="en-US" smtClean="0"/>
            </a:br>
            <a:r>
              <a:rPr lang="en-US" altLang="en-US" smtClean="0"/>
              <a:t>the carotid bodies </a:t>
            </a:r>
          </a:p>
          <a:p>
            <a:pPr lvl="1"/>
            <a:r>
              <a:rPr lang="en-US" altLang="en-US" smtClean="0"/>
              <a:t>Primarily sensitive to </a:t>
            </a:r>
            <a:br>
              <a:rPr lang="en-US" altLang="en-US" smtClean="0"/>
            </a:br>
            <a:r>
              <a:rPr lang="en-US" altLang="en-US" smtClean="0"/>
              <a:t>the level of oxygen</a:t>
            </a:r>
          </a:p>
        </p:txBody>
      </p:sp>
      <p:sp>
        <p:nvSpPr>
          <p:cNvPr id="4" name="Rounded Rectangle 3"/>
          <p:cNvSpPr/>
          <p:nvPr/>
        </p:nvSpPr>
        <p:spPr>
          <a:xfrm>
            <a:off x="381000" y="269875"/>
            <a:ext cx="8534400" cy="1101725"/>
          </a:xfrm>
          <a:prstGeom prst="roundRect">
            <a:avLst/>
          </a:prstGeom>
          <a:solidFill>
            <a:schemeClr val="bg1">
              <a:alpha val="9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3600" dirty="0">
                <a:solidFill>
                  <a:schemeClr val="tx1"/>
                </a:solidFill>
              </a:rPr>
              <a:t>Regulation of Ventilation</a:t>
            </a:r>
          </a:p>
          <a:p>
            <a:pPr algn="ctr">
              <a:defRPr/>
            </a:pPr>
            <a:r>
              <a:rPr lang="en-US" altLang="en-US" sz="3600" dirty="0">
                <a:solidFill>
                  <a:schemeClr val="tx1"/>
                </a:solidFill>
              </a:rPr>
              <a:t>Chemoreceptors</a:t>
            </a:r>
            <a:endParaRPr lang="en-US" sz="3600" dirty="0">
              <a:solidFill>
                <a:schemeClr val="tx1"/>
              </a:solidFill>
            </a:endParaRPr>
          </a:p>
        </p:txBody>
      </p:sp>
      <p:pic>
        <p:nvPicPr>
          <p:cNvPr id="41989" name="Picture 2" descr="http://www.duiattorneydirectory.com/DUI-attorney-brai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450" y="4230688"/>
            <a:ext cx="3562350" cy="255111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 name="Footer Placeholder 7"/>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43010" name="Content Placeholder 2"/>
          <p:cNvSpPr>
            <a:spLocks noGrp="1"/>
          </p:cNvSpPr>
          <p:nvPr>
            <p:ph idx="1"/>
          </p:nvPr>
        </p:nvSpPr>
        <p:spPr/>
        <p:txBody>
          <a:bodyPr/>
          <a:lstStyle/>
          <a:p>
            <a:r>
              <a:rPr lang="en-US" altLang="en-US" smtClean="0"/>
              <a:t>Hypercarbic drive</a:t>
            </a:r>
          </a:p>
          <a:p>
            <a:pPr lvl="1"/>
            <a:r>
              <a:rPr lang="en-US" altLang="en-US" smtClean="0"/>
              <a:t>Rate and depth of breathing are regulated primarily by the amount of </a:t>
            </a:r>
            <a:br>
              <a:rPr lang="en-US" altLang="en-US" smtClean="0"/>
            </a:br>
            <a:r>
              <a:rPr lang="en-US" altLang="en-US" smtClean="0"/>
              <a:t>carbon dioxide in the blood</a:t>
            </a:r>
          </a:p>
          <a:p>
            <a:r>
              <a:rPr lang="en-US" altLang="en-US" smtClean="0"/>
              <a:t>Hypoxic drive</a:t>
            </a:r>
          </a:p>
          <a:p>
            <a:pPr lvl="1"/>
            <a:r>
              <a:rPr lang="en-US" altLang="en-US" smtClean="0"/>
              <a:t>Rate and depth of breathing </a:t>
            </a:r>
            <a:br>
              <a:rPr lang="en-US" altLang="en-US" smtClean="0"/>
            </a:br>
            <a:r>
              <a:rPr lang="en-US" altLang="en-US" smtClean="0"/>
              <a:t>are regulated primarily  </a:t>
            </a:r>
            <a:br>
              <a:rPr lang="en-US" altLang="en-US" smtClean="0"/>
            </a:br>
            <a:r>
              <a:rPr lang="en-US" altLang="en-US" smtClean="0"/>
              <a:t>decreases in the oxygen level </a:t>
            </a:r>
          </a:p>
        </p:txBody>
      </p:sp>
      <p:pic>
        <p:nvPicPr>
          <p:cNvPr id="4301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743200"/>
            <a:ext cx="2819400" cy="3971925"/>
          </a:xfrm>
          <a:prstGeom prst="rect">
            <a:avLst/>
          </a:prstGeom>
          <a:solidFill>
            <a:schemeClr val="bg1">
              <a:alpha val="90000"/>
            </a:schemeClr>
          </a:solidFill>
          <a:ln w="38100">
            <a:solidFill>
              <a:srgbClr val="C00000"/>
            </a:solidFill>
          </a:ln>
          <a:extLst/>
        </p:spPr>
      </p:pic>
      <p:sp>
        <p:nvSpPr>
          <p:cNvPr id="11" name="Rounded Rectangle 10"/>
          <p:cNvSpPr/>
          <p:nvPr/>
        </p:nvSpPr>
        <p:spPr>
          <a:xfrm>
            <a:off x="381000" y="269875"/>
            <a:ext cx="8534400" cy="1101725"/>
          </a:xfrm>
          <a:prstGeom prst="roundRect">
            <a:avLst/>
          </a:prstGeom>
          <a:solidFill>
            <a:schemeClr val="bg1">
              <a:alpha val="9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3600" dirty="0">
                <a:solidFill>
                  <a:schemeClr val="tx1"/>
                </a:solidFill>
              </a:rPr>
              <a:t>Regulation of Ventilation</a:t>
            </a:r>
          </a:p>
          <a:p>
            <a:pPr algn="ctr">
              <a:defRPr/>
            </a:pPr>
            <a:r>
              <a:rPr lang="en-US" altLang="en-US" sz="3600" dirty="0">
                <a:solidFill>
                  <a:schemeClr val="tx1"/>
                </a:solidFill>
              </a:rPr>
              <a:t>Chemoreceptors</a:t>
            </a:r>
            <a:endParaRPr lang="en-US" sz="3600" dirty="0">
              <a:solidFill>
                <a:schemeClr val="tx1"/>
              </a:solidFill>
            </a:endParaRPr>
          </a:p>
        </p:txBody>
      </p:sp>
      <p:sp>
        <p:nvSpPr>
          <p:cNvPr id="7" name="Footer Placeholder 6"/>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3"/>
          <p:cNvSpPr>
            <a:spLocks/>
          </p:cNvSpPr>
          <p:nvPr/>
        </p:nvSpPr>
        <p:spPr bwMode="auto">
          <a:xfrm>
            <a:off x="685800" y="142557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37931725" indent="-37474525"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lgn="ctr" eaLnBrk="1" hangingPunct="1">
              <a:spcBef>
                <a:spcPct val="0"/>
              </a:spcBef>
              <a:buFont typeface="Arial" charset="0"/>
              <a:buNone/>
            </a:pPr>
            <a:r>
              <a:rPr lang="en-US" altLang="en-US" sz="3600" b="0" dirty="0"/>
              <a:t>Regulation of </a:t>
            </a:r>
            <a:r>
              <a:rPr lang="en-US" altLang="en-US" sz="3600" b="0" dirty="0" smtClean="0"/>
              <a:t>Ventilation</a:t>
            </a:r>
            <a:endParaRPr lang="en-US" altLang="en-US" sz="4400" dirty="0"/>
          </a:p>
        </p:txBody>
      </p:sp>
      <p:sp>
        <p:nvSpPr>
          <p:cNvPr id="44035" name="Subtitle 4"/>
          <p:cNvSpPr>
            <a:spLocks/>
          </p:cNvSpPr>
          <p:nvPr/>
        </p:nvSpPr>
        <p:spPr bwMode="auto">
          <a:xfrm>
            <a:off x="1371600" y="2974975"/>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37931725" indent="-37474525"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lgn="ctr" eaLnBrk="1" hangingPunct="1">
              <a:buFont typeface="Arial" charset="0"/>
              <a:buNone/>
            </a:pPr>
            <a:r>
              <a:rPr lang="en-US" altLang="en-US" sz="4400">
                <a:solidFill>
                  <a:srgbClr val="FFFFFF"/>
                </a:solidFill>
              </a:rPr>
              <a:t>Lung Receptors</a:t>
            </a:r>
          </a:p>
        </p:txBody>
      </p:sp>
      <p:sp>
        <p:nvSpPr>
          <p:cNvPr id="4" name="Slide Number Placeholder 3"/>
          <p:cNvSpPr>
            <a:spLocks noGrp="1"/>
          </p:cNvSpPr>
          <p:nvPr>
            <p:ph type="sldNum" sz="quarter" idx="4"/>
          </p:nvPr>
        </p:nvSpPr>
        <p:spPr/>
        <p:txBody>
          <a:bodyPr/>
          <a:lstStyle/>
          <a:p>
            <a:pPr>
              <a:defRPr/>
            </a:pPr>
            <a:fld id="{7934EB4C-221A-437D-9B9D-B7EF4B61892B}" type="slidenum">
              <a:rPr lang="en-US" smtClean="0"/>
              <a:pPr>
                <a:defRPr/>
              </a:pPr>
              <a:t>59</a:t>
            </a:fld>
            <a:endParaRPr lang="en-US" dirty="0"/>
          </a:p>
        </p:txBody>
      </p:sp>
      <p:sp>
        <p:nvSpPr>
          <p:cNvPr id="5" name="Footer Placeholder 4"/>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altLang="en-US" smtClean="0"/>
              <a:t>Life Support Chain</a:t>
            </a:r>
            <a:endParaRPr lang="en-US" altLang="en-US" dirty="0"/>
          </a:p>
        </p:txBody>
      </p:sp>
      <p:sp>
        <p:nvSpPr>
          <p:cNvPr id="75779" name="Content Placeholder 2"/>
          <p:cNvSpPr>
            <a:spLocks noGrp="1"/>
          </p:cNvSpPr>
          <p:nvPr>
            <p:ph idx="1"/>
          </p:nvPr>
        </p:nvSpPr>
        <p:spPr/>
        <p:txBody>
          <a:bodyPr/>
          <a:lstStyle/>
          <a:p>
            <a:r>
              <a:rPr lang="en-US" altLang="en-US" smtClean="0"/>
              <a:t>All cells in body require oxygen, nutrients, and removal of waste.</a:t>
            </a:r>
          </a:p>
          <a:p>
            <a:r>
              <a:rPr lang="en-US" altLang="en-US" smtClean="0"/>
              <a:t>The respiratory and circulatory systems are the carriers of these supplies and wastes.</a:t>
            </a:r>
          </a:p>
          <a:p>
            <a:r>
              <a:rPr lang="en-US" altLang="en-US" smtClean="0"/>
              <a:t>If interference occurs, cells become damaged and die.</a:t>
            </a:r>
            <a:endParaRPr lang="en-US" altLang="en-US" dirty="0"/>
          </a:p>
        </p:txBody>
      </p:sp>
    </p:spTree>
    <p:extLst>
      <p:ext uri="{BB962C8B-B14F-4D97-AF65-F5344CB8AC3E}">
        <p14:creationId xmlns:p14="http://schemas.microsoft.com/office/powerpoint/2010/main" val="265230202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57200" y="49213"/>
            <a:ext cx="8534400" cy="1101725"/>
          </a:xfrm>
          <a:prstGeom prst="roundRect">
            <a:avLst/>
          </a:prstGeom>
          <a:solidFill>
            <a:schemeClr val="bg1">
              <a:alpha val="9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3600" dirty="0">
                <a:solidFill>
                  <a:schemeClr val="tx1"/>
                </a:solidFill>
              </a:rPr>
              <a:t>Regulation of Ventilation</a:t>
            </a:r>
          </a:p>
          <a:p>
            <a:pPr algn="ctr">
              <a:defRPr/>
            </a:pPr>
            <a:r>
              <a:rPr lang="en-US" altLang="en-US" sz="3600" dirty="0">
                <a:solidFill>
                  <a:schemeClr val="tx1"/>
                </a:solidFill>
              </a:rPr>
              <a:t>Lung Receptors</a:t>
            </a:r>
            <a:endParaRPr lang="en-US" sz="3600" dirty="0">
              <a:solidFill>
                <a:schemeClr val="tx1"/>
              </a:solidFill>
            </a:endParaRPr>
          </a:p>
        </p:txBody>
      </p:sp>
      <p:pic>
        <p:nvPicPr>
          <p:cNvPr id="4506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1219200"/>
            <a:ext cx="3175000" cy="5334000"/>
          </a:xfrm>
          <a:prstGeom prst="rect">
            <a:avLst/>
          </a:prstGeom>
          <a:solidFill>
            <a:schemeClr val="bg1">
              <a:alpha val="90000"/>
            </a:schemeClr>
          </a:solidFill>
          <a:ln w="38100">
            <a:solidFill>
              <a:srgbClr val="C00000"/>
            </a:solidFill>
          </a:ln>
          <a:extLst/>
        </p:spPr>
      </p:pic>
      <p:sp>
        <p:nvSpPr>
          <p:cNvPr id="3" name="Rounded Rectangle 2"/>
          <p:cNvSpPr/>
          <p:nvPr/>
        </p:nvSpPr>
        <p:spPr>
          <a:xfrm>
            <a:off x="4038600" y="2670175"/>
            <a:ext cx="4419600" cy="2438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indent="-571500">
              <a:buFont typeface="Wingdings" panose="05000000000000000000" pitchFamily="2" charset="2"/>
              <a:buChar char="Ø"/>
              <a:defRPr/>
            </a:pPr>
            <a:r>
              <a:rPr lang="en-US" altLang="en-US" sz="3200" dirty="0"/>
              <a:t>Irritant receptors</a:t>
            </a:r>
          </a:p>
          <a:p>
            <a:pPr marL="571500" indent="-571500">
              <a:buFont typeface="Wingdings" panose="05000000000000000000" pitchFamily="2" charset="2"/>
              <a:buChar char="Ø"/>
              <a:defRPr/>
            </a:pPr>
            <a:r>
              <a:rPr lang="en-US" altLang="en-US" sz="3200" dirty="0"/>
              <a:t>Stretch receptors</a:t>
            </a:r>
          </a:p>
          <a:p>
            <a:pPr marL="571500" indent="-571500">
              <a:buFont typeface="Wingdings" panose="05000000000000000000" pitchFamily="2" charset="2"/>
              <a:buChar char="Ø"/>
              <a:defRPr/>
            </a:pPr>
            <a:r>
              <a:rPr lang="en-US" altLang="en-US" sz="3200" dirty="0"/>
              <a:t>J-receptors</a:t>
            </a:r>
          </a:p>
        </p:txBody>
      </p:sp>
      <p:sp>
        <p:nvSpPr>
          <p:cNvPr id="9" name="Rounded Rectangle 8"/>
          <p:cNvSpPr/>
          <p:nvPr/>
        </p:nvSpPr>
        <p:spPr>
          <a:xfrm>
            <a:off x="3581400" y="1412875"/>
            <a:ext cx="5334000" cy="495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indent="-571500">
              <a:buFont typeface="Wingdings" panose="05000000000000000000" pitchFamily="2" charset="2"/>
              <a:buChar char="Ø"/>
              <a:defRPr/>
            </a:pPr>
            <a:r>
              <a:rPr lang="en-US" altLang="en-US" sz="3200" b="0" dirty="0">
                <a:latin typeface="Arial" panose="020B0604020202020204" pitchFamily="34" charset="0"/>
                <a:cs typeface="Arial" panose="020B0604020202020204" pitchFamily="34" charset="0"/>
              </a:rPr>
              <a:t>Irritant receptors</a:t>
            </a:r>
          </a:p>
          <a:p>
            <a:pPr marL="738188" lvl="1" indent="-280988">
              <a:buFont typeface="Wingdings" panose="05000000000000000000" pitchFamily="2" charset="2"/>
              <a:buChar char="§"/>
              <a:defRPr/>
            </a:pPr>
            <a:r>
              <a:rPr lang="en-US" altLang="en-US" sz="2800" b="0" dirty="0">
                <a:latin typeface="Arial" panose="020B0604020202020204" pitchFamily="34" charset="0"/>
                <a:cs typeface="Arial" panose="020B0604020202020204" pitchFamily="34" charset="0"/>
              </a:rPr>
              <a:t>Sensitive to </a:t>
            </a:r>
          </a:p>
          <a:p>
            <a:pPr marL="1195388" lvl="2" indent="-280988">
              <a:buFont typeface="Wingdings" panose="05000000000000000000" pitchFamily="2" charset="2"/>
              <a:buChar char="§"/>
              <a:defRPr/>
            </a:pPr>
            <a:r>
              <a:rPr lang="en-US" altLang="en-US" sz="2800" b="0" dirty="0">
                <a:latin typeface="Arial" panose="020B0604020202020204" pitchFamily="34" charset="0"/>
                <a:cs typeface="Arial" panose="020B0604020202020204" pitchFamily="34" charset="0"/>
              </a:rPr>
              <a:t>Irritating gases</a:t>
            </a:r>
          </a:p>
          <a:p>
            <a:pPr marL="1195388" lvl="2" indent="-280988">
              <a:buFont typeface="Wingdings" panose="05000000000000000000" pitchFamily="2" charset="2"/>
              <a:buChar char="§"/>
              <a:defRPr/>
            </a:pPr>
            <a:r>
              <a:rPr lang="en-US" altLang="en-US" sz="2800" b="0" dirty="0">
                <a:latin typeface="Arial" panose="020B0604020202020204" pitchFamily="34" charset="0"/>
                <a:cs typeface="Arial" panose="020B0604020202020204" pitchFamily="34" charset="0"/>
              </a:rPr>
              <a:t>Aerosols</a:t>
            </a:r>
          </a:p>
          <a:p>
            <a:pPr marL="1195388" lvl="2" indent="-280988">
              <a:buFont typeface="Wingdings" panose="05000000000000000000" pitchFamily="2" charset="2"/>
              <a:buChar char="§"/>
              <a:defRPr/>
            </a:pPr>
            <a:r>
              <a:rPr lang="en-US" altLang="en-US" sz="2800" b="0" dirty="0">
                <a:latin typeface="Arial" panose="020B0604020202020204" pitchFamily="34" charset="0"/>
                <a:cs typeface="Arial" panose="020B0604020202020204" pitchFamily="34" charset="0"/>
              </a:rPr>
              <a:t>Particles</a:t>
            </a:r>
          </a:p>
          <a:p>
            <a:pPr marL="738188" lvl="1" indent="-280988">
              <a:buFont typeface="Wingdings" panose="05000000000000000000" pitchFamily="2" charset="2"/>
              <a:buChar char="§"/>
              <a:defRPr/>
            </a:pPr>
            <a:r>
              <a:rPr lang="en-US" altLang="en-US" sz="2800" b="0" dirty="0">
                <a:latin typeface="Arial" panose="020B0604020202020204" pitchFamily="34" charset="0"/>
                <a:cs typeface="Arial" panose="020B0604020202020204" pitchFamily="34" charset="0"/>
              </a:rPr>
              <a:t>Irritant receptors stimulate </a:t>
            </a:r>
          </a:p>
          <a:p>
            <a:pPr marL="1195388" lvl="2" indent="-280988">
              <a:buFont typeface="Wingdings" panose="05000000000000000000" pitchFamily="2" charset="2"/>
              <a:buChar char="§"/>
              <a:defRPr/>
            </a:pPr>
            <a:r>
              <a:rPr lang="en-US" altLang="en-US" sz="2800" b="0" dirty="0">
                <a:latin typeface="Arial" panose="020B0604020202020204" pitchFamily="34" charset="0"/>
                <a:cs typeface="Arial" panose="020B0604020202020204" pitchFamily="34" charset="0"/>
              </a:rPr>
              <a:t>Cough</a:t>
            </a:r>
          </a:p>
          <a:p>
            <a:pPr marL="1195388" lvl="2" indent="-280988">
              <a:buFont typeface="Wingdings" panose="05000000000000000000" pitchFamily="2" charset="2"/>
              <a:buChar char="§"/>
              <a:defRPr/>
            </a:pPr>
            <a:r>
              <a:rPr lang="en-US" altLang="en-US" sz="2800" b="0" dirty="0">
                <a:latin typeface="Arial" panose="020B0604020202020204" pitchFamily="34" charset="0"/>
                <a:cs typeface="Arial" panose="020B0604020202020204" pitchFamily="34" charset="0"/>
              </a:rPr>
              <a:t>Bronchoconstriction </a:t>
            </a:r>
          </a:p>
          <a:p>
            <a:pPr marL="1195388" lvl="2" indent="-280988">
              <a:buFont typeface="Wingdings" panose="05000000000000000000" pitchFamily="2" charset="2"/>
              <a:buChar char="§"/>
              <a:defRPr/>
            </a:pPr>
            <a:r>
              <a:rPr lang="en-US" altLang="en-US" sz="2800" b="0" dirty="0">
                <a:latin typeface="Arial" panose="020B0604020202020204" pitchFamily="34" charset="0"/>
                <a:cs typeface="Arial" panose="020B0604020202020204" pitchFamily="34" charset="0"/>
              </a:rPr>
              <a:t>Increased ventilatory rate</a:t>
            </a:r>
          </a:p>
        </p:txBody>
      </p:sp>
      <p:sp>
        <p:nvSpPr>
          <p:cNvPr id="10" name="Rounded Rectangle 9"/>
          <p:cNvSpPr/>
          <p:nvPr/>
        </p:nvSpPr>
        <p:spPr>
          <a:xfrm>
            <a:off x="3581400" y="1412875"/>
            <a:ext cx="5334000" cy="495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spcBef>
                <a:spcPts val="400"/>
              </a:spcBef>
              <a:buFont typeface="Wingdings" panose="05000000000000000000" pitchFamily="2" charset="2"/>
              <a:buChar char="Ø"/>
              <a:defRPr/>
            </a:pPr>
            <a:r>
              <a:rPr lang="en-US" altLang="en-US" sz="3200" b="0" dirty="0">
                <a:latin typeface="Arial" charset="0"/>
                <a:cs typeface="Arial" charset="0"/>
              </a:rPr>
              <a:t>Stretch receptors</a:t>
            </a:r>
          </a:p>
          <a:p>
            <a:pPr marL="746125" lvl="1" indent="-288925">
              <a:spcBef>
                <a:spcPts val="400"/>
              </a:spcBef>
              <a:buFont typeface="Wingdings" panose="05000000000000000000" pitchFamily="2" charset="2"/>
              <a:buChar char="§"/>
              <a:defRPr/>
            </a:pPr>
            <a:r>
              <a:rPr lang="en-US" altLang="en-US" sz="2800" b="0" dirty="0">
                <a:latin typeface="Arial" charset="0"/>
                <a:cs typeface="Arial" charset="0"/>
              </a:rPr>
              <a:t>Found in smooth muscle of airways</a:t>
            </a:r>
          </a:p>
          <a:p>
            <a:pPr marL="746125" lvl="1" indent="-288925">
              <a:spcBef>
                <a:spcPts val="400"/>
              </a:spcBef>
              <a:buFont typeface="Wingdings" panose="05000000000000000000" pitchFamily="2" charset="2"/>
              <a:buChar char="§"/>
              <a:defRPr/>
            </a:pPr>
            <a:r>
              <a:rPr lang="en-US" altLang="en-US" sz="2800" b="0" dirty="0">
                <a:latin typeface="Arial" charset="0"/>
                <a:cs typeface="Arial" charset="0"/>
              </a:rPr>
              <a:t>Measure the size and volume of the lungs</a:t>
            </a:r>
          </a:p>
          <a:p>
            <a:pPr marL="746125" lvl="1" indent="-288925">
              <a:spcBef>
                <a:spcPts val="400"/>
              </a:spcBef>
              <a:buFont typeface="Wingdings" panose="05000000000000000000" pitchFamily="2" charset="2"/>
              <a:buChar char="§"/>
              <a:defRPr/>
            </a:pPr>
            <a:r>
              <a:rPr lang="en-US" altLang="en-US" sz="2800" b="0" dirty="0">
                <a:latin typeface="Arial" charset="0"/>
                <a:cs typeface="Arial" charset="0"/>
              </a:rPr>
              <a:t>Stimulate a decrease in rate and volume when stretched</a:t>
            </a:r>
          </a:p>
          <a:p>
            <a:pPr marL="746125" lvl="1" indent="-288925">
              <a:spcBef>
                <a:spcPts val="400"/>
              </a:spcBef>
              <a:buFont typeface="Wingdings" panose="05000000000000000000" pitchFamily="2" charset="2"/>
              <a:buChar char="§"/>
              <a:defRPr/>
            </a:pPr>
            <a:r>
              <a:rPr lang="en-US" altLang="en-US" sz="2800" b="0" dirty="0">
                <a:latin typeface="Arial" charset="0"/>
                <a:cs typeface="Arial" charset="0"/>
              </a:rPr>
              <a:t>Protect against lung over inflation</a:t>
            </a:r>
            <a:r>
              <a:rPr lang="en-US" altLang="en-US" sz="3200" b="0" dirty="0">
                <a:latin typeface="Arial" charset="0"/>
                <a:cs typeface="Arial" charset="0"/>
              </a:rPr>
              <a:t> </a:t>
            </a:r>
          </a:p>
        </p:txBody>
      </p:sp>
      <p:sp>
        <p:nvSpPr>
          <p:cNvPr id="11" name="Rounded Rectangle 10"/>
          <p:cNvSpPr/>
          <p:nvPr/>
        </p:nvSpPr>
        <p:spPr>
          <a:xfrm>
            <a:off x="3581400" y="1412875"/>
            <a:ext cx="5334000" cy="495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spcBef>
                <a:spcPts val="400"/>
              </a:spcBef>
              <a:buFont typeface="Wingdings" panose="05000000000000000000" pitchFamily="2" charset="2"/>
              <a:buChar char="Ø"/>
              <a:defRPr/>
            </a:pPr>
            <a:r>
              <a:rPr lang="en-US" altLang="en-US" sz="3200" b="0" dirty="0">
                <a:latin typeface="Arial" charset="0"/>
                <a:cs typeface="Arial" charset="0"/>
              </a:rPr>
              <a:t>J-receptors</a:t>
            </a:r>
          </a:p>
          <a:p>
            <a:pPr marL="693738" lvl="1" indent="-236538">
              <a:spcBef>
                <a:spcPts val="400"/>
              </a:spcBef>
              <a:buFont typeface="Wingdings" panose="05000000000000000000" pitchFamily="2" charset="2"/>
              <a:buChar char="§"/>
              <a:defRPr/>
            </a:pPr>
            <a:r>
              <a:rPr lang="en-US" altLang="en-US" sz="2800" b="0" dirty="0">
                <a:latin typeface="Arial" charset="0"/>
                <a:cs typeface="Arial" charset="0"/>
              </a:rPr>
              <a:t>Found in the capillaries surrounding the alveoli </a:t>
            </a:r>
          </a:p>
          <a:p>
            <a:pPr marL="693738" lvl="1" indent="-236538">
              <a:spcBef>
                <a:spcPts val="400"/>
              </a:spcBef>
              <a:buFont typeface="Wingdings" panose="05000000000000000000" pitchFamily="2" charset="2"/>
              <a:buChar char="§"/>
              <a:defRPr/>
            </a:pPr>
            <a:r>
              <a:rPr lang="en-US" altLang="en-US" sz="2800" b="0" dirty="0">
                <a:latin typeface="Arial" charset="0"/>
                <a:cs typeface="Arial" charset="0"/>
              </a:rPr>
              <a:t>Sensitive to increases in pressure in the capillary</a:t>
            </a:r>
          </a:p>
          <a:p>
            <a:pPr marL="693738" lvl="1" indent="-236538">
              <a:spcBef>
                <a:spcPts val="400"/>
              </a:spcBef>
              <a:buFont typeface="Wingdings" panose="05000000000000000000" pitchFamily="2" charset="2"/>
              <a:buChar char="§"/>
              <a:defRPr/>
            </a:pPr>
            <a:r>
              <a:rPr lang="en-US" altLang="en-US" sz="2800" b="0" dirty="0">
                <a:latin typeface="Arial" charset="0"/>
                <a:cs typeface="Arial" charset="0"/>
              </a:rPr>
              <a:t>When activated, the </a:t>
            </a:r>
            <a:br>
              <a:rPr lang="en-US" altLang="en-US" sz="2800" b="0" dirty="0">
                <a:latin typeface="Arial" charset="0"/>
                <a:cs typeface="Arial" charset="0"/>
              </a:rPr>
            </a:br>
            <a:r>
              <a:rPr lang="en-US" altLang="en-US" sz="2800" b="0" dirty="0">
                <a:latin typeface="Arial" charset="0"/>
                <a:cs typeface="Arial" charset="0"/>
              </a:rPr>
              <a:t>J-receptors stimulate rapid, shallow ventilation</a:t>
            </a:r>
            <a:r>
              <a:rPr lang="en-US" altLang="en-US" sz="3200" b="0" dirty="0">
                <a:latin typeface="Arial" charset="0"/>
                <a:cs typeface="Arial" charset="0"/>
              </a:rPr>
              <a:t> </a:t>
            </a:r>
          </a:p>
        </p:txBody>
      </p:sp>
      <p:sp>
        <p:nvSpPr>
          <p:cNvPr id="5" name="Slide Number Placeholder 4"/>
          <p:cNvSpPr>
            <a:spLocks noGrp="1"/>
          </p:cNvSpPr>
          <p:nvPr>
            <p:ph type="sldNum" sz="quarter" idx="4"/>
          </p:nvPr>
        </p:nvSpPr>
        <p:spPr/>
        <p:txBody>
          <a:bodyPr/>
          <a:lstStyle/>
          <a:p>
            <a:pPr>
              <a:defRPr/>
            </a:pPr>
            <a:fld id="{7934EB4C-221A-437D-9B9D-B7EF4B61892B}" type="slidenum">
              <a:rPr lang="en-US" smtClean="0"/>
              <a:pPr>
                <a:defRPr/>
              </a:pPr>
              <a:t>60</a:t>
            </a:fld>
            <a:endParaRPr lang="en-US" dirty="0"/>
          </a:p>
        </p:txBody>
      </p:sp>
      <p:sp>
        <p:nvSpPr>
          <p:cNvPr id="7" name="Footer Placeholder 6"/>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3"/>
          <p:cNvSpPr>
            <a:spLocks/>
          </p:cNvSpPr>
          <p:nvPr/>
        </p:nvSpPr>
        <p:spPr bwMode="auto">
          <a:xfrm>
            <a:off x="685800" y="121920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37931725" indent="-37474525"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lgn="ctr" eaLnBrk="1" hangingPunct="1">
              <a:spcBef>
                <a:spcPct val="0"/>
              </a:spcBef>
              <a:buFontTx/>
              <a:buNone/>
            </a:pPr>
            <a:r>
              <a:rPr lang="en-US" altLang="en-US" sz="3600" b="0"/>
              <a:t>Regulation of Ventilation</a:t>
            </a:r>
            <a:endParaRPr lang="en-US" altLang="en-US" sz="4400"/>
          </a:p>
        </p:txBody>
      </p:sp>
      <p:sp>
        <p:nvSpPr>
          <p:cNvPr id="46083" name="Subtitle 4"/>
          <p:cNvSpPr>
            <a:spLocks/>
          </p:cNvSpPr>
          <p:nvPr/>
        </p:nvSpPr>
        <p:spPr bwMode="auto">
          <a:xfrm>
            <a:off x="1371600" y="27432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37931725" indent="-37474525"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lgn="ctr" eaLnBrk="1" hangingPunct="1">
              <a:buFont typeface="Arial" charset="0"/>
              <a:buNone/>
            </a:pPr>
            <a:r>
              <a:rPr lang="en-US" altLang="en-US" sz="4400">
                <a:solidFill>
                  <a:srgbClr val="FFFFFF"/>
                </a:solidFill>
              </a:rPr>
              <a:t>Respiratory Centers in the Brainstem</a:t>
            </a:r>
          </a:p>
        </p:txBody>
      </p:sp>
      <p:sp>
        <p:nvSpPr>
          <p:cNvPr id="4" name="Slide Number Placeholder 3"/>
          <p:cNvSpPr>
            <a:spLocks noGrp="1"/>
          </p:cNvSpPr>
          <p:nvPr>
            <p:ph type="sldNum" sz="quarter" idx="4"/>
          </p:nvPr>
        </p:nvSpPr>
        <p:spPr/>
        <p:txBody>
          <a:bodyPr/>
          <a:lstStyle/>
          <a:p>
            <a:pPr>
              <a:defRPr/>
            </a:pPr>
            <a:fld id="{7934EB4C-221A-437D-9B9D-B7EF4B61892B}" type="slidenum">
              <a:rPr lang="en-US" smtClean="0"/>
              <a:pPr>
                <a:defRPr/>
              </a:pPr>
              <a:t>61</a:t>
            </a:fld>
            <a:endParaRPr lang="en-US" dirty="0"/>
          </a:p>
        </p:txBody>
      </p:sp>
      <p:sp>
        <p:nvSpPr>
          <p:cNvPr id="5" name="Footer Placeholder 4"/>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08_04_JM_EMC10.jpg"/>
          <p:cNvPicPr>
            <a:picLocks noChangeAspect="1"/>
          </p:cNvPicPr>
          <p:nvPr/>
        </p:nvPicPr>
        <p:blipFill>
          <a:blip r:embed="rId3">
            <a:extLst>
              <a:ext uri="{28A0092B-C50C-407E-A947-70E740481C1C}">
                <a14:useLocalDpi xmlns:a14="http://schemas.microsoft.com/office/drawing/2010/main" val="0"/>
              </a:ext>
            </a:extLst>
          </a:blip>
          <a:srcRect t="12666" r="12000"/>
          <a:stretch>
            <a:fillRect/>
          </a:stretch>
        </p:blipFill>
        <p:spPr bwMode="auto">
          <a:xfrm>
            <a:off x="838200" y="836613"/>
            <a:ext cx="7045325" cy="599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3733800" y="701675"/>
            <a:ext cx="5334000" cy="2574925"/>
          </a:xfrm>
          <a:prstGeom prst="round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buFont typeface="Wingdings" panose="05000000000000000000" pitchFamily="2" charset="2"/>
              <a:buChar char="Ø"/>
              <a:defRPr/>
            </a:pPr>
            <a:r>
              <a:rPr lang="en-US" altLang="en-US" sz="2800" dirty="0">
                <a:solidFill>
                  <a:schemeClr val="bg1"/>
                </a:solidFill>
              </a:rPr>
              <a:t>Dorsal respiratory group (DRG)</a:t>
            </a:r>
          </a:p>
          <a:p>
            <a:pPr marL="457200" indent="-457200">
              <a:buFont typeface="Wingdings" panose="05000000000000000000" pitchFamily="2" charset="2"/>
              <a:buChar char="Ø"/>
              <a:defRPr/>
            </a:pPr>
            <a:r>
              <a:rPr lang="en-US" altLang="en-US" sz="2800" dirty="0">
                <a:solidFill>
                  <a:schemeClr val="bg1"/>
                </a:solidFill>
              </a:rPr>
              <a:t>Ventral respiratory group (VRG)</a:t>
            </a:r>
          </a:p>
          <a:p>
            <a:pPr marL="457200" indent="-457200">
              <a:buFont typeface="Wingdings" panose="05000000000000000000" pitchFamily="2" charset="2"/>
              <a:buChar char="Ø"/>
              <a:defRPr/>
            </a:pPr>
            <a:r>
              <a:rPr lang="en-US" altLang="en-US" sz="2800" dirty="0">
                <a:solidFill>
                  <a:schemeClr val="bg1"/>
                </a:solidFill>
              </a:rPr>
              <a:t>Apneustic center</a:t>
            </a:r>
          </a:p>
          <a:p>
            <a:pPr marL="457200" indent="-457200">
              <a:buFont typeface="Wingdings" panose="05000000000000000000" pitchFamily="2" charset="2"/>
              <a:buChar char="Ø"/>
              <a:defRPr/>
            </a:pPr>
            <a:r>
              <a:rPr lang="en-US" altLang="en-US" sz="2800" dirty="0">
                <a:solidFill>
                  <a:schemeClr val="bg1"/>
                </a:solidFill>
              </a:rPr>
              <a:t>Pneumotaxic center</a:t>
            </a:r>
          </a:p>
        </p:txBody>
      </p:sp>
      <p:sp>
        <p:nvSpPr>
          <p:cNvPr id="7" name="Rounded Rectangle 6"/>
          <p:cNvSpPr/>
          <p:nvPr/>
        </p:nvSpPr>
        <p:spPr>
          <a:xfrm>
            <a:off x="457200" y="49213"/>
            <a:ext cx="8534400" cy="560387"/>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charset="0"/>
              <a:buNone/>
              <a:defRPr/>
            </a:pPr>
            <a:r>
              <a:rPr lang="en-US" altLang="en-US" sz="3200" dirty="0">
                <a:solidFill>
                  <a:schemeClr val="tx1"/>
                </a:solidFill>
              </a:rPr>
              <a:t>Respiratory</a:t>
            </a:r>
            <a:r>
              <a:rPr lang="en-US" altLang="en-US" sz="3600" dirty="0">
                <a:solidFill>
                  <a:schemeClr val="tx1"/>
                </a:solidFill>
              </a:rPr>
              <a:t> Centers in the Brainstem</a:t>
            </a:r>
          </a:p>
        </p:txBody>
      </p:sp>
      <p:sp>
        <p:nvSpPr>
          <p:cNvPr id="47110" name="TextBox 7"/>
          <p:cNvSpPr txBox="1">
            <a:spLocks noChangeArrowheads="1"/>
          </p:cNvSpPr>
          <p:nvPr/>
        </p:nvSpPr>
        <p:spPr bwMode="auto">
          <a:xfrm>
            <a:off x="8001000" y="5900738"/>
            <a:ext cx="914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i="1">
                <a:solidFill>
                  <a:schemeClr val="bg1"/>
                </a:solidFill>
              </a:rPr>
              <a:t>(Cont)</a:t>
            </a:r>
          </a:p>
        </p:txBody>
      </p:sp>
      <p:sp>
        <p:nvSpPr>
          <p:cNvPr id="4" name="Slide Number Placeholder 3"/>
          <p:cNvSpPr>
            <a:spLocks noGrp="1"/>
          </p:cNvSpPr>
          <p:nvPr>
            <p:ph type="sldNum" sz="quarter" idx="4"/>
          </p:nvPr>
        </p:nvSpPr>
        <p:spPr/>
        <p:txBody>
          <a:bodyPr/>
          <a:lstStyle/>
          <a:p>
            <a:pPr>
              <a:defRPr/>
            </a:pPr>
            <a:fld id="{7934EB4C-221A-437D-9B9D-B7EF4B61892B}" type="slidenum">
              <a:rPr lang="en-US" smtClean="0"/>
              <a:pPr>
                <a:defRPr/>
              </a:pPr>
              <a:t>62</a:t>
            </a:fld>
            <a:endParaRPr lang="en-US" dirty="0"/>
          </a:p>
        </p:txBody>
      </p:sp>
      <p:sp>
        <p:nvSpPr>
          <p:cNvPr id="5" name="Footer Placeholder 4"/>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Content Placeholder 2"/>
          <p:cNvSpPr>
            <a:spLocks noGrp="1"/>
          </p:cNvSpPr>
          <p:nvPr>
            <p:ph idx="1"/>
          </p:nvPr>
        </p:nvSpPr>
        <p:spPr>
          <a:xfrm>
            <a:off x="708259" y="914400"/>
            <a:ext cx="7772400" cy="4800600"/>
          </a:xfrm>
        </p:spPr>
        <p:txBody>
          <a:bodyPr/>
          <a:lstStyle/>
          <a:p>
            <a:r>
              <a:rPr lang="en-US" altLang="en-US" dirty="0" smtClean="0"/>
              <a:t>Dorsal respiratory group (</a:t>
            </a:r>
            <a:r>
              <a:rPr lang="en-US" altLang="en-US" dirty="0" err="1" smtClean="0"/>
              <a:t>DRG</a:t>
            </a:r>
            <a:r>
              <a:rPr lang="en-US" altLang="en-US" dirty="0" smtClean="0"/>
              <a:t>) </a:t>
            </a:r>
          </a:p>
          <a:p>
            <a:pPr lvl="1"/>
            <a:r>
              <a:rPr lang="en-US" altLang="en-US" dirty="0" smtClean="0"/>
              <a:t>Facilitates inhalation by telling the external intercostal muscles and the diaphragm to contract. </a:t>
            </a:r>
          </a:p>
          <a:p>
            <a:pPr lvl="1"/>
            <a:r>
              <a:rPr lang="en-US" altLang="en-US" dirty="0" smtClean="0"/>
              <a:t>Functions in every respiratory cycle</a:t>
            </a:r>
          </a:p>
          <a:p>
            <a:r>
              <a:rPr lang="en-US" altLang="en-US" dirty="0" smtClean="0"/>
              <a:t>Ventral respiratory group (</a:t>
            </a:r>
            <a:r>
              <a:rPr lang="en-US" altLang="en-US" dirty="0" err="1" smtClean="0"/>
              <a:t>VRG</a:t>
            </a:r>
            <a:r>
              <a:rPr lang="en-US" altLang="en-US" dirty="0" smtClean="0"/>
              <a:t>) </a:t>
            </a:r>
          </a:p>
          <a:p>
            <a:pPr lvl="1"/>
            <a:r>
              <a:rPr lang="en-US" altLang="en-US" dirty="0" smtClean="0"/>
              <a:t>Both inspiratory and expiratory neurons</a:t>
            </a:r>
          </a:p>
          <a:p>
            <a:pPr lvl="1"/>
            <a:r>
              <a:rPr lang="en-US" altLang="en-US" dirty="0" smtClean="0"/>
              <a:t>Basically inactive during regular quiet ventilation. </a:t>
            </a:r>
          </a:p>
          <a:p>
            <a:pPr lvl="1"/>
            <a:r>
              <a:rPr lang="en-US" altLang="en-US" dirty="0" smtClean="0"/>
              <a:t>Becomes active when an increase in </a:t>
            </a:r>
            <a:r>
              <a:rPr lang="en-US" altLang="en-US" dirty="0" err="1" smtClean="0"/>
              <a:t>ventilatory</a:t>
            </a:r>
            <a:r>
              <a:rPr lang="en-US" altLang="en-US" dirty="0" smtClean="0"/>
              <a:t> effort is necessary</a:t>
            </a:r>
          </a:p>
        </p:txBody>
      </p:sp>
      <p:sp>
        <p:nvSpPr>
          <p:cNvPr id="48132" name="TextBox 19"/>
          <p:cNvSpPr txBox="1">
            <a:spLocks noChangeArrowheads="1"/>
          </p:cNvSpPr>
          <p:nvPr/>
        </p:nvSpPr>
        <p:spPr bwMode="auto">
          <a:xfrm>
            <a:off x="8001000" y="5900738"/>
            <a:ext cx="914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i="1">
                <a:solidFill>
                  <a:schemeClr val="bg1"/>
                </a:solidFill>
              </a:rPr>
              <a:t>(Cont)</a:t>
            </a:r>
          </a:p>
        </p:txBody>
      </p:sp>
      <p:sp>
        <p:nvSpPr>
          <p:cNvPr id="7" name="Slide Number Placeholder 6"/>
          <p:cNvSpPr>
            <a:spLocks noGrp="1"/>
          </p:cNvSpPr>
          <p:nvPr>
            <p:ph type="sldNum" sz="quarter" idx="4"/>
          </p:nvPr>
        </p:nvSpPr>
        <p:spPr/>
        <p:txBody>
          <a:bodyPr/>
          <a:lstStyle/>
          <a:p>
            <a:pPr>
              <a:defRPr/>
            </a:pPr>
            <a:fld id="{7934EB4C-221A-437D-9B9D-B7EF4B61892B}" type="slidenum">
              <a:rPr lang="en-US" smtClean="0"/>
              <a:pPr>
                <a:defRPr/>
              </a:pPr>
              <a:t>63</a:t>
            </a:fld>
            <a:endParaRPr lang="en-US" dirty="0"/>
          </a:p>
        </p:txBody>
      </p:sp>
      <p:sp>
        <p:nvSpPr>
          <p:cNvPr id="8" name="Footer Placeholder 7"/>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Content Placeholder 2"/>
          <p:cNvSpPr>
            <a:spLocks noGrp="1"/>
          </p:cNvSpPr>
          <p:nvPr>
            <p:ph idx="1"/>
          </p:nvPr>
        </p:nvSpPr>
        <p:spPr>
          <a:xfrm>
            <a:off x="609600" y="762000"/>
            <a:ext cx="7772400" cy="4800600"/>
          </a:xfrm>
        </p:spPr>
        <p:txBody>
          <a:bodyPr/>
          <a:lstStyle/>
          <a:p>
            <a:r>
              <a:rPr lang="en-US" altLang="en-US" dirty="0" smtClean="0"/>
              <a:t>The </a:t>
            </a:r>
            <a:r>
              <a:rPr lang="en-US" altLang="en-US" dirty="0" err="1" smtClean="0"/>
              <a:t>apneustic</a:t>
            </a:r>
            <a:r>
              <a:rPr lang="en-US" altLang="en-US" dirty="0" smtClean="0"/>
              <a:t> center </a:t>
            </a:r>
          </a:p>
          <a:p>
            <a:pPr lvl="1"/>
            <a:r>
              <a:rPr lang="en-US" altLang="en-US" dirty="0" smtClean="0"/>
              <a:t>Provides stimulation to the </a:t>
            </a:r>
            <a:r>
              <a:rPr lang="en-US" altLang="en-US" dirty="0" err="1" smtClean="0"/>
              <a:t>DRG</a:t>
            </a:r>
            <a:r>
              <a:rPr lang="en-US" altLang="en-US" dirty="0" smtClean="0"/>
              <a:t> and </a:t>
            </a:r>
            <a:r>
              <a:rPr lang="en-US" altLang="en-US" dirty="0" err="1" smtClean="0"/>
              <a:t>VRG</a:t>
            </a:r>
            <a:r>
              <a:rPr lang="en-US" altLang="en-US" dirty="0" smtClean="0"/>
              <a:t> to intensify inhalation. </a:t>
            </a:r>
          </a:p>
          <a:p>
            <a:pPr lvl="1"/>
            <a:r>
              <a:rPr lang="en-US" altLang="en-US" dirty="0" smtClean="0"/>
              <a:t>May prolong inspiration to increase ventilation volume.</a:t>
            </a:r>
          </a:p>
          <a:p>
            <a:r>
              <a:rPr lang="en-US" altLang="en-US" dirty="0" smtClean="0"/>
              <a:t>The </a:t>
            </a:r>
            <a:r>
              <a:rPr lang="en-US" altLang="en-US" dirty="0" err="1" smtClean="0"/>
              <a:t>pneumotaxic</a:t>
            </a:r>
            <a:r>
              <a:rPr lang="en-US" altLang="en-US" dirty="0" smtClean="0"/>
              <a:t> center </a:t>
            </a:r>
          </a:p>
          <a:p>
            <a:pPr lvl="1"/>
            <a:r>
              <a:rPr lang="en-US" altLang="en-US" dirty="0" smtClean="0"/>
              <a:t>Sends inhibitory impulses to the </a:t>
            </a:r>
            <a:r>
              <a:rPr lang="en-US" altLang="en-US" dirty="0" err="1" smtClean="0"/>
              <a:t>apneustic</a:t>
            </a:r>
            <a:r>
              <a:rPr lang="en-US" altLang="en-US" dirty="0" smtClean="0"/>
              <a:t> center to turn off inhalation before the lungs are too full. </a:t>
            </a:r>
          </a:p>
          <a:p>
            <a:endParaRPr lang="en-US" altLang="en-US" dirty="0" smtClean="0"/>
          </a:p>
        </p:txBody>
      </p:sp>
      <p:sp>
        <p:nvSpPr>
          <p:cNvPr id="49154" name="Slide Number Placeholder 3"/>
          <p:cNvSpPr>
            <a:spLocks noGrp="1"/>
          </p:cNvSpPr>
          <p:nvPr>
            <p:ph type="sldNum" sz="quarter" idx="4"/>
          </p:nvPr>
        </p:nvSpPr>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fld id="{586AFA9E-383C-41C3-A524-E186A246EA8E}" type="slidenum">
              <a:rPr lang="en-US" altLang="en-US" smtClean="0"/>
              <a:pPr/>
              <a:t>64</a:t>
            </a:fld>
            <a:endParaRPr lang="en-US" altLang="en-US"/>
          </a:p>
        </p:txBody>
      </p:sp>
      <p:sp>
        <p:nvSpPr>
          <p:cNvPr id="8" name="Footer Placeholder 7"/>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3"/>
          <p:cNvSpPr>
            <a:spLocks noGrp="1"/>
          </p:cNvSpPr>
          <p:nvPr>
            <p:ph type="title"/>
          </p:nvPr>
        </p:nvSpPr>
        <p:spPr/>
        <p:txBody>
          <a:bodyPr/>
          <a:lstStyle/>
          <a:p>
            <a:pPr eaLnBrk="1" hangingPunct="1"/>
            <a:r>
              <a:rPr lang="en-US" altLang="en-US" b="1" dirty="0" smtClean="0"/>
              <a:t>Ventilation / Perfusion</a:t>
            </a:r>
            <a:br>
              <a:rPr lang="en-US" altLang="en-US" b="1" dirty="0" smtClean="0"/>
            </a:br>
            <a:r>
              <a:rPr lang="en-US" altLang="en-US" b="1" dirty="0" smtClean="0"/>
              <a:t>(V/Q) Ratio</a:t>
            </a:r>
          </a:p>
        </p:txBody>
      </p:sp>
      <p:pic>
        <p:nvPicPr>
          <p:cNvPr id="50180" name="Picture 3" descr="08_05_JM_EMC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752600"/>
            <a:ext cx="4673600" cy="4460875"/>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76200" y="2277109"/>
            <a:ext cx="4114800" cy="3416320"/>
          </a:xfrm>
          <a:prstGeom prst="rect">
            <a:avLst/>
          </a:prstGeom>
        </p:spPr>
        <p:txBody>
          <a:bodyPr wrap="square">
            <a:spAutoFit/>
          </a:bodyPr>
          <a:lstStyle/>
          <a:p>
            <a:r>
              <a:rPr lang="en-US" altLang="en-US" sz="2400" dirty="0" smtClean="0"/>
              <a:t>Describes </a:t>
            </a:r>
            <a:r>
              <a:rPr lang="en-US" altLang="en-US" sz="2400" dirty="0"/>
              <a:t>the </a:t>
            </a:r>
            <a:r>
              <a:rPr lang="en-US" altLang="en-US" sz="2400" dirty="0" smtClean="0"/>
              <a:t>relationship </a:t>
            </a:r>
            <a:r>
              <a:rPr lang="en-US" altLang="en-US" sz="2400" dirty="0"/>
              <a:t>between the amount of ventilation the alveoli </a:t>
            </a:r>
            <a:r>
              <a:rPr lang="en-US" altLang="en-US" sz="2400" dirty="0" smtClean="0"/>
              <a:t>receive</a:t>
            </a:r>
          </a:p>
          <a:p>
            <a:pPr algn="ctr"/>
            <a:r>
              <a:rPr lang="en-US" altLang="en-US" sz="2400" dirty="0" smtClean="0"/>
              <a:t> &lt;and &gt;</a:t>
            </a:r>
          </a:p>
          <a:p>
            <a:pPr algn="ctr"/>
            <a:endParaRPr lang="en-US" altLang="en-US" sz="1600" dirty="0" smtClean="0"/>
          </a:p>
          <a:p>
            <a:r>
              <a:rPr lang="en-US" altLang="en-US" sz="2400" dirty="0" smtClean="0"/>
              <a:t>The </a:t>
            </a:r>
            <a:r>
              <a:rPr lang="en-US" altLang="en-US" sz="2400" dirty="0"/>
              <a:t>amount of perfusion through the capillaries surrounding the alveoli. </a:t>
            </a:r>
            <a:endParaRPr lang="en-US" sz="2400" dirty="0"/>
          </a:p>
        </p:txBody>
      </p:sp>
      <p:sp>
        <p:nvSpPr>
          <p:cNvPr id="5" name="Slide Number Placeholder 4"/>
          <p:cNvSpPr>
            <a:spLocks noGrp="1"/>
          </p:cNvSpPr>
          <p:nvPr>
            <p:ph type="sldNum" sz="quarter" idx="4"/>
          </p:nvPr>
        </p:nvSpPr>
        <p:spPr/>
        <p:txBody>
          <a:bodyPr/>
          <a:lstStyle/>
          <a:p>
            <a:pPr>
              <a:defRPr/>
            </a:pPr>
            <a:fld id="{7934EB4C-221A-437D-9B9D-B7EF4B61892B}" type="slidenum">
              <a:rPr lang="en-US" smtClean="0"/>
              <a:pPr>
                <a:defRPr/>
              </a:pPr>
              <a:t>65</a:t>
            </a:fld>
            <a:endParaRPr lang="en-US" dirty="0"/>
          </a:p>
        </p:txBody>
      </p:sp>
      <p:sp>
        <p:nvSpPr>
          <p:cNvPr id="6" name="Footer Placeholder 5"/>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6"/>
          <p:cNvSpPr>
            <a:spLocks noGrp="1"/>
          </p:cNvSpPr>
          <p:nvPr>
            <p:ph type="title"/>
          </p:nvPr>
        </p:nvSpPr>
        <p:spPr/>
        <p:txBody>
          <a:bodyPr/>
          <a:lstStyle/>
          <a:p>
            <a:r>
              <a:rPr lang="en-US" altLang="en-US" smtClean="0"/>
              <a:t>V/Q Ratio</a:t>
            </a:r>
          </a:p>
        </p:txBody>
      </p:sp>
      <p:sp>
        <p:nvSpPr>
          <p:cNvPr id="51203" name="Content Placeholder 5"/>
          <p:cNvSpPr>
            <a:spLocks noGrp="1"/>
          </p:cNvSpPr>
          <p:nvPr>
            <p:ph idx="1"/>
          </p:nvPr>
        </p:nvSpPr>
        <p:spPr/>
        <p:txBody>
          <a:bodyPr/>
          <a:lstStyle/>
          <a:p>
            <a:r>
              <a:rPr lang="en-US" altLang="en-US" smtClean="0"/>
              <a:t>Apexes:</a:t>
            </a:r>
          </a:p>
          <a:p>
            <a:pPr lvl="1"/>
            <a:r>
              <a:rPr lang="en-US" altLang="en-US" smtClean="0"/>
              <a:t>Available ventilation in the alveoli exceeds the amount of perfusion through the pulmonary capillaries</a:t>
            </a:r>
          </a:p>
          <a:p>
            <a:pPr lvl="1"/>
            <a:r>
              <a:rPr lang="en-US" altLang="en-US" smtClean="0"/>
              <a:t>V/Q &gt; 1;  This is considered to be wasted ventilation. </a:t>
            </a:r>
          </a:p>
          <a:p>
            <a:r>
              <a:rPr lang="en-US" altLang="en-US" smtClean="0"/>
              <a:t>Bases:</a:t>
            </a:r>
          </a:p>
          <a:p>
            <a:pPr lvl="1"/>
            <a:r>
              <a:rPr lang="en-US" altLang="en-US" smtClean="0"/>
              <a:t> Amount of perfusion exceeds the amount of ventilation</a:t>
            </a:r>
          </a:p>
          <a:p>
            <a:pPr lvl="1"/>
            <a:r>
              <a:rPr lang="en-US" altLang="en-US" smtClean="0"/>
              <a:t>V/Q &lt; 1; This is considered to be wasted perfusion. </a:t>
            </a:r>
          </a:p>
        </p:txBody>
      </p:sp>
      <p:sp>
        <p:nvSpPr>
          <p:cNvPr id="51205" name="TextBox 7"/>
          <p:cNvSpPr txBox="1">
            <a:spLocks noChangeArrowheads="1"/>
          </p:cNvSpPr>
          <p:nvPr/>
        </p:nvSpPr>
        <p:spPr bwMode="auto">
          <a:xfrm>
            <a:off x="8001000" y="6030913"/>
            <a:ext cx="914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i="1">
                <a:solidFill>
                  <a:schemeClr val="bg1"/>
                </a:solidFill>
              </a:rPr>
              <a:t>(Cont)</a:t>
            </a:r>
          </a:p>
        </p:txBody>
      </p:sp>
      <p:sp>
        <p:nvSpPr>
          <p:cNvPr id="6" name="Slide Number Placeholder 5"/>
          <p:cNvSpPr>
            <a:spLocks noGrp="1"/>
          </p:cNvSpPr>
          <p:nvPr>
            <p:ph type="sldNum" sz="quarter" idx="4"/>
          </p:nvPr>
        </p:nvSpPr>
        <p:spPr/>
        <p:txBody>
          <a:bodyPr/>
          <a:lstStyle/>
          <a:p>
            <a:pPr>
              <a:defRPr/>
            </a:pPr>
            <a:fld id="{7934EB4C-221A-437D-9B9D-B7EF4B61892B}" type="slidenum">
              <a:rPr lang="en-US" smtClean="0"/>
              <a:pPr>
                <a:defRPr/>
              </a:pPr>
              <a:t>66</a:t>
            </a:fld>
            <a:endParaRPr lang="en-US" dirty="0"/>
          </a:p>
        </p:txBody>
      </p:sp>
      <p:sp>
        <p:nvSpPr>
          <p:cNvPr id="7" name="Footer Placeholder 6"/>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Content Placeholder 2"/>
          <p:cNvSpPr>
            <a:spLocks noGrp="1"/>
          </p:cNvSpPr>
          <p:nvPr>
            <p:ph idx="1"/>
          </p:nvPr>
        </p:nvSpPr>
        <p:spPr>
          <a:xfrm>
            <a:off x="685800" y="609600"/>
            <a:ext cx="7772400" cy="4800600"/>
          </a:xfrm>
        </p:spPr>
        <p:txBody>
          <a:bodyPr/>
          <a:lstStyle/>
          <a:p>
            <a:r>
              <a:rPr lang="en-US" altLang="en-US" dirty="0" smtClean="0"/>
              <a:t>Ideal:   V/Q = 1</a:t>
            </a:r>
          </a:p>
          <a:p>
            <a:pPr lvl="1"/>
            <a:r>
              <a:rPr lang="en-US" altLang="en-US" dirty="0" smtClean="0"/>
              <a:t>Each alveolus would receive an adequate amount of ventilation and a matching amount of blood flow through the surrounding capillary,</a:t>
            </a:r>
          </a:p>
          <a:p>
            <a:r>
              <a:rPr lang="en-US" altLang="en-US" dirty="0" smtClean="0"/>
              <a:t>The V/Q ratio is never at an ideal state in any zone of the lungs.</a:t>
            </a:r>
          </a:p>
          <a:p>
            <a:pPr lvl="1"/>
            <a:r>
              <a:rPr lang="en-US" altLang="en-US" dirty="0" smtClean="0"/>
              <a:t>Overall, under normal conditions, perfusion exceeds the amount of available ventilation.</a:t>
            </a:r>
          </a:p>
          <a:p>
            <a:pPr lvl="2"/>
            <a:r>
              <a:rPr lang="en-US" altLang="en-US" dirty="0" smtClean="0"/>
              <a:t>V/Q = &lt;1 </a:t>
            </a:r>
          </a:p>
          <a:p>
            <a:pPr lvl="1"/>
            <a:r>
              <a:rPr lang="en-US" altLang="en-US" dirty="0" smtClean="0"/>
              <a:t>Typical  V= ~</a:t>
            </a:r>
            <a:r>
              <a:rPr lang="en-US" altLang="en-US" dirty="0" err="1" smtClean="0"/>
              <a:t>4Lpm</a:t>
            </a:r>
            <a:r>
              <a:rPr lang="en-US" altLang="en-US" dirty="0" smtClean="0"/>
              <a:t> air;  Q = </a:t>
            </a:r>
            <a:r>
              <a:rPr lang="en-US" altLang="en-US" dirty="0" err="1" smtClean="0"/>
              <a:t>5Lpm</a:t>
            </a:r>
            <a:r>
              <a:rPr lang="en-US" altLang="en-US" dirty="0" smtClean="0"/>
              <a:t> blood</a:t>
            </a:r>
          </a:p>
          <a:p>
            <a:pPr lvl="2"/>
            <a:r>
              <a:rPr lang="en-US" altLang="en-US" dirty="0" smtClean="0"/>
              <a:t>V/Q = .8</a:t>
            </a:r>
          </a:p>
        </p:txBody>
      </p:sp>
      <p:sp>
        <p:nvSpPr>
          <p:cNvPr id="9" name="Slide Number Placeholder 8"/>
          <p:cNvSpPr>
            <a:spLocks noGrp="1"/>
          </p:cNvSpPr>
          <p:nvPr>
            <p:ph type="sldNum" sz="quarter" idx="4"/>
          </p:nvPr>
        </p:nvSpPr>
        <p:spPr/>
        <p:txBody>
          <a:bodyPr/>
          <a:lstStyle/>
          <a:p>
            <a:pPr>
              <a:defRPr/>
            </a:pPr>
            <a:fld id="{7934EB4C-221A-437D-9B9D-B7EF4B61892B}" type="slidenum">
              <a:rPr lang="en-US" smtClean="0"/>
              <a:pPr>
                <a:defRPr/>
              </a:pPr>
              <a:t>67</a:t>
            </a:fld>
            <a:endParaRPr lang="en-US" dirty="0"/>
          </a:p>
        </p:txBody>
      </p:sp>
      <p:sp>
        <p:nvSpPr>
          <p:cNvPr id="10" name="Footer Placeholder 9"/>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3"/>
          <p:cNvSpPr>
            <a:spLocks noGrp="1"/>
          </p:cNvSpPr>
          <p:nvPr>
            <p:ph type="ctrTitle" idx="4294967295"/>
          </p:nvPr>
        </p:nvSpPr>
        <p:spPr>
          <a:xfrm>
            <a:off x="0" y="1577975"/>
            <a:ext cx="7772400" cy="1470025"/>
          </a:xfrm>
        </p:spPr>
        <p:txBody>
          <a:bodyPr/>
          <a:lstStyle/>
          <a:p>
            <a:pPr eaLnBrk="1" hangingPunct="1"/>
            <a:r>
              <a:rPr lang="en-US" altLang="en-US" sz="3600" smtClean="0"/>
              <a:t>Ventilation/Perfusion Ratio</a:t>
            </a:r>
            <a:endParaRPr lang="en-US" altLang="en-US" b="1" smtClean="0"/>
          </a:p>
        </p:txBody>
      </p:sp>
      <p:sp>
        <p:nvSpPr>
          <p:cNvPr id="53251" name="Subtitle 4"/>
          <p:cNvSpPr>
            <a:spLocks noGrp="1"/>
          </p:cNvSpPr>
          <p:nvPr>
            <p:ph type="subTitle" idx="4294967295"/>
          </p:nvPr>
        </p:nvSpPr>
        <p:spPr>
          <a:xfrm>
            <a:off x="0" y="3051175"/>
            <a:ext cx="6400800" cy="1752600"/>
          </a:xfrm>
        </p:spPr>
        <p:txBody>
          <a:bodyPr/>
          <a:lstStyle/>
          <a:p>
            <a:pPr marL="0" indent="0" algn="ctr" eaLnBrk="1" hangingPunct="1">
              <a:buFont typeface="Arial" charset="0"/>
              <a:buNone/>
            </a:pPr>
            <a:r>
              <a:rPr lang="en-US" altLang="en-US" sz="4400" b="1" smtClean="0">
                <a:solidFill>
                  <a:srgbClr val="FFFFFF"/>
                </a:solidFill>
              </a:rPr>
              <a:t>Pressure Imbalances</a:t>
            </a:r>
          </a:p>
        </p:txBody>
      </p:sp>
      <p:sp>
        <p:nvSpPr>
          <p:cNvPr id="4" name="Slide Number Placeholder 3"/>
          <p:cNvSpPr>
            <a:spLocks noGrp="1"/>
          </p:cNvSpPr>
          <p:nvPr>
            <p:ph type="sldNum" sz="quarter" idx="4"/>
          </p:nvPr>
        </p:nvSpPr>
        <p:spPr/>
        <p:txBody>
          <a:bodyPr/>
          <a:lstStyle/>
          <a:p>
            <a:pPr>
              <a:defRPr/>
            </a:pPr>
            <a:fld id="{7934EB4C-221A-437D-9B9D-B7EF4B61892B}" type="slidenum">
              <a:rPr lang="en-US" smtClean="0"/>
              <a:pPr>
                <a:defRPr/>
              </a:pPr>
              <a:t>68</a:t>
            </a:fld>
            <a:endParaRPr lang="en-US" dirty="0"/>
          </a:p>
        </p:txBody>
      </p:sp>
      <p:sp>
        <p:nvSpPr>
          <p:cNvPr id="5" name="Footer Placeholder 4"/>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descr="Fig07-05.jpg"/>
          <p:cNvPicPr>
            <a:picLocks noChangeAspect="1"/>
          </p:cNvPicPr>
          <p:nvPr/>
        </p:nvPicPr>
        <p:blipFill>
          <a:blip r:embed="rId3" cstate="print">
            <a:extLst>
              <a:ext uri="{28A0092B-C50C-407E-A947-70E740481C1C}">
                <a14:useLocalDpi xmlns:a14="http://schemas.microsoft.com/office/drawing/2010/main" val="0"/>
              </a:ext>
            </a:extLst>
          </a:blip>
          <a:srcRect r="10001"/>
          <a:stretch>
            <a:fillRect/>
          </a:stretch>
        </p:blipFill>
        <p:spPr bwMode="auto">
          <a:xfrm>
            <a:off x="609600" y="76200"/>
            <a:ext cx="8001000" cy="4114800"/>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54275" name="Content Placeholder 2"/>
          <p:cNvSpPr>
            <a:spLocks noGrp="1"/>
          </p:cNvSpPr>
          <p:nvPr>
            <p:ph idx="4294967295"/>
          </p:nvPr>
        </p:nvSpPr>
        <p:spPr>
          <a:xfrm>
            <a:off x="0" y="4191000"/>
            <a:ext cx="8686800" cy="2133600"/>
          </a:xfrm>
        </p:spPr>
        <p:txBody>
          <a:bodyPr/>
          <a:lstStyle/>
          <a:p>
            <a:r>
              <a:rPr lang="en-US" altLang="en-US" smtClean="0"/>
              <a:t>Perfusion of blood though the pulmonary capillaries is affected by</a:t>
            </a:r>
          </a:p>
          <a:p>
            <a:pPr lvl="1"/>
            <a:r>
              <a:rPr lang="en-US" altLang="en-US" smtClean="0"/>
              <a:t>Amount of air and pressure inside the alveoli</a:t>
            </a:r>
          </a:p>
          <a:p>
            <a:pPr lvl="1"/>
            <a:r>
              <a:rPr lang="en-US" altLang="en-US" smtClean="0"/>
              <a:t>Pressure of blood flowing through the </a:t>
            </a:r>
            <a:br>
              <a:rPr lang="en-US" altLang="en-US" smtClean="0"/>
            </a:br>
            <a:r>
              <a:rPr lang="en-US" altLang="en-US" smtClean="0"/>
              <a:t>capillary bed.</a:t>
            </a:r>
          </a:p>
        </p:txBody>
      </p:sp>
      <p:sp>
        <p:nvSpPr>
          <p:cNvPr id="54277" name="TextBox 4"/>
          <p:cNvSpPr txBox="1">
            <a:spLocks noChangeArrowheads="1"/>
          </p:cNvSpPr>
          <p:nvPr/>
        </p:nvSpPr>
        <p:spPr bwMode="auto">
          <a:xfrm>
            <a:off x="8001000" y="5900738"/>
            <a:ext cx="914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i="1">
                <a:solidFill>
                  <a:schemeClr val="bg1"/>
                </a:solidFill>
              </a:rPr>
              <a:t>(Cont)</a:t>
            </a:r>
          </a:p>
        </p:txBody>
      </p:sp>
      <p:sp>
        <p:nvSpPr>
          <p:cNvPr id="3" name="Slide Number Placeholder 2"/>
          <p:cNvSpPr>
            <a:spLocks noGrp="1"/>
          </p:cNvSpPr>
          <p:nvPr>
            <p:ph type="sldNum" sz="quarter" idx="4"/>
          </p:nvPr>
        </p:nvSpPr>
        <p:spPr/>
        <p:txBody>
          <a:bodyPr/>
          <a:lstStyle/>
          <a:p>
            <a:pPr>
              <a:defRPr/>
            </a:pPr>
            <a:fld id="{7934EB4C-221A-437D-9B9D-B7EF4B61892B}" type="slidenum">
              <a:rPr lang="en-US" smtClean="0"/>
              <a:pPr>
                <a:defRPr/>
              </a:pPr>
              <a:t>69</a:t>
            </a:fld>
            <a:endParaRPr lang="en-US" dirty="0"/>
          </a:p>
        </p:txBody>
      </p:sp>
      <p:sp>
        <p:nvSpPr>
          <p:cNvPr id="4" name="Footer Placeholder 3"/>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altLang="en-US" smtClean="0"/>
              <a:t>Life Support Chain</a:t>
            </a:r>
            <a:endParaRPr lang="en-US" altLang="en-US" dirty="0"/>
          </a:p>
        </p:txBody>
      </p:sp>
      <p:sp>
        <p:nvSpPr>
          <p:cNvPr id="3" name="Content Placeholder 2"/>
          <p:cNvSpPr>
            <a:spLocks noGrp="1"/>
          </p:cNvSpPr>
          <p:nvPr>
            <p:ph idx="1"/>
          </p:nvPr>
        </p:nvSpPr>
        <p:spPr/>
        <p:txBody>
          <a:bodyPr/>
          <a:lstStyle/>
          <a:p>
            <a:r>
              <a:rPr lang="en-US" altLang="en-US" smtClean="0"/>
              <a:t>Cells use oxygen to turn nutrients into chemical energy through metabolism.</a:t>
            </a:r>
          </a:p>
          <a:p>
            <a:pPr lvl="1"/>
            <a:r>
              <a:rPr lang="en-US" altLang="en-US" smtClean="0"/>
              <a:t>Adenosine triphosphate (ATP) is used to store energy.</a:t>
            </a:r>
          </a:p>
          <a:p>
            <a:r>
              <a:rPr lang="en-US" altLang="en-US" smtClean="0"/>
              <a:t>Aerobic metabolism uses oxygen.</a:t>
            </a:r>
          </a:p>
          <a:p>
            <a:r>
              <a:rPr lang="en-US" altLang="en-US" smtClean="0"/>
              <a:t>Cells switch to anaerobic metabolism when oxygen is limited.</a:t>
            </a:r>
          </a:p>
          <a:p>
            <a:endParaRPr lang="en-IN" dirty="0"/>
          </a:p>
        </p:txBody>
      </p:sp>
      <p:sp>
        <p:nvSpPr>
          <p:cNvPr id="4" name="TextBox 3"/>
          <p:cNvSpPr txBox="1"/>
          <p:nvPr/>
        </p:nvSpPr>
        <p:spPr>
          <a:xfrm>
            <a:off x="1159809" y="2786378"/>
            <a:ext cx="6780424" cy="2246769"/>
          </a:xfrm>
          <a:prstGeom prst="rect">
            <a:avLst/>
          </a:prstGeom>
          <a:solidFill>
            <a:schemeClr val="bg1"/>
          </a:solidFill>
          <a:ln w="38100">
            <a:solidFill>
              <a:srgbClr val="FF0000"/>
            </a:solidFill>
          </a:ln>
        </p:spPr>
        <p:txBody>
          <a:bodyPr wrap="square" rtlCol="0">
            <a:spAutoFit/>
          </a:bodyPr>
          <a:lstStyle/>
          <a:p>
            <a:pPr algn="l"/>
            <a:r>
              <a:rPr lang="en-US" altLang="en-US" sz="2800" b="1" u="sng" dirty="0">
                <a:latin typeface="+mj-lt"/>
              </a:rPr>
              <a:t>Aerobic</a:t>
            </a:r>
            <a:r>
              <a:rPr lang="en-US" altLang="en-US" sz="2800" dirty="0">
                <a:latin typeface="+mj-lt"/>
              </a:rPr>
              <a:t> </a:t>
            </a:r>
            <a:r>
              <a:rPr lang="en-US" altLang="en-US" sz="2800" dirty="0" smtClean="0">
                <a:latin typeface="+mj-lt"/>
              </a:rPr>
              <a:t>metabolism</a:t>
            </a:r>
            <a:r>
              <a:rPr lang="en-US" altLang="en-US" sz="2800" dirty="0">
                <a:latin typeface="+mj-lt"/>
              </a:rPr>
              <a:t>: </a:t>
            </a:r>
            <a:r>
              <a:rPr lang="en-US" sz="2800" dirty="0" smtClean="0">
                <a:latin typeface="+mj-lt"/>
              </a:rPr>
              <a:t>Body </a:t>
            </a:r>
            <a:r>
              <a:rPr lang="en-US" sz="2800" dirty="0">
                <a:latin typeface="+mj-lt"/>
              </a:rPr>
              <a:t>creates energy through the </a:t>
            </a:r>
            <a:r>
              <a:rPr lang="en-US" sz="2800" dirty="0" smtClean="0">
                <a:latin typeface="+mj-lt"/>
              </a:rPr>
              <a:t>combustion of </a:t>
            </a:r>
            <a:r>
              <a:rPr lang="en-US" sz="2800" dirty="0">
                <a:latin typeface="+mj-lt"/>
              </a:rPr>
              <a:t>carbohydrates, amino acids, and fats in the presence of oxygen. Produces heat, water and carbon dioxide as byproducts.</a:t>
            </a:r>
          </a:p>
        </p:txBody>
      </p:sp>
      <p:sp>
        <p:nvSpPr>
          <p:cNvPr id="6" name="TextBox 5"/>
          <p:cNvSpPr txBox="1"/>
          <p:nvPr/>
        </p:nvSpPr>
        <p:spPr>
          <a:xfrm>
            <a:off x="1107723" y="2338172"/>
            <a:ext cx="6884596" cy="2677656"/>
          </a:xfrm>
          <a:prstGeom prst="rect">
            <a:avLst/>
          </a:prstGeom>
          <a:solidFill>
            <a:schemeClr val="bg1"/>
          </a:solidFill>
          <a:ln w="38100">
            <a:solidFill>
              <a:srgbClr val="C00000"/>
            </a:solidFill>
          </a:ln>
        </p:spPr>
        <p:txBody>
          <a:bodyPr wrap="square" rtlCol="0">
            <a:spAutoFit/>
          </a:bodyPr>
          <a:lstStyle/>
          <a:p>
            <a:pPr algn="l"/>
            <a:r>
              <a:rPr lang="en-US" altLang="en-US" sz="2800" b="1" u="sng" dirty="0">
                <a:latin typeface="+mj-lt"/>
              </a:rPr>
              <a:t>Anaerobic</a:t>
            </a:r>
            <a:r>
              <a:rPr lang="en-US" altLang="en-US" sz="2800" b="1" dirty="0"/>
              <a:t> </a:t>
            </a:r>
            <a:r>
              <a:rPr lang="en-US" altLang="en-US" sz="2800" dirty="0" smtClean="0">
                <a:latin typeface="+mj-lt"/>
              </a:rPr>
              <a:t>metabolism:  </a:t>
            </a:r>
            <a:r>
              <a:rPr lang="en-US" sz="2800" dirty="0" smtClean="0">
                <a:latin typeface="+mj-lt"/>
              </a:rPr>
              <a:t>Body </a:t>
            </a:r>
            <a:r>
              <a:rPr lang="en-US" sz="2800" dirty="0">
                <a:latin typeface="+mj-lt"/>
              </a:rPr>
              <a:t>creates energy through the combustion o</a:t>
            </a:r>
            <a:r>
              <a:rPr lang="en-US" sz="2800" dirty="0" smtClean="0">
                <a:latin typeface="+mj-lt"/>
              </a:rPr>
              <a:t>f Glucose </a:t>
            </a:r>
            <a:r>
              <a:rPr lang="en-US" sz="2800" b="1" u="sng" dirty="0">
                <a:solidFill>
                  <a:srgbClr val="FF0000"/>
                </a:solidFill>
                <a:latin typeface="+mj-lt"/>
              </a:rPr>
              <a:t>in the </a:t>
            </a:r>
            <a:r>
              <a:rPr lang="en-US" sz="2800" b="1" u="sng" dirty="0" smtClean="0">
                <a:solidFill>
                  <a:srgbClr val="FF0000"/>
                </a:solidFill>
                <a:latin typeface="+mj-lt"/>
              </a:rPr>
              <a:t>ABSENCE </a:t>
            </a:r>
            <a:r>
              <a:rPr lang="en-US" sz="2800" b="1" u="sng" dirty="0">
                <a:solidFill>
                  <a:srgbClr val="FF0000"/>
                </a:solidFill>
                <a:latin typeface="+mj-lt"/>
              </a:rPr>
              <a:t>of oxygen</a:t>
            </a:r>
            <a:r>
              <a:rPr lang="en-US" sz="2800" b="1" u="sng" dirty="0" smtClean="0">
                <a:solidFill>
                  <a:srgbClr val="FF0000"/>
                </a:solidFill>
                <a:latin typeface="+mj-lt"/>
              </a:rPr>
              <a:t>.</a:t>
            </a:r>
            <a:r>
              <a:rPr lang="en-US" sz="2800" b="1" dirty="0" smtClean="0">
                <a:solidFill>
                  <a:srgbClr val="FF0000"/>
                </a:solidFill>
                <a:latin typeface="+mj-lt"/>
              </a:rPr>
              <a:t>  </a:t>
            </a:r>
            <a:r>
              <a:rPr lang="en-US" sz="2800" dirty="0">
                <a:latin typeface="+mj-lt"/>
              </a:rPr>
              <a:t>Produces lactic acid as a byproduct.  Lactic acid builds up leads to fatigue and </a:t>
            </a:r>
            <a:r>
              <a:rPr lang="en-US" sz="2800" dirty="0" smtClean="0">
                <a:latin typeface="+mj-lt"/>
              </a:rPr>
              <a:t>more ….</a:t>
            </a:r>
            <a:endParaRPr lang="en-US" sz="2800" dirty="0">
              <a:latin typeface="+mj-lt"/>
            </a:endParaRPr>
          </a:p>
        </p:txBody>
      </p:sp>
    </p:spTree>
    <p:extLst>
      <p:ext uri="{BB962C8B-B14F-4D97-AF65-F5344CB8AC3E}">
        <p14:creationId xmlns:p14="http://schemas.microsoft.com/office/powerpoint/2010/main" val="123302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Content Placeholder 5"/>
          <p:cNvSpPr>
            <a:spLocks noGrp="1"/>
          </p:cNvSpPr>
          <p:nvPr>
            <p:ph idx="1"/>
          </p:nvPr>
        </p:nvSpPr>
        <p:spPr>
          <a:xfrm>
            <a:off x="685800" y="762000"/>
            <a:ext cx="7772400" cy="4800600"/>
          </a:xfrm>
        </p:spPr>
        <p:txBody>
          <a:bodyPr/>
          <a:lstStyle/>
          <a:p>
            <a:r>
              <a:rPr lang="en-US" altLang="en-US" dirty="0" smtClean="0"/>
              <a:t>If pressure in an alveolus exceeds the blood pressure in the capillary bed, blood flow stops.</a:t>
            </a:r>
          </a:p>
          <a:p>
            <a:pPr lvl="1"/>
            <a:r>
              <a:rPr lang="en-US" altLang="en-US" dirty="0" smtClean="0"/>
              <a:t>Most likely to occur in the apexes of lungs where the pressure inside the alveoli is highest and the blood flow is lowest</a:t>
            </a:r>
          </a:p>
          <a:p>
            <a:pPr lvl="1"/>
            <a:r>
              <a:rPr lang="en-US" altLang="en-US" dirty="0" smtClean="0"/>
              <a:t>May also occur in the patient who is losing blood from an injury and has a decreasing blood pressure</a:t>
            </a:r>
          </a:p>
          <a:p>
            <a:pPr lvl="2"/>
            <a:r>
              <a:rPr lang="en-US" altLang="en-US" dirty="0" smtClean="0"/>
              <a:t>A decrease in systemic blood pressure will cause the pressure in the pulmonary capillaries to also decrease</a:t>
            </a:r>
          </a:p>
        </p:txBody>
      </p:sp>
      <p:sp>
        <p:nvSpPr>
          <p:cNvPr id="7" name="Slide Number Placeholder 6"/>
          <p:cNvSpPr>
            <a:spLocks noGrp="1"/>
          </p:cNvSpPr>
          <p:nvPr>
            <p:ph type="sldNum" sz="quarter" idx="4"/>
          </p:nvPr>
        </p:nvSpPr>
        <p:spPr/>
        <p:txBody>
          <a:bodyPr/>
          <a:lstStyle/>
          <a:p>
            <a:pPr>
              <a:defRPr/>
            </a:pPr>
            <a:fld id="{7934EB4C-221A-437D-9B9D-B7EF4B61892B}" type="slidenum">
              <a:rPr lang="en-US" smtClean="0"/>
              <a:pPr>
                <a:defRPr/>
              </a:pPr>
              <a:t>70</a:t>
            </a:fld>
            <a:endParaRPr lang="en-US" dirty="0"/>
          </a:p>
        </p:txBody>
      </p:sp>
      <p:sp>
        <p:nvSpPr>
          <p:cNvPr id="8" name="Footer Placeholder 7"/>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3"/>
          <p:cNvSpPr>
            <a:spLocks/>
          </p:cNvSpPr>
          <p:nvPr/>
        </p:nvSpPr>
        <p:spPr bwMode="auto">
          <a:xfrm>
            <a:off x="685800" y="129540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37931725" indent="-37474525"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lgn="ctr" eaLnBrk="1" hangingPunct="1">
              <a:spcBef>
                <a:spcPct val="0"/>
              </a:spcBef>
              <a:buFont typeface="Arial" charset="0"/>
              <a:buNone/>
            </a:pPr>
            <a:r>
              <a:rPr lang="en-US" altLang="en-US" sz="3600" b="0"/>
              <a:t>Ventilation/Perfusion Ratio</a:t>
            </a:r>
          </a:p>
          <a:p>
            <a:pPr algn="ctr" eaLnBrk="1" hangingPunct="1">
              <a:spcBef>
                <a:spcPct val="0"/>
              </a:spcBef>
              <a:buFont typeface="Arial" charset="0"/>
              <a:buNone/>
            </a:pPr>
            <a:r>
              <a:rPr lang="en-US" altLang="en-US" sz="4400">
                <a:solidFill>
                  <a:srgbClr val="FFFFFF"/>
                </a:solidFill>
              </a:rPr>
              <a:t>Ventilatory Disturbances</a:t>
            </a:r>
            <a:endParaRPr lang="en-US" altLang="en-US" sz="4400"/>
          </a:p>
        </p:txBody>
      </p:sp>
      <p:sp>
        <p:nvSpPr>
          <p:cNvPr id="56323" name="Subtitle 4"/>
          <p:cNvSpPr>
            <a:spLocks/>
          </p:cNvSpPr>
          <p:nvPr/>
        </p:nvSpPr>
        <p:spPr bwMode="auto">
          <a:xfrm>
            <a:off x="1371600" y="3051175"/>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37931725" indent="-37474525"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lgn="ctr" eaLnBrk="1" hangingPunct="1">
              <a:buFont typeface="Arial" charset="0"/>
              <a:buNone/>
            </a:pPr>
            <a:endParaRPr lang="en-US" altLang="en-US" sz="4400">
              <a:solidFill>
                <a:srgbClr val="FFFFFF"/>
              </a:solidFill>
            </a:endParaRPr>
          </a:p>
        </p:txBody>
      </p:sp>
      <p:sp>
        <p:nvSpPr>
          <p:cNvPr id="4" name="Slide Number Placeholder 3"/>
          <p:cNvSpPr>
            <a:spLocks noGrp="1"/>
          </p:cNvSpPr>
          <p:nvPr>
            <p:ph type="sldNum" sz="quarter" idx="4"/>
          </p:nvPr>
        </p:nvSpPr>
        <p:spPr/>
        <p:txBody>
          <a:bodyPr/>
          <a:lstStyle/>
          <a:p>
            <a:pPr>
              <a:defRPr/>
            </a:pPr>
            <a:fld id="{7934EB4C-221A-437D-9B9D-B7EF4B61892B}" type="slidenum">
              <a:rPr lang="en-US" smtClean="0"/>
              <a:pPr>
                <a:defRPr/>
              </a:pPr>
              <a:t>71</a:t>
            </a:fld>
            <a:endParaRPr lang="en-US" dirty="0"/>
          </a:p>
        </p:txBody>
      </p:sp>
      <p:sp>
        <p:nvSpPr>
          <p:cNvPr id="5" name="Footer Placeholder 4"/>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ltLang="en-US" dirty="0"/>
              <a:t>Less oxygenated air available</a:t>
            </a:r>
          </a:p>
          <a:p>
            <a:pPr lvl="1"/>
            <a:r>
              <a:rPr lang="en-US" altLang="en-US" dirty="0"/>
              <a:t>Can lead to hypoxia</a:t>
            </a:r>
          </a:p>
          <a:p>
            <a:r>
              <a:rPr lang="en-US" altLang="en-US" dirty="0"/>
              <a:t>Blood pressure in capillaries is not affected</a:t>
            </a:r>
          </a:p>
          <a:p>
            <a:endParaRPr lang="en-US" altLang="en-US" sz="1000" dirty="0"/>
          </a:p>
          <a:p>
            <a:r>
              <a:rPr lang="en-US" altLang="en-US" dirty="0"/>
              <a:t>Example  V=3 </a:t>
            </a:r>
            <a:r>
              <a:rPr lang="en-US" altLang="en-US" dirty="0" err="1"/>
              <a:t>Lpm</a:t>
            </a:r>
            <a:r>
              <a:rPr lang="en-US" altLang="en-US" dirty="0"/>
              <a:t>;  Q=5 </a:t>
            </a:r>
            <a:r>
              <a:rPr lang="en-US" altLang="en-US" dirty="0" err="1"/>
              <a:t>Lpm</a:t>
            </a:r>
            <a:endParaRPr lang="en-US" altLang="en-US" dirty="0"/>
          </a:p>
          <a:p>
            <a:pPr lvl="1"/>
            <a:r>
              <a:rPr lang="en-US" altLang="en-US" dirty="0"/>
              <a:t>V/Q= .6</a:t>
            </a:r>
          </a:p>
          <a:p>
            <a:r>
              <a:rPr lang="en-US" altLang="en-US" dirty="0"/>
              <a:t>EX:  If from asthma, must relieve the bronchoconstriction and increase oxygenation.</a:t>
            </a:r>
          </a:p>
          <a:p>
            <a:endParaRPr lang="en-US" dirty="0"/>
          </a:p>
        </p:txBody>
      </p:sp>
      <p:sp>
        <p:nvSpPr>
          <p:cNvPr id="4" name="Slide Number Placeholder 3"/>
          <p:cNvSpPr>
            <a:spLocks noGrp="1"/>
          </p:cNvSpPr>
          <p:nvPr>
            <p:ph type="sldNum" sz="quarter" idx="4"/>
          </p:nvPr>
        </p:nvSpPr>
        <p:spPr/>
        <p:txBody>
          <a:bodyPr/>
          <a:lstStyle/>
          <a:p>
            <a:pPr>
              <a:defRPr/>
            </a:pPr>
            <a:fld id="{7934EB4C-221A-437D-9B9D-B7EF4B61892B}" type="slidenum">
              <a:rPr lang="en-US" smtClean="0"/>
              <a:pPr>
                <a:defRPr/>
              </a:pPr>
              <a:t>72</a:t>
            </a:fld>
            <a:endParaRPr lang="en-US" dirty="0"/>
          </a:p>
        </p:txBody>
      </p:sp>
      <p:sp>
        <p:nvSpPr>
          <p:cNvPr id="5" name="Title 4"/>
          <p:cNvSpPr>
            <a:spLocks noGrp="1"/>
          </p:cNvSpPr>
          <p:nvPr>
            <p:ph type="title"/>
          </p:nvPr>
        </p:nvSpPr>
        <p:spPr>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3600" dirty="0">
                <a:solidFill>
                  <a:schemeClr val="tx1"/>
                </a:solidFill>
              </a:rPr>
              <a:t>Ventilation/Perfusion Ratio</a:t>
            </a:r>
          </a:p>
          <a:p>
            <a:pPr algn="ctr">
              <a:defRPr/>
            </a:pPr>
            <a:r>
              <a:rPr lang="en-US" altLang="en-US" sz="3600" dirty="0">
                <a:solidFill>
                  <a:schemeClr val="tx1"/>
                </a:solidFill>
              </a:rPr>
              <a:t>Ventilatory Disturbances</a:t>
            </a:r>
          </a:p>
        </p:txBody>
      </p:sp>
      <p:sp>
        <p:nvSpPr>
          <p:cNvPr id="6" name="Footer Placeholder 5"/>
          <p:cNvSpPr>
            <a:spLocks noGrp="1"/>
          </p:cNvSpPr>
          <p:nvPr>
            <p:ph type="ftr" sz="quarter" idx="3"/>
          </p:nvPr>
        </p:nvSpPr>
        <p:spPr/>
        <p:txBody>
          <a:bodyPr/>
          <a:lstStyle/>
          <a:p>
            <a:r>
              <a:rPr lang="en-US" smtClean="0"/>
              <a:t>10/31/19</a:t>
            </a:r>
            <a:endParaRPr lang="en-US" dirty="0"/>
          </a:p>
        </p:txBody>
      </p:sp>
    </p:spTree>
    <p:extLst>
      <p:ext uri="{BB962C8B-B14F-4D97-AF65-F5344CB8AC3E}">
        <p14:creationId xmlns:p14="http://schemas.microsoft.com/office/powerpoint/2010/main" val="91837817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descr="E:\Ch 13 final files fix # 2-1-09_\13-02c.tif"/>
          <p:cNvPicPr>
            <a:picLocks noChangeAspect="1" noChangeArrowheads="1"/>
          </p:cNvPicPr>
          <p:nvPr/>
        </p:nvPicPr>
        <p:blipFill>
          <a:blip r:embed="rId3" cstate="print">
            <a:extLst>
              <a:ext uri="{28A0092B-C50C-407E-A947-70E740481C1C}">
                <a14:useLocalDpi xmlns:a14="http://schemas.microsoft.com/office/drawing/2010/main" val="0"/>
              </a:ext>
            </a:extLst>
          </a:blip>
          <a:srcRect l="16910" t="5246" r="9972"/>
          <a:stretch>
            <a:fillRect/>
          </a:stretch>
        </p:blipFill>
        <p:spPr bwMode="auto">
          <a:xfrm>
            <a:off x="3608388" y="1295400"/>
            <a:ext cx="5331969" cy="5181600"/>
          </a:xfrm>
          <a:prstGeom prst="rect">
            <a:avLst/>
          </a:prstGeom>
          <a:solidFill>
            <a:schemeClr val="bg1"/>
          </a:solidFill>
          <a:ln w="38100">
            <a:solidFill>
              <a:srgbClr val="C00000"/>
            </a:solidFill>
          </a:ln>
          <a:extLst/>
        </p:spPr>
      </p:pic>
      <p:sp>
        <p:nvSpPr>
          <p:cNvPr id="58371" name="Content Placeholder 8"/>
          <p:cNvSpPr>
            <a:spLocks noGrp="1"/>
          </p:cNvSpPr>
          <p:nvPr>
            <p:ph idx="4294967295"/>
          </p:nvPr>
        </p:nvSpPr>
        <p:spPr>
          <a:xfrm>
            <a:off x="76200" y="2971800"/>
            <a:ext cx="5334000" cy="2133600"/>
          </a:xfrm>
          <a:prstGeom prst="roundRect">
            <a:avLst>
              <a:gd name="adj" fmla="val 16667"/>
            </a:avLst>
          </a:prstGeom>
          <a:solidFill>
            <a:schemeClr val="bg1"/>
          </a:solidFill>
        </p:spPr>
        <p:txBody>
          <a:bodyPr/>
          <a:lstStyle/>
          <a:p>
            <a:pPr>
              <a:spcBef>
                <a:spcPct val="0"/>
              </a:spcBef>
            </a:pPr>
            <a:r>
              <a:rPr lang="en-US" altLang="en-US" smtClean="0">
                <a:solidFill>
                  <a:schemeClr val="tx1"/>
                </a:solidFill>
              </a:rPr>
              <a:t>Often due to blood loss</a:t>
            </a:r>
          </a:p>
          <a:p>
            <a:pPr>
              <a:spcBef>
                <a:spcPct val="0"/>
              </a:spcBef>
            </a:pPr>
            <a:r>
              <a:rPr lang="en-US" altLang="en-US" smtClean="0">
                <a:solidFill>
                  <a:schemeClr val="tx1"/>
                </a:solidFill>
              </a:rPr>
              <a:t>Needs fluid replacement to resolve perfusion issues</a:t>
            </a:r>
          </a:p>
        </p:txBody>
      </p:sp>
      <p:sp>
        <p:nvSpPr>
          <p:cNvPr id="5" name="Rounded Rectangle 4"/>
          <p:cNvSpPr/>
          <p:nvPr/>
        </p:nvSpPr>
        <p:spPr>
          <a:xfrm>
            <a:off x="838200" y="76200"/>
            <a:ext cx="7467600" cy="1371600"/>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3600" dirty="0">
                <a:solidFill>
                  <a:schemeClr val="tx1"/>
                </a:solidFill>
              </a:rPr>
              <a:t>Ventilation/Perfusion Ratio</a:t>
            </a:r>
          </a:p>
          <a:p>
            <a:pPr algn="ctr">
              <a:defRPr/>
            </a:pPr>
            <a:r>
              <a:rPr lang="en-US" altLang="en-US" sz="3600" dirty="0">
                <a:solidFill>
                  <a:schemeClr val="tx1"/>
                </a:solidFill>
              </a:rPr>
              <a:t>Perfusion Disturbances</a:t>
            </a:r>
          </a:p>
        </p:txBody>
      </p:sp>
      <p:sp>
        <p:nvSpPr>
          <p:cNvPr id="4" name="Slide Number Placeholder 3"/>
          <p:cNvSpPr>
            <a:spLocks noGrp="1"/>
          </p:cNvSpPr>
          <p:nvPr>
            <p:ph type="sldNum" sz="quarter" idx="4"/>
          </p:nvPr>
        </p:nvSpPr>
        <p:spPr/>
        <p:txBody>
          <a:bodyPr/>
          <a:lstStyle/>
          <a:p>
            <a:pPr>
              <a:defRPr/>
            </a:pPr>
            <a:fld id="{7934EB4C-221A-437D-9B9D-B7EF4B61892B}" type="slidenum">
              <a:rPr lang="en-US" smtClean="0"/>
              <a:pPr>
                <a:defRPr/>
              </a:pPr>
              <a:t>73</a:t>
            </a:fld>
            <a:endParaRPr lang="en-US" dirty="0"/>
          </a:p>
        </p:txBody>
      </p:sp>
      <p:sp>
        <p:nvSpPr>
          <p:cNvPr id="6" name="Footer Placeholder 5"/>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3"/>
          <p:cNvSpPr>
            <a:spLocks noGrp="1"/>
          </p:cNvSpPr>
          <p:nvPr>
            <p:ph type="ctrTitle" idx="4294967295"/>
          </p:nvPr>
        </p:nvSpPr>
        <p:spPr>
          <a:xfrm>
            <a:off x="0" y="2797175"/>
            <a:ext cx="7772400" cy="1470025"/>
          </a:xfrm>
        </p:spPr>
        <p:txBody>
          <a:bodyPr/>
          <a:lstStyle/>
          <a:p>
            <a:r>
              <a:rPr lang="en-US" altLang="en-US" b="1" smtClean="0"/>
              <a:t>Transport of Oxygen and Carbon Dioxide by the Blood</a:t>
            </a:r>
            <a:endParaRPr lang="en-US" altLang="en-US" smtClean="0"/>
          </a:p>
        </p:txBody>
      </p:sp>
      <p:sp>
        <p:nvSpPr>
          <p:cNvPr id="4" name="Slide Number Placeholder 3"/>
          <p:cNvSpPr>
            <a:spLocks noGrp="1"/>
          </p:cNvSpPr>
          <p:nvPr>
            <p:ph type="sldNum" sz="quarter" idx="4"/>
          </p:nvPr>
        </p:nvSpPr>
        <p:spPr/>
        <p:txBody>
          <a:bodyPr/>
          <a:lstStyle/>
          <a:p>
            <a:pPr>
              <a:defRPr/>
            </a:pPr>
            <a:fld id="{7934EB4C-221A-437D-9B9D-B7EF4B61892B}" type="slidenum">
              <a:rPr lang="en-US" smtClean="0"/>
              <a:pPr>
                <a:defRPr/>
              </a:pPr>
              <a:t>74</a:t>
            </a:fld>
            <a:endParaRPr lang="en-US" dirty="0"/>
          </a:p>
        </p:txBody>
      </p:sp>
      <p:sp>
        <p:nvSpPr>
          <p:cNvPr id="5" name="Footer Placeholder 4"/>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Content Placeholder 2"/>
          <p:cNvSpPr>
            <a:spLocks noGrp="1"/>
          </p:cNvSpPr>
          <p:nvPr>
            <p:ph idx="4294967295"/>
          </p:nvPr>
        </p:nvSpPr>
        <p:spPr>
          <a:xfrm>
            <a:off x="762000" y="228600"/>
            <a:ext cx="7924800" cy="1905000"/>
          </a:xfrm>
        </p:spPr>
        <p:txBody>
          <a:bodyPr/>
          <a:lstStyle/>
          <a:p>
            <a:r>
              <a:rPr lang="en-US" altLang="en-US" dirty="0" smtClean="0"/>
              <a:t>Cells need O</a:t>
            </a:r>
            <a:r>
              <a:rPr lang="en-US" altLang="en-US" baseline="-25000" dirty="0" smtClean="0"/>
              <a:t>2 </a:t>
            </a:r>
            <a:r>
              <a:rPr lang="en-US" altLang="en-US" dirty="0" smtClean="0"/>
              <a:t>for normal cellular metabolism</a:t>
            </a:r>
          </a:p>
          <a:p>
            <a:r>
              <a:rPr lang="en-US" altLang="en-US" dirty="0" smtClean="0"/>
              <a:t>Hypercarbia:  </a:t>
            </a:r>
            <a:r>
              <a:rPr lang="en-US" altLang="en-US" dirty="0" smtClean="0">
                <a:cs typeface="Arial" charset="0"/>
              </a:rPr>
              <a:t>build-up of CO</a:t>
            </a:r>
            <a:r>
              <a:rPr lang="en-US" altLang="en-US" baseline="-25000" dirty="0" smtClean="0">
                <a:cs typeface="Arial" charset="0"/>
              </a:rPr>
              <a:t>2</a:t>
            </a:r>
            <a:r>
              <a:rPr lang="en-US" altLang="en-US" dirty="0" smtClean="0">
                <a:cs typeface="Arial" charset="0"/>
              </a:rPr>
              <a:t> in the blood</a:t>
            </a:r>
            <a:endParaRPr lang="en-US" altLang="en-US" dirty="0" smtClean="0"/>
          </a:p>
          <a:p>
            <a:r>
              <a:rPr lang="en-US" altLang="en-US" dirty="0" smtClean="0"/>
              <a:t>Hypoxia: </a:t>
            </a:r>
            <a:r>
              <a:rPr lang="en-US" altLang="en-US" dirty="0" smtClean="0">
                <a:cs typeface="Arial" charset="0"/>
              </a:rPr>
              <a:t>lack of O</a:t>
            </a:r>
            <a:r>
              <a:rPr lang="en-US" altLang="en-US" baseline="-25000" dirty="0" smtClean="0">
                <a:cs typeface="Arial" charset="0"/>
              </a:rPr>
              <a:t>2</a:t>
            </a:r>
            <a:r>
              <a:rPr lang="en-US" altLang="en-US" dirty="0" smtClean="0">
                <a:cs typeface="Arial" charset="0"/>
              </a:rPr>
              <a:t> available to the cells</a:t>
            </a:r>
            <a:endParaRPr lang="en-US" altLang="en-US" dirty="0" smtClean="0"/>
          </a:p>
        </p:txBody>
      </p:sp>
      <p:pic>
        <p:nvPicPr>
          <p:cNvPr id="60418" name="Picture 3" descr="fig04_2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209800"/>
            <a:ext cx="8763000" cy="4278313"/>
          </a:xfrm>
          <a:prstGeom prst="rect">
            <a:avLst/>
          </a:prstGeom>
          <a:solidFill>
            <a:schemeClr val="bg1"/>
          </a:solidFill>
          <a:ln w="38100">
            <a:solidFill>
              <a:srgbClr val="C00000"/>
            </a:solidFill>
          </a:ln>
          <a:extLst/>
        </p:spPr>
      </p:pic>
      <p:sp>
        <p:nvSpPr>
          <p:cNvPr id="4" name="Slide Number Placeholder 3"/>
          <p:cNvSpPr>
            <a:spLocks noGrp="1"/>
          </p:cNvSpPr>
          <p:nvPr>
            <p:ph type="sldNum" sz="quarter" idx="4"/>
          </p:nvPr>
        </p:nvSpPr>
        <p:spPr/>
        <p:txBody>
          <a:bodyPr/>
          <a:lstStyle/>
          <a:p>
            <a:pPr>
              <a:defRPr/>
            </a:pPr>
            <a:fld id="{7934EB4C-221A-437D-9B9D-B7EF4B61892B}" type="slidenum">
              <a:rPr lang="en-US" smtClean="0"/>
              <a:pPr>
                <a:defRPr/>
              </a:pPr>
              <a:t>75</a:t>
            </a:fld>
            <a:endParaRPr lang="en-US" dirty="0"/>
          </a:p>
        </p:txBody>
      </p:sp>
      <p:sp>
        <p:nvSpPr>
          <p:cNvPr id="5" name="Footer Placeholder 4"/>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838200" y="76200"/>
            <a:ext cx="7467600" cy="1057275"/>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4000" dirty="0">
                <a:solidFill>
                  <a:schemeClr val="tx1"/>
                </a:solidFill>
              </a:rPr>
              <a:t>Transport of Oxygen in the Blood</a:t>
            </a:r>
            <a:endParaRPr lang="en-US" altLang="en-US" sz="4800" dirty="0">
              <a:solidFill>
                <a:schemeClr val="tx1"/>
              </a:solidFill>
            </a:endParaRPr>
          </a:p>
        </p:txBody>
      </p:sp>
      <p:sp>
        <p:nvSpPr>
          <p:cNvPr id="61443" name="Content Placeholder 2"/>
          <p:cNvSpPr>
            <a:spLocks noGrp="1"/>
          </p:cNvSpPr>
          <p:nvPr>
            <p:ph idx="4294967295"/>
          </p:nvPr>
        </p:nvSpPr>
        <p:spPr>
          <a:xfrm>
            <a:off x="228600" y="1295399"/>
            <a:ext cx="4724400" cy="5459413"/>
          </a:xfrm>
          <a:prstGeom prst="roundRect">
            <a:avLst>
              <a:gd name="adj" fmla="val 16667"/>
            </a:avLst>
          </a:prstGeom>
          <a:solidFill>
            <a:srgbClr val="002060">
              <a:alpha val="89803"/>
            </a:srgbClr>
          </a:solidFill>
        </p:spPr>
        <p:txBody>
          <a:bodyPr/>
          <a:lstStyle/>
          <a:p>
            <a:pPr>
              <a:spcBef>
                <a:spcPct val="0"/>
              </a:spcBef>
            </a:pPr>
            <a:r>
              <a:rPr lang="en-US" altLang="en-US" sz="2800" dirty="0" smtClean="0">
                <a:solidFill>
                  <a:schemeClr val="bg1"/>
                </a:solidFill>
                <a:cs typeface="Arial" charset="0"/>
              </a:rPr>
              <a:t>Hemoglobin</a:t>
            </a:r>
          </a:p>
          <a:p>
            <a:pPr lvl="1">
              <a:spcBef>
                <a:spcPct val="0"/>
              </a:spcBef>
            </a:pPr>
            <a:r>
              <a:rPr lang="en-US" altLang="en-US" sz="2400" dirty="0" smtClean="0">
                <a:solidFill>
                  <a:schemeClr val="bg1"/>
                </a:solidFill>
                <a:cs typeface="Arial" charset="0"/>
              </a:rPr>
              <a:t> Protein molecule </a:t>
            </a:r>
          </a:p>
          <a:p>
            <a:pPr lvl="1">
              <a:spcBef>
                <a:spcPct val="0"/>
              </a:spcBef>
            </a:pPr>
            <a:r>
              <a:rPr lang="en-US" altLang="en-US" sz="2400" dirty="0" smtClean="0">
                <a:solidFill>
                  <a:schemeClr val="bg1"/>
                </a:solidFill>
                <a:cs typeface="Arial" charset="0"/>
              </a:rPr>
              <a:t>Oxygen has a high affinity to attach to it</a:t>
            </a:r>
            <a:endParaRPr lang="en-US" altLang="en-US" sz="2400" dirty="0" smtClean="0">
              <a:solidFill>
                <a:schemeClr val="bg1"/>
              </a:solidFill>
            </a:endParaRPr>
          </a:p>
          <a:p>
            <a:pPr>
              <a:spcBef>
                <a:spcPct val="0"/>
              </a:spcBef>
            </a:pPr>
            <a:r>
              <a:rPr lang="en-US" altLang="en-US" sz="2800" dirty="0" smtClean="0">
                <a:solidFill>
                  <a:schemeClr val="bg1"/>
                </a:solidFill>
                <a:cs typeface="Arial" charset="0"/>
              </a:rPr>
              <a:t>Oxyhemoglobin</a:t>
            </a:r>
          </a:p>
          <a:p>
            <a:pPr lvl="1">
              <a:spcBef>
                <a:spcPct val="0"/>
              </a:spcBef>
            </a:pPr>
            <a:r>
              <a:rPr lang="en-US" altLang="en-US" sz="2400" dirty="0" smtClean="0">
                <a:solidFill>
                  <a:schemeClr val="bg1"/>
                </a:solidFill>
                <a:cs typeface="Arial" charset="0"/>
              </a:rPr>
              <a:t>With an oxygen molecule bound to it</a:t>
            </a:r>
            <a:endParaRPr lang="en-US" altLang="en-US" sz="2400" dirty="0" smtClean="0">
              <a:solidFill>
                <a:schemeClr val="bg1"/>
              </a:solidFill>
            </a:endParaRPr>
          </a:p>
          <a:p>
            <a:pPr>
              <a:spcBef>
                <a:spcPct val="0"/>
              </a:spcBef>
            </a:pPr>
            <a:r>
              <a:rPr lang="en-US" altLang="en-US" sz="2800" dirty="0" err="1" smtClean="0">
                <a:solidFill>
                  <a:schemeClr val="bg1"/>
                </a:solidFill>
                <a:cs typeface="Arial" charset="0"/>
              </a:rPr>
              <a:t>Deoxyhemoglobin</a:t>
            </a:r>
            <a:endParaRPr lang="en-US" altLang="en-US" sz="2800" dirty="0" smtClean="0">
              <a:solidFill>
                <a:schemeClr val="bg1"/>
              </a:solidFill>
              <a:cs typeface="Arial" charset="0"/>
            </a:endParaRPr>
          </a:p>
          <a:p>
            <a:pPr lvl="1">
              <a:spcBef>
                <a:spcPct val="0"/>
              </a:spcBef>
            </a:pPr>
            <a:r>
              <a:rPr lang="en-US" altLang="en-US" sz="2400" dirty="0" smtClean="0">
                <a:solidFill>
                  <a:schemeClr val="bg1"/>
                </a:solidFill>
                <a:cs typeface="Arial" charset="0"/>
              </a:rPr>
              <a:t>With no oxygen attached</a:t>
            </a:r>
          </a:p>
          <a:p>
            <a:pPr>
              <a:spcBef>
                <a:spcPct val="0"/>
              </a:spcBef>
            </a:pPr>
            <a:r>
              <a:rPr lang="en-US" altLang="en-US" sz="2800" dirty="0" smtClean="0">
                <a:solidFill>
                  <a:schemeClr val="bg1"/>
                </a:solidFill>
                <a:cs typeface="Arial" charset="0"/>
              </a:rPr>
              <a:t>Loss of hemoglobin</a:t>
            </a:r>
          </a:p>
          <a:p>
            <a:pPr lvl="1">
              <a:spcBef>
                <a:spcPct val="0"/>
              </a:spcBef>
            </a:pPr>
            <a:r>
              <a:rPr lang="en-US" altLang="en-US" sz="2400" dirty="0" smtClean="0">
                <a:solidFill>
                  <a:schemeClr val="bg1"/>
                </a:solidFill>
                <a:cs typeface="Arial" charset="0"/>
              </a:rPr>
              <a:t>Can lead to severe cellular hypoxia</a:t>
            </a:r>
          </a:p>
        </p:txBody>
      </p:sp>
      <p:pic>
        <p:nvPicPr>
          <p:cNvPr id="61442" name="AAHJAJX0.jpg" descr="AAHJAJX0"/>
          <p:cNvPicPr>
            <a:picLocks noChangeAspect="1" noChangeArrowheads="1"/>
          </p:cNvPicPr>
          <p:nvPr/>
        </p:nvPicPr>
        <p:blipFill>
          <a:blip r:embed="rId3">
            <a:extLst>
              <a:ext uri="{28A0092B-C50C-407E-A947-70E740481C1C}">
                <a14:useLocalDpi xmlns:a14="http://schemas.microsoft.com/office/drawing/2010/main" val="0"/>
              </a:ext>
            </a:extLst>
          </a:blip>
          <a:srcRect l="49464" b="4793"/>
          <a:stretch>
            <a:fillRect/>
          </a:stretch>
        </p:blipFill>
        <p:spPr bwMode="auto">
          <a:xfrm>
            <a:off x="5030788" y="1141413"/>
            <a:ext cx="4113212" cy="571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8" name="Content Placeholder 2"/>
          <p:cNvSpPr>
            <a:spLocks noGrp="1"/>
          </p:cNvSpPr>
          <p:nvPr>
            <p:ph idx="4294967295"/>
          </p:nvPr>
        </p:nvSpPr>
        <p:spPr>
          <a:xfrm>
            <a:off x="381000" y="2514600"/>
            <a:ext cx="3836096" cy="4038600"/>
          </a:xfrm>
          <a:prstGeom prst="roundRect">
            <a:avLst>
              <a:gd name="adj" fmla="val 16667"/>
            </a:avLst>
          </a:prstGeom>
          <a:solidFill>
            <a:srgbClr val="002060"/>
          </a:solidFill>
        </p:spPr>
        <p:txBody>
          <a:bodyPr anchor="ctr"/>
          <a:lstStyle/>
          <a:p>
            <a:pPr>
              <a:spcBef>
                <a:spcPct val="0"/>
              </a:spcBef>
            </a:pPr>
            <a:r>
              <a:rPr lang="en-US" altLang="en-US" dirty="0" smtClean="0">
                <a:solidFill>
                  <a:schemeClr val="bg1"/>
                </a:solidFill>
                <a:cs typeface="Arial" charset="0"/>
              </a:rPr>
              <a:t>7%</a:t>
            </a:r>
            <a:r>
              <a:rPr lang="en-US" altLang="en-US" sz="3600" dirty="0" smtClean="0">
                <a:solidFill>
                  <a:schemeClr val="bg1"/>
                </a:solidFill>
                <a:cs typeface="Arial" charset="0"/>
              </a:rPr>
              <a:t> </a:t>
            </a:r>
          </a:p>
          <a:p>
            <a:pPr lvl="1">
              <a:spcBef>
                <a:spcPct val="0"/>
              </a:spcBef>
            </a:pPr>
            <a:r>
              <a:rPr lang="en-US" altLang="en-US" dirty="0" smtClean="0">
                <a:solidFill>
                  <a:schemeClr val="bg1"/>
                </a:solidFill>
                <a:cs typeface="Arial" charset="0"/>
              </a:rPr>
              <a:t>D</a:t>
            </a:r>
            <a:r>
              <a:rPr lang="en-US" altLang="en-US" dirty="0" smtClean="0">
                <a:solidFill>
                  <a:schemeClr val="bg1"/>
                </a:solidFill>
              </a:rPr>
              <a:t>issolved in plasma</a:t>
            </a:r>
          </a:p>
          <a:p>
            <a:pPr>
              <a:spcBef>
                <a:spcPct val="0"/>
              </a:spcBef>
            </a:pPr>
            <a:r>
              <a:rPr lang="en-US" altLang="en-US" dirty="0" smtClean="0">
                <a:solidFill>
                  <a:schemeClr val="bg1"/>
                </a:solidFill>
              </a:rPr>
              <a:t>23% </a:t>
            </a:r>
          </a:p>
          <a:p>
            <a:pPr lvl="1">
              <a:spcBef>
                <a:spcPct val="0"/>
              </a:spcBef>
            </a:pPr>
            <a:r>
              <a:rPr lang="en-US" altLang="en-US" dirty="0" smtClean="0">
                <a:solidFill>
                  <a:schemeClr val="bg1"/>
                </a:solidFill>
              </a:rPr>
              <a:t>Attached to Hemoglobin</a:t>
            </a:r>
          </a:p>
          <a:p>
            <a:pPr>
              <a:spcBef>
                <a:spcPct val="0"/>
              </a:spcBef>
            </a:pPr>
            <a:r>
              <a:rPr lang="en-US" altLang="en-US" dirty="0" smtClean="0">
                <a:solidFill>
                  <a:schemeClr val="bg1"/>
                </a:solidFill>
              </a:rPr>
              <a:t>70% </a:t>
            </a:r>
          </a:p>
          <a:p>
            <a:pPr lvl="1">
              <a:spcBef>
                <a:spcPct val="0"/>
              </a:spcBef>
            </a:pPr>
            <a:r>
              <a:rPr lang="en-US" altLang="en-US" dirty="0" smtClean="0">
                <a:solidFill>
                  <a:schemeClr val="bg1"/>
                </a:solidFill>
              </a:rPr>
              <a:t>As Bicarbonate</a:t>
            </a:r>
          </a:p>
        </p:txBody>
      </p:sp>
      <p:sp>
        <p:nvSpPr>
          <p:cNvPr id="6" name="Rounded Rectangle 5"/>
          <p:cNvSpPr/>
          <p:nvPr/>
        </p:nvSpPr>
        <p:spPr>
          <a:xfrm>
            <a:off x="152400" y="76200"/>
            <a:ext cx="4064696" cy="1905000"/>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3600" dirty="0">
                <a:solidFill>
                  <a:schemeClr val="tx1"/>
                </a:solidFill>
              </a:rPr>
              <a:t>Transport of Carbon Dioxide </a:t>
            </a:r>
            <a:br>
              <a:rPr lang="en-US" altLang="en-US" sz="3600" dirty="0">
                <a:solidFill>
                  <a:schemeClr val="tx1"/>
                </a:solidFill>
              </a:rPr>
            </a:br>
            <a:r>
              <a:rPr lang="en-US" altLang="en-US" sz="3600" dirty="0">
                <a:solidFill>
                  <a:schemeClr val="tx1"/>
                </a:solidFill>
              </a:rPr>
              <a:t>in the blood </a:t>
            </a:r>
            <a:endParaRPr lang="en-US" altLang="en-US" sz="4400" dirty="0">
              <a:solidFill>
                <a:schemeClr val="tx1"/>
              </a:solidFill>
            </a:endParaRPr>
          </a:p>
        </p:txBody>
      </p:sp>
      <p:pic>
        <p:nvPicPr>
          <p:cNvPr id="62466" name="AAHJAJX0.jpg" descr="AAHJAJX0"/>
          <p:cNvPicPr>
            <a:picLocks noChangeAspect="1" noChangeArrowheads="1"/>
          </p:cNvPicPr>
          <p:nvPr/>
        </p:nvPicPr>
        <p:blipFill rotWithShape="1">
          <a:blip r:embed="rId3">
            <a:extLst>
              <a:ext uri="{28A0092B-C50C-407E-A947-70E740481C1C}">
                <a14:useLocalDpi xmlns:a14="http://schemas.microsoft.com/office/drawing/2010/main" val="0"/>
              </a:ext>
            </a:extLst>
          </a:blip>
          <a:srcRect l="50913" t="2966" r="2183" b="6917"/>
          <a:stretch/>
        </p:blipFill>
        <p:spPr bwMode="auto">
          <a:xfrm>
            <a:off x="4391417" y="381000"/>
            <a:ext cx="4597052" cy="5962389"/>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pPr>
              <a:defRPr/>
            </a:pPr>
            <a:fld id="{7934EB4C-221A-437D-9B9D-B7EF4B61892B}" type="slidenum">
              <a:rPr lang="en-US" smtClean="0"/>
              <a:pPr>
                <a:defRPr/>
              </a:pPr>
              <a:t>77</a:t>
            </a:fld>
            <a:endParaRPr lang="en-US" dirty="0"/>
          </a:p>
        </p:txBody>
      </p:sp>
      <p:sp>
        <p:nvSpPr>
          <p:cNvPr id="5" name="Footer Placeholder 4"/>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Users\howe0212\Documents\Mistovich\Mistovich PU jpg\IMAGES-FINAL_M04\fig04_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06550"/>
            <a:ext cx="8855364" cy="4870450"/>
          </a:xfrm>
          <a:prstGeom prst="rect">
            <a:avLst/>
          </a:prstGeom>
          <a:solidFill>
            <a:schemeClr val="bg1"/>
          </a:solidFill>
          <a:ln w="38100">
            <a:solidFill>
              <a:srgbClr val="C00000"/>
            </a:solidFill>
          </a:ln>
          <a:extLst/>
        </p:spPr>
      </p:pic>
      <p:sp>
        <p:nvSpPr>
          <p:cNvPr id="8" name="Title 7"/>
          <p:cNvSpPr>
            <a:spLocks noGrp="1"/>
          </p:cNvSpPr>
          <p:nvPr>
            <p:ph type="title"/>
          </p:nvPr>
        </p:nvSpPr>
        <p:spPr>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3200" dirty="0">
                <a:solidFill>
                  <a:schemeClr val="tx1"/>
                </a:solidFill>
              </a:rPr>
              <a:t>Transport of O</a:t>
            </a:r>
            <a:r>
              <a:rPr lang="en-US" altLang="en-US" sz="3200" baseline="-25000" dirty="0">
                <a:solidFill>
                  <a:schemeClr val="tx1"/>
                </a:solidFill>
              </a:rPr>
              <a:t>2</a:t>
            </a:r>
            <a:r>
              <a:rPr lang="en-US" altLang="en-US" sz="3200" dirty="0">
                <a:solidFill>
                  <a:schemeClr val="tx1"/>
                </a:solidFill>
              </a:rPr>
              <a:t> and CO</a:t>
            </a:r>
            <a:r>
              <a:rPr lang="en-US" altLang="en-US" sz="3200" baseline="-25000" dirty="0">
                <a:solidFill>
                  <a:schemeClr val="tx1"/>
                </a:solidFill>
              </a:rPr>
              <a:t>2 </a:t>
            </a:r>
            <a:r>
              <a:rPr lang="en-US" altLang="en-US" sz="3200" dirty="0">
                <a:solidFill>
                  <a:schemeClr val="tx1"/>
                </a:solidFill>
              </a:rPr>
              <a:t>in the Blood</a:t>
            </a:r>
          </a:p>
          <a:p>
            <a:pPr algn="ctr">
              <a:defRPr/>
            </a:pPr>
            <a:r>
              <a:rPr lang="en-US" altLang="en-US" sz="3200" dirty="0">
                <a:solidFill>
                  <a:schemeClr val="tx1"/>
                </a:solidFill>
              </a:rPr>
              <a:t>Alveolar/Capillary Gas Exchange </a:t>
            </a:r>
          </a:p>
        </p:txBody>
      </p:sp>
      <p:sp>
        <p:nvSpPr>
          <p:cNvPr id="10" name="Slide Number Placeholder 9"/>
          <p:cNvSpPr>
            <a:spLocks noGrp="1"/>
          </p:cNvSpPr>
          <p:nvPr>
            <p:ph type="sldNum" sz="quarter" idx="4"/>
          </p:nvPr>
        </p:nvSpPr>
        <p:spPr/>
        <p:txBody>
          <a:bodyPr/>
          <a:lstStyle/>
          <a:p>
            <a:pPr>
              <a:defRPr/>
            </a:pPr>
            <a:fld id="{7934EB4C-221A-437D-9B9D-B7EF4B61892B}" type="slidenum">
              <a:rPr lang="en-US" smtClean="0"/>
              <a:pPr>
                <a:defRPr/>
              </a:pPr>
              <a:t>78</a:t>
            </a:fld>
            <a:endParaRPr lang="en-US" dirty="0"/>
          </a:p>
        </p:txBody>
      </p:sp>
      <p:sp>
        <p:nvSpPr>
          <p:cNvPr id="11" name="Footer Placeholder 10"/>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42900" y="76200"/>
            <a:ext cx="8458200" cy="1524000"/>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3600" dirty="0">
                <a:solidFill>
                  <a:schemeClr val="tx1"/>
                </a:solidFill>
              </a:rPr>
              <a:t>Transport of O</a:t>
            </a:r>
            <a:r>
              <a:rPr lang="en-US" altLang="en-US" sz="3600" baseline="-25000" dirty="0">
                <a:solidFill>
                  <a:schemeClr val="tx1"/>
                </a:solidFill>
              </a:rPr>
              <a:t>2</a:t>
            </a:r>
            <a:r>
              <a:rPr lang="en-US" altLang="en-US" sz="3600" dirty="0">
                <a:solidFill>
                  <a:schemeClr val="tx1"/>
                </a:solidFill>
              </a:rPr>
              <a:t> and CO</a:t>
            </a:r>
            <a:r>
              <a:rPr lang="en-US" altLang="en-US" sz="3600" baseline="-25000" dirty="0">
                <a:solidFill>
                  <a:schemeClr val="tx1"/>
                </a:solidFill>
              </a:rPr>
              <a:t>2 </a:t>
            </a:r>
            <a:r>
              <a:rPr lang="en-US" altLang="en-US" sz="3600" dirty="0">
                <a:solidFill>
                  <a:schemeClr val="tx1"/>
                </a:solidFill>
              </a:rPr>
              <a:t>in the Blood</a:t>
            </a:r>
          </a:p>
          <a:p>
            <a:pPr algn="ctr">
              <a:defRPr/>
            </a:pPr>
            <a:r>
              <a:rPr lang="en-US" altLang="en-US" sz="3600" dirty="0">
                <a:solidFill>
                  <a:schemeClr val="tx1"/>
                </a:solidFill>
              </a:rPr>
              <a:t>Cell/Capillary Gas Exchange </a:t>
            </a:r>
          </a:p>
        </p:txBody>
      </p:sp>
      <p:pic>
        <p:nvPicPr>
          <p:cNvPr id="64515" name="AAHJAJX0.jpg" descr="AAHJAJX0"/>
          <p:cNvPicPr>
            <a:picLocks noChangeAspect="1" noChangeArrowheads="1"/>
          </p:cNvPicPr>
          <p:nvPr/>
        </p:nvPicPr>
        <p:blipFill>
          <a:blip r:embed="rId3">
            <a:extLst>
              <a:ext uri="{28A0092B-C50C-407E-A947-70E740481C1C}">
                <a14:useLocalDpi xmlns:a14="http://schemas.microsoft.com/office/drawing/2010/main" val="0"/>
              </a:ext>
            </a:extLst>
          </a:blip>
          <a:srcRect b="4793"/>
          <a:stretch>
            <a:fillRect/>
          </a:stretch>
        </p:blipFill>
        <p:spPr bwMode="auto">
          <a:xfrm>
            <a:off x="665668" y="1676400"/>
            <a:ext cx="781266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p:txBody>
          <a:bodyPr/>
          <a:lstStyle/>
          <a:p>
            <a:pPr>
              <a:defRPr/>
            </a:pPr>
            <a:fld id="{7934EB4C-221A-437D-9B9D-B7EF4B61892B}" type="slidenum">
              <a:rPr lang="en-US" smtClean="0"/>
              <a:pPr>
                <a:defRPr/>
              </a:pPr>
              <a:t>79</a:t>
            </a:fld>
            <a:endParaRPr lang="en-US" dirty="0"/>
          </a:p>
        </p:txBody>
      </p:sp>
      <p:sp>
        <p:nvSpPr>
          <p:cNvPr id="7" name="Footer Placeholder 6"/>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pPr eaLnBrk="1" hangingPunct="1"/>
            <a:r>
              <a:rPr lang="en-US" altLang="en-US" dirty="0" smtClean="0">
                <a:cs typeface="Arial" charset="0"/>
              </a:rPr>
              <a:t>Pathophysiology</a:t>
            </a:r>
            <a:endParaRPr lang="en-US" altLang="en-US" b="1" dirty="0" smtClean="0">
              <a:cs typeface="Arial" charset="0"/>
            </a:endParaRPr>
          </a:p>
        </p:txBody>
      </p:sp>
      <p:sp>
        <p:nvSpPr>
          <p:cNvPr id="2051" name="Subtitle 3"/>
          <p:cNvSpPr>
            <a:spLocks noGrp="1"/>
          </p:cNvSpPr>
          <p:nvPr>
            <p:ph type="body" idx="1"/>
          </p:nvPr>
        </p:nvSpPr>
        <p:spPr/>
        <p:txBody>
          <a:bodyPr/>
          <a:lstStyle/>
          <a:p>
            <a:pPr marL="0" indent="0" algn="ctr" eaLnBrk="1" hangingPunct="1">
              <a:buFont typeface="Arial" charset="0"/>
              <a:buNone/>
            </a:pPr>
            <a:r>
              <a:rPr lang="en-US" dirty="0" smtClean="0"/>
              <a:t>The </a:t>
            </a:r>
            <a:r>
              <a:rPr lang="en-US" dirty="0"/>
              <a:t>functional changes that accompany a particular syndrome or disease</a:t>
            </a:r>
            <a:endParaRPr lang="en-US" altLang="en-US" b="1" dirty="0" smtClean="0">
              <a:cs typeface="Arial" charset="0"/>
            </a:endParaRPr>
          </a:p>
        </p:txBody>
      </p:sp>
      <p:sp>
        <p:nvSpPr>
          <p:cNvPr id="4" name="Slide Number Placeholder 3"/>
          <p:cNvSpPr>
            <a:spLocks noGrp="1"/>
          </p:cNvSpPr>
          <p:nvPr>
            <p:ph type="sldNum" sz="quarter" idx="4"/>
          </p:nvPr>
        </p:nvSpPr>
        <p:spPr/>
        <p:txBody>
          <a:bodyPr/>
          <a:lstStyle/>
          <a:p>
            <a:pPr>
              <a:defRPr/>
            </a:pPr>
            <a:fld id="{7934EB4C-221A-437D-9B9D-B7EF4B61892B}" type="slidenum">
              <a:rPr lang="en-US" smtClean="0"/>
              <a:pPr>
                <a:defRPr/>
              </a:pPr>
              <a:t>8</a:t>
            </a:fld>
            <a:endParaRPr lang="en-US" dirty="0"/>
          </a:p>
        </p:txBody>
      </p:sp>
      <p:sp>
        <p:nvSpPr>
          <p:cNvPr id="5" name="Footer Placeholder 4"/>
          <p:cNvSpPr>
            <a:spLocks noGrp="1"/>
          </p:cNvSpPr>
          <p:nvPr>
            <p:ph type="ftr" sz="quarter" idx="3"/>
          </p:nvPr>
        </p:nvSpPr>
        <p:spPr/>
        <p:txBody>
          <a:bodyPr/>
          <a:lstStyle/>
          <a:p>
            <a:r>
              <a:rPr lang="en-US" smtClean="0"/>
              <a:t>10/31/19</a:t>
            </a:r>
            <a:endParaRPr lang="en-US" dirty="0"/>
          </a:p>
        </p:txBody>
      </p:sp>
    </p:spTree>
    <p:extLst>
      <p:ext uri="{BB962C8B-B14F-4D97-AF65-F5344CB8AC3E}">
        <p14:creationId xmlns:p14="http://schemas.microsoft.com/office/powerpoint/2010/main" val="107163284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3"/>
          <p:cNvSpPr>
            <a:spLocks noGrp="1"/>
          </p:cNvSpPr>
          <p:nvPr>
            <p:ph type="ctrTitle" idx="4294967295"/>
          </p:nvPr>
        </p:nvSpPr>
        <p:spPr>
          <a:xfrm>
            <a:off x="0" y="2568575"/>
            <a:ext cx="7772400" cy="1470025"/>
          </a:xfrm>
        </p:spPr>
        <p:txBody>
          <a:bodyPr/>
          <a:lstStyle/>
          <a:p>
            <a:r>
              <a:rPr lang="en-US" altLang="en-US" b="1" smtClean="0"/>
              <a:t>Blood Volume</a:t>
            </a:r>
          </a:p>
        </p:txBody>
      </p:sp>
      <p:sp>
        <p:nvSpPr>
          <p:cNvPr id="4" name="Slide Number Placeholder 3"/>
          <p:cNvSpPr>
            <a:spLocks noGrp="1"/>
          </p:cNvSpPr>
          <p:nvPr>
            <p:ph type="sldNum" sz="quarter" idx="4"/>
          </p:nvPr>
        </p:nvSpPr>
        <p:spPr/>
        <p:txBody>
          <a:bodyPr/>
          <a:lstStyle/>
          <a:p>
            <a:pPr>
              <a:defRPr/>
            </a:pPr>
            <a:fld id="{7934EB4C-221A-437D-9B9D-B7EF4B61892B}" type="slidenum">
              <a:rPr lang="en-US" smtClean="0"/>
              <a:pPr>
                <a:defRPr/>
              </a:pPr>
              <a:t>80</a:t>
            </a:fld>
            <a:endParaRPr lang="en-US" dirty="0"/>
          </a:p>
        </p:txBody>
      </p:sp>
      <p:sp>
        <p:nvSpPr>
          <p:cNvPr id="5" name="Footer Placeholder 4"/>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7" descr="AAEFRN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75"/>
            <a:ext cx="91440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Content Placeholder 2"/>
          <p:cNvSpPr>
            <a:spLocks noGrp="1"/>
          </p:cNvSpPr>
          <p:nvPr>
            <p:ph idx="4294967295"/>
          </p:nvPr>
        </p:nvSpPr>
        <p:spPr>
          <a:xfrm>
            <a:off x="0" y="4933700"/>
            <a:ext cx="9144000" cy="1181100"/>
          </a:xfrm>
        </p:spPr>
        <p:txBody>
          <a:bodyPr/>
          <a:lstStyle/>
          <a:p>
            <a:pPr algn="ctr">
              <a:spcBef>
                <a:spcPts val="600"/>
              </a:spcBef>
              <a:buFont typeface="Arial" charset="0"/>
              <a:buNone/>
            </a:pPr>
            <a:r>
              <a:rPr lang="en-US" altLang="en-US" sz="2600" b="1" dirty="0" smtClean="0"/>
              <a:t>An adult has approx. 70mL of blood per kilogram.</a:t>
            </a:r>
          </a:p>
          <a:p>
            <a:pPr algn="ctr">
              <a:spcBef>
                <a:spcPts val="600"/>
              </a:spcBef>
              <a:buFont typeface="Arial" charset="0"/>
              <a:buNone/>
            </a:pPr>
            <a:r>
              <a:rPr lang="en-US" altLang="en-US" sz="2600" b="1" dirty="0" smtClean="0"/>
              <a:t>(1 kg equals 2.2 pounds;     1 lb is equal to ~0.45kg)</a:t>
            </a:r>
          </a:p>
          <a:p>
            <a:pPr algn="ctr">
              <a:spcBef>
                <a:spcPts val="600"/>
              </a:spcBef>
              <a:buFont typeface="Arial" charset="0"/>
              <a:buNone/>
            </a:pPr>
            <a:r>
              <a:rPr lang="en-US" altLang="en-US" sz="2600" b="1" dirty="0" smtClean="0"/>
              <a:t>(1 L ~ 1.057 qt  @200 lb </a:t>
            </a:r>
            <a:r>
              <a:rPr lang="en-US" altLang="en-US" sz="2600" b="1" dirty="0"/>
              <a:t>~ </a:t>
            </a:r>
            <a:r>
              <a:rPr lang="en-US" altLang="en-US" sz="2600" b="1" dirty="0" smtClean="0"/>
              <a:t>90.7 kg  ~6.3 L  ~6.7 qt)</a:t>
            </a:r>
          </a:p>
        </p:txBody>
      </p:sp>
      <p:sp>
        <p:nvSpPr>
          <p:cNvPr id="3" name="Rounded Rectangle 2"/>
          <p:cNvSpPr/>
          <p:nvPr/>
        </p:nvSpPr>
        <p:spPr>
          <a:xfrm>
            <a:off x="304800" y="4409950"/>
            <a:ext cx="1600200" cy="685800"/>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0" dirty="0">
                <a:solidFill>
                  <a:schemeClr val="tx1"/>
                </a:solidFill>
                <a:latin typeface="Arial" panose="020B0604020202020204" pitchFamily="34" charset="0"/>
                <a:cs typeface="Arial" panose="020B0604020202020204" pitchFamily="34" charset="0"/>
              </a:rPr>
              <a:t>~335 ml</a:t>
            </a:r>
          </a:p>
        </p:txBody>
      </p:sp>
      <p:sp>
        <p:nvSpPr>
          <p:cNvPr id="6" name="Rounded Rectangle 5"/>
          <p:cNvSpPr/>
          <p:nvPr/>
        </p:nvSpPr>
        <p:spPr>
          <a:xfrm>
            <a:off x="3790950" y="4409950"/>
            <a:ext cx="1371600" cy="685800"/>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0" dirty="0">
                <a:solidFill>
                  <a:schemeClr val="tx1"/>
                </a:solidFill>
                <a:latin typeface="Arial" panose="020B0604020202020204" pitchFamily="34" charset="0"/>
                <a:cs typeface="Arial" panose="020B0604020202020204" pitchFamily="34" charset="0"/>
              </a:rPr>
              <a:t>~2 L</a:t>
            </a:r>
          </a:p>
        </p:txBody>
      </p:sp>
      <p:sp>
        <p:nvSpPr>
          <p:cNvPr id="7" name="Rounded Rectangle 6"/>
          <p:cNvSpPr/>
          <p:nvPr/>
        </p:nvSpPr>
        <p:spPr>
          <a:xfrm>
            <a:off x="7315200" y="4409950"/>
            <a:ext cx="1371600" cy="685800"/>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0" dirty="0">
                <a:solidFill>
                  <a:schemeClr val="tx1"/>
                </a:solidFill>
                <a:latin typeface="Arial" panose="020B0604020202020204" pitchFamily="34" charset="0"/>
                <a:cs typeface="Arial" panose="020B0604020202020204" pitchFamily="34" charset="0"/>
              </a:rPr>
              <a:t>~4 L</a:t>
            </a:r>
          </a:p>
        </p:txBody>
      </p:sp>
      <p:sp>
        <p:nvSpPr>
          <p:cNvPr id="4" name="TextBox 3"/>
          <p:cNvSpPr txBox="1"/>
          <p:nvPr/>
        </p:nvSpPr>
        <p:spPr>
          <a:xfrm>
            <a:off x="949125" y="2010691"/>
            <a:ext cx="7245751" cy="1077218"/>
          </a:xfrm>
          <a:prstGeom prst="rect">
            <a:avLst/>
          </a:prstGeom>
          <a:solidFill>
            <a:schemeClr val="bg1"/>
          </a:solidFill>
          <a:ln w="38100">
            <a:solidFill>
              <a:srgbClr val="FF0000"/>
            </a:solidFill>
          </a:ln>
        </p:spPr>
        <p:txBody>
          <a:bodyPr wrap="square" rtlCol="0">
            <a:spAutoFit/>
          </a:bodyPr>
          <a:lstStyle/>
          <a:p>
            <a:r>
              <a:rPr lang="en-US" sz="3200" b="1" dirty="0" smtClean="0">
                <a:solidFill>
                  <a:srgbClr val="FF0000"/>
                </a:solidFill>
                <a:latin typeface="+mj-lt"/>
              </a:rPr>
              <a:t>Can </a:t>
            </a:r>
            <a:r>
              <a:rPr lang="en-US" sz="3200" b="1" dirty="0">
                <a:solidFill>
                  <a:srgbClr val="FF0000"/>
                </a:solidFill>
                <a:latin typeface="+mj-lt"/>
              </a:rPr>
              <a:t>die from losing half to two-thirds of their </a:t>
            </a:r>
            <a:r>
              <a:rPr lang="en-US" sz="3200" b="1" dirty="0" smtClean="0">
                <a:solidFill>
                  <a:srgbClr val="FF0000"/>
                </a:solidFill>
                <a:latin typeface="+mj-lt"/>
              </a:rPr>
              <a:t>Blood Volume</a:t>
            </a:r>
            <a:endParaRPr lang="en-US" sz="3200" b="1" dirty="0">
              <a:solidFill>
                <a:srgbClr val="FF0000"/>
              </a:solidFill>
              <a:latin typeface="+mj-lt"/>
            </a:endParaRPr>
          </a:p>
        </p:txBody>
      </p:sp>
    </p:spTree>
    <p:extLst>
      <p:ext uri="{BB962C8B-B14F-4D97-AF65-F5344CB8AC3E}">
        <p14:creationId xmlns:p14="http://schemas.microsoft.com/office/powerpoint/2010/main" val="107071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itle 1"/>
          <p:cNvSpPr>
            <a:spLocks noGrp="1"/>
          </p:cNvSpPr>
          <p:nvPr>
            <p:ph type="title" idx="4294967295"/>
          </p:nvPr>
        </p:nvSpPr>
        <p:spPr>
          <a:xfrm>
            <a:off x="0" y="0"/>
            <a:ext cx="9144000" cy="914400"/>
          </a:xfrm>
        </p:spPr>
        <p:txBody>
          <a:bodyPr/>
          <a:lstStyle/>
          <a:p>
            <a:r>
              <a:rPr lang="en-US" altLang="en-US" b="1" smtClean="0"/>
              <a:t>Composition of Blood</a:t>
            </a:r>
          </a:p>
        </p:txBody>
      </p:sp>
      <p:pic>
        <p:nvPicPr>
          <p:cNvPr id="67586" name="Picture 4" descr="Picture 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90600"/>
            <a:ext cx="8849032"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4"/>
          </p:nvPr>
        </p:nvSpPr>
        <p:spPr/>
        <p:txBody>
          <a:bodyPr/>
          <a:lstStyle/>
          <a:p>
            <a:pPr>
              <a:defRPr/>
            </a:pPr>
            <a:fld id="{7934EB4C-221A-437D-9B9D-B7EF4B61892B}" type="slidenum">
              <a:rPr lang="en-US" smtClean="0"/>
              <a:pPr>
                <a:defRPr/>
              </a:pPr>
              <a:t>82</a:t>
            </a:fld>
            <a:endParaRPr lang="en-US" dirty="0"/>
          </a:p>
        </p:txBody>
      </p:sp>
      <p:sp>
        <p:nvSpPr>
          <p:cNvPr id="5" name="Footer Placeholder 4"/>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68611" name="Content Placeholder 4"/>
          <p:cNvSpPr>
            <a:spLocks noGrp="1"/>
          </p:cNvSpPr>
          <p:nvPr>
            <p:ph idx="1"/>
          </p:nvPr>
        </p:nvSpPr>
        <p:spPr>
          <a:xfrm>
            <a:off x="4495800" y="1447800"/>
            <a:ext cx="4495800" cy="4800600"/>
          </a:xfrm>
        </p:spPr>
        <p:txBody>
          <a:bodyPr/>
          <a:lstStyle/>
          <a:p>
            <a:r>
              <a:rPr lang="en-US" altLang="en-US" dirty="0" smtClean="0"/>
              <a:t>Distributed throughout the cardiovascular system.</a:t>
            </a:r>
          </a:p>
          <a:p>
            <a:r>
              <a:rPr lang="en-US" altLang="en-US" dirty="0" smtClean="0"/>
              <a:t>The majority of blood is housed within the venous system</a:t>
            </a:r>
          </a:p>
          <a:p>
            <a:pPr lvl="1"/>
            <a:r>
              <a:rPr lang="en-US" altLang="en-US" dirty="0" smtClean="0"/>
              <a:t>Also known as a reservoir or capacitance system</a:t>
            </a:r>
          </a:p>
        </p:txBody>
      </p:sp>
      <p:sp>
        <p:nvSpPr>
          <p:cNvPr id="3" name="Rounded Rectangle 2"/>
          <p:cNvSpPr/>
          <p:nvPr/>
        </p:nvSpPr>
        <p:spPr>
          <a:xfrm flipH="1">
            <a:off x="1066800" y="136525"/>
            <a:ext cx="6332538" cy="876300"/>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charset="0"/>
              <a:buNone/>
              <a:defRPr/>
            </a:pPr>
            <a:r>
              <a:rPr lang="en-US" altLang="en-US" sz="3600" dirty="0">
                <a:solidFill>
                  <a:schemeClr val="tx1"/>
                </a:solidFill>
              </a:rPr>
              <a:t>Distribution of Blood</a:t>
            </a:r>
          </a:p>
        </p:txBody>
      </p:sp>
      <p:pic>
        <p:nvPicPr>
          <p:cNvPr id="68610" name="AAFWBAY0.jpg" descr="AAFWBAY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743" y="1165225"/>
            <a:ext cx="4115857" cy="5387975"/>
          </a:xfrm>
          <a:prstGeom prst="rect">
            <a:avLst/>
          </a:prstGeom>
          <a:solidFill>
            <a:schemeClr val="bg1"/>
          </a:solidFill>
          <a:ln w="38100">
            <a:solidFill>
              <a:srgbClr val="C00000"/>
            </a:solidFill>
          </a:ln>
          <a:extLst/>
        </p:spPr>
      </p:pic>
      <p:sp>
        <p:nvSpPr>
          <p:cNvPr id="7" name="Slide Number Placeholder 6"/>
          <p:cNvSpPr>
            <a:spLocks noGrp="1"/>
          </p:cNvSpPr>
          <p:nvPr>
            <p:ph type="sldNum" sz="quarter" idx="4"/>
          </p:nvPr>
        </p:nvSpPr>
        <p:spPr/>
        <p:txBody>
          <a:bodyPr/>
          <a:lstStyle/>
          <a:p>
            <a:pPr>
              <a:defRPr/>
            </a:pPr>
            <a:fld id="{7934EB4C-221A-437D-9B9D-B7EF4B61892B}" type="slidenum">
              <a:rPr lang="en-US" smtClean="0"/>
              <a:pPr>
                <a:defRPr/>
              </a:pPr>
              <a:t>83</a:t>
            </a:fld>
            <a:endParaRPr lang="en-US" dirty="0"/>
          </a:p>
        </p:txBody>
      </p:sp>
      <p:sp>
        <p:nvSpPr>
          <p:cNvPr id="8" name="Footer Placeholder 7"/>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p:cNvSpPr>
            <a:spLocks noGrp="1"/>
          </p:cNvSpPr>
          <p:nvPr>
            <p:ph type="title"/>
          </p:nvPr>
        </p:nvSpPr>
        <p:spPr>
          <a:xfrm>
            <a:off x="609600" y="1612901"/>
            <a:ext cx="7772400" cy="749300"/>
          </a:xfrm>
        </p:spPr>
        <p:txBody>
          <a:bodyPr/>
          <a:lstStyle/>
          <a:p>
            <a:r>
              <a:rPr lang="en-US" altLang="en-US" dirty="0" smtClean="0"/>
              <a:t>Blood Volume</a:t>
            </a:r>
          </a:p>
        </p:txBody>
      </p:sp>
      <p:sp>
        <p:nvSpPr>
          <p:cNvPr id="9" name="Text Placeholder 8"/>
          <p:cNvSpPr>
            <a:spLocks noGrp="1"/>
          </p:cNvSpPr>
          <p:nvPr>
            <p:ph type="body" idx="1"/>
          </p:nvPr>
        </p:nvSpPr>
        <p:spPr/>
        <p:txBody>
          <a:bodyPr/>
          <a:lstStyle/>
          <a:p>
            <a:endParaRPr lang="en-US"/>
          </a:p>
        </p:txBody>
      </p:sp>
      <p:sp>
        <p:nvSpPr>
          <p:cNvPr id="69635" name="Rectangle 6"/>
          <p:cNvSpPr>
            <a:spLocks/>
          </p:cNvSpPr>
          <p:nvPr/>
        </p:nvSpPr>
        <p:spPr bwMode="auto">
          <a:xfrm>
            <a:off x="1371600" y="24384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37931725" indent="-37474525"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lgn="ctr">
              <a:buFont typeface="Arial" charset="0"/>
              <a:buNone/>
            </a:pPr>
            <a:r>
              <a:rPr lang="en-US" altLang="en-US" sz="4400" dirty="0"/>
              <a:t>Hydrostatic Pressure</a:t>
            </a:r>
          </a:p>
        </p:txBody>
      </p:sp>
      <p:sp>
        <p:nvSpPr>
          <p:cNvPr id="5" name="Rounded Rectangle 4"/>
          <p:cNvSpPr/>
          <p:nvPr/>
        </p:nvSpPr>
        <p:spPr>
          <a:xfrm flipH="1">
            <a:off x="266700" y="3352800"/>
            <a:ext cx="8610600" cy="2286000"/>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spcBef>
                <a:spcPts val="400"/>
              </a:spcBef>
              <a:defRPr/>
            </a:pPr>
            <a:r>
              <a:rPr lang="en-US" altLang="en-US" sz="3200" dirty="0">
                <a:solidFill>
                  <a:schemeClr val="tx1"/>
                </a:solidFill>
                <a:latin typeface="Arial" charset="0"/>
                <a:cs typeface="Arial" charset="0"/>
              </a:rPr>
              <a:t>The movement of fluid between the capillaries and the interstitial spaces is affected by hydrostatic pressure and plasma oncotic pressure.</a:t>
            </a:r>
          </a:p>
        </p:txBody>
      </p:sp>
      <p:sp>
        <p:nvSpPr>
          <p:cNvPr id="10" name="Slide Number Placeholder 9"/>
          <p:cNvSpPr>
            <a:spLocks noGrp="1"/>
          </p:cNvSpPr>
          <p:nvPr>
            <p:ph type="sldNum" sz="quarter" idx="4"/>
          </p:nvPr>
        </p:nvSpPr>
        <p:spPr/>
        <p:txBody>
          <a:bodyPr/>
          <a:lstStyle/>
          <a:p>
            <a:pPr>
              <a:defRPr/>
            </a:pPr>
            <a:fld id="{7934EB4C-221A-437D-9B9D-B7EF4B61892B}" type="slidenum">
              <a:rPr lang="en-US" smtClean="0"/>
              <a:pPr>
                <a:defRPr/>
              </a:pPr>
              <a:t>84</a:t>
            </a:fld>
            <a:endParaRPr lang="en-US" dirty="0"/>
          </a:p>
        </p:txBody>
      </p:sp>
      <p:sp>
        <p:nvSpPr>
          <p:cNvPr id="11" name="Footer Placeholder 10"/>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descr="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5668963"/>
          </a:xfrm>
          <a:prstGeom prst="rect">
            <a:avLst/>
          </a:prstGeom>
          <a:solidFill>
            <a:schemeClr val="bg1"/>
          </a:solidFill>
          <a:ln w="38100">
            <a:solidFill>
              <a:srgbClr val="C00000"/>
            </a:solidFill>
            <a:round/>
            <a:headEnd/>
            <a:tailEnd/>
          </a:ln>
          <a:extLst/>
        </p:spPr>
      </p:pic>
      <p:sp>
        <p:nvSpPr>
          <p:cNvPr id="70659" name="Title 1"/>
          <p:cNvSpPr>
            <a:spLocks noGrp="1"/>
          </p:cNvSpPr>
          <p:nvPr>
            <p:ph type="title" idx="4294967295"/>
          </p:nvPr>
        </p:nvSpPr>
        <p:spPr>
          <a:xfrm>
            <a:off x="0" y="4572000"/>
            <a:ext cx="8763000" cy="1981200"/>
          </a:xfrm>
          <a:prstGeom prst="roundRect">
            <a:avLst>
              <a:gd name="adj" fmla="val 16667"/>
            </a:avLst>
          </a:prstGeom>
          <a:solidFill>
            <a:schemeClr val="bg1"/>
          </a:solidFill>
          <a:ln w="38100">
            <a:solidFill>
              <a:srgbClr val="C00000"/>
            </a:solidFill>
            <a:round/>
            <a:headEnd/>
            <a:tailEnd/>
          </a:ln>
        </p:spPr>
        <p:txBody>
          <a:bodyPr/>
          <a:lstStyle/>
          <a:p>
            <a:r>
              <a:rPr lang="en-US" altLang="en-US" sz="3200" b="1" dirty="0" smtClean="0">
                <a:solidFill>
                  <a:schemeClr val="tx1"/>
                </a:solidFill>
              </a:rPr>
              <a:t>Hydrostatic Pressure</a:t>
            </a:r>
            <a:br>
              <a:rPr lang="en-US" altLang="en-US" sz="3200" b="1" dirty="0" smtClean="0">
                <a:solidFill>
                  <a:schemeClr val="tx1"/>
                </a:solidFill>
              </a:rPr>
            </a:br>
            <a:r>
              <a:rPr lang="en-US" altLang="en-US" sz="2800" dirty="0" smtClean="0">
                <a:solidFill>
                  <a:schemeClr val="tx1"/>
                </a:solidFill>
                <a:cs typeface="Arial" charset="0"/>
              </a:rPr>
              <a:t>The force inside the vessel or capillary bed generated by the contraction of the heart and the blood pressure. </a:t>
            </a:r>
            <a:endParaRPr lang="en-US" altLang="en-US" sz="2600" b="1" dirty="0" smtClean="0">
              <a:solidFill>
                <a:schemeClr val="tx1"/>
              </a:solidFill>
            </a:endParaRPr>
          </a:p>
        </p:txBody>
      </p:sp>
      <p:sp>
        <p:nvSpPr>
          <p:cNvPr id="5" name="Slide Number Placeholder 4"/>
          <p:cNvSpPr>
            <a:spLocks noGrp="1"/>
          </p:cNvSpPr>
          <p:nvPr>
            <p:ph type="sldNum" sz="quarter" idx="4"/>
          </p:nvPr>
        </p:nvSpPr>
        <p:spPr/>
        <p:txBody>
          <a:bodyPr/>
          <a:lstStyle/>
          <a:p>
            <a:pPr>
              <a:defRPr/>
            </a:pPr>
            <a:fld id="{7934EB4C-221A-437D-9B9D-B7EF4B61892B}" type="slidenum">
              <a:rPr lang="en-US" smtClean="0"/>
              <a:pPr>
                <a:defRPr/>
              </a:pPr>
              <a:t>85</a:t>
            </a:fld>
            <a:endParaRPr lang="en-US" dirty="0"/>
          </a:p>
        </p:txBody>
      </p:sp>
      <p:sp>
        <p:nvSpPr>
          <p:cNvPr id="6" name="Footer Placeholder 5"/>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457200"/>
            <a:ext cx="8686800" cy="5781675"/>
          </a:xfrm>
          <a:prstGeom prst="rect">
            <a:avLst/>
          </a:prstGeom>
        </p:spPr>
        <p:txBody>
          <a:bodyPr>
            <a:spAutoFit/>
          </a:bodyPr>
          <a:lstStyle/>
          <a:p>
            <a:pPr>
              <a:spcBef>
                <a:spcPts val="400"/>
              </a:spcBef>
              <a:defRPr/>
            </a:pPr>
            <a:r>
              <a:rPr lang="en-US" altLang="en-US" sz="3200" b="0" u="sng" dirty="0"/>
              <a:t>Example:</a:t>
            </a:r>
            <a:r>
              <a:rPr lang="en-US" altLang="en-US" sz="3200" dirty="0"/>
              <a:t>   </a:t>
            </a:r>
            <a:r>
              <a:rPr lang="en-US" altLang="en-US" sz="3200" b="0" dirty="0"/>
              <a:t>Pulmonary Edema</a:t>
            </a:r>
            <a:endParaRPr lang="en-US" altLang="en-US" sz="3200" dirty="0"/>
          </a:p>
          <a:p>
            <a:pPr marL="457200" indent="-457200">
              <a:spcBef>
                <a:spcPts val="400"/>
              </a:spcBef>
              <a:buFont typeface="Wingdings" panose="05000000000000000000" pitchFamily="2" charset="2"/>
              <a:buChar char="Ø"/>
              <a:defRPr/>
            </a:pPr>
            <a:r>
              <a:rPr lang="en-US" altLang="en-US" sz="3000" b="0" dirty="0"/>
              <a:t>If the left ventricle is failing and unable to pump blood effectively</a:t>
            </a:r>
          </a:p>
          <a:p>
            <a:pPr marL="914400" lvl="1" indent="-457200">
              <a:spcBef>
                <a:spcPts val="400"/>
              </a:spcBef>
              <a:buFont typeface="Wingdings" panose="05000000000000000000" pitchFamily="2" charset="2"/>
              <a:buChar char="§"/>
              <a:defRPr/>
            </a:pPr>
            <a:r>
              <a:rPr lang="en-US" altLang="en-US" sz="2900" b="0" dirty="0"/>
              <a:t>The volume and pressure in the left atrium, pulmonary vein, and capillaries rise. </a:t>
            </a:r>
          </a:p>
          <a:p>
            <a:pPr marL="914400" lvl="1" indent="-457200">
              <a:spcBef>
                <a:spcPts val="400"/>
              </a:spcBef>
              <a:buFont typeface="Wingdings" panose="05000000000000000000" pitchFamily="2" charset="2"/>
              <a:buChar char="§"/>
              <a:defRPr/>
            </a:pPr>
            <a:r>
              <a:rPr lang="en-US" altLang="en-US" sz="2900" b="0" dirty="0"/>
              <a:t>Blood backs up, pressure increases, and fluid is forced out of the pulmonary capillaries. </a:t>
            </a:r>
          </a:p>
          <a:p>
            <a:pPr marL="914400" lvl="1" indent="-457200">
              <a:spcBef>
                <a:spcPts val="400"/>
              </a:spcBef>
              <a:buFont typeface="Wingdings" panose="05000000000000000000" pitchFamily="2" charset="2"/>
              <a:buChar char="§"/>
              <a:defRPr/>
            </a:pPr>
            <a:r>
              <a:rPr lang="en-US" altLang="en-US" sz="2900" b="0" dirty="0"/>
              <a:t>The fluid will collect in the spaces between the alveoli and capillaries, reducing the ability of oxygen and carbon dioxide to be exchanged. </a:t>
            </a:r>
          </a:p>
          <a:p>
            <a:pPr marL="914400" lvl="1" indent="-457200">
              <a:spcBef>
                <a:spcPts val="400"/>
              </a:spcBef>
              <a:buFont typeface="Wingdings" panose="05000000000000000000" pitchFamily="2" charset="2"/>
              <a:buChar char="§"/>
              <a:defRPr/>
            </a:pPr>
            <a:r>
              <a:rPr lang="en-US" altLang="en-US" sz="2900" b="0" dirty="0"/>
              <a:t>The fluid eventually collapses the alveoli, further diminishing gas exchange. </a:t>
            </a:r>
          </a:p>
        </p:txBody>
      </p:sp>
      <p:sp>
        <p:nvSpPr>
          <p:cNvPr id="5" name="Slide Number Placeholder 4"/>
          <p:cNvSpPr>
            <a:spLocks noGrp="1"/>
          </p:cNvSpPr>
          <p:nvPr>
            <p:ph type="sldNum" sz="quarter" idx="4"/>
          </p:nvPr>
        </p:nvSpPr>
        <p:spPr/>
        <p:txBody>
          <a:bodyPr/>
          <a:lstStyle/>
          <a:p>
            <a:pPr>
              <a:defRPr/>
            </a:pPr>
            <a:fld id="{7934EB4C-221A-437D-9B9D-B7EF4B61892B}" type="slidenum">
              <a:rPr lang="en-US" smtClean="0"/>
              <a:pPr>
                <a:defRPr/>
              </a:pPr>
              <a:t>86</a:t>
            </a:fld>
            <a:endParaRPr lang="en-US" dirty="0"/>
          </a:p>
        </p:txBody>
      </p:sp>
      <p:sp>
        <p:nvSpPr>
          <p:cNvPr id="6" name="Footer Placeholder 5"/>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5"/>
          <p:cNvSpPr>
            <a:spLocks noGrp="1"/>
          </p:cNvSpPr>
          <p:nvPr>
            <p:ph type="title"/>
          </p:nvPr>
        </p:nvSpPr>
        <p:spPr>
          <a:xfrm>
            <a:off x="723900" y="1447800"/>
            <a:ext cx="7772400" cy="1362075"/>
          </a:xfrm>
        </p:spPr>
        <p:txBody>
          <a:bodyPr/>
          <a:lstStyle/>
          <a:p>
            <a:r>
              <a:rPr lang="en-US" altLang="en-US" dirty="0" smtClean="0"/>
              <a:t>Blood Volume</a:t>
            </a:r>
            <a:br>
              <a:rPr lang="en-US" altLang="en-US" dirty="0" smtClean="0"/>
            </a:br>
            <a:endParaRPr lang="en-US" altLang="en-US" dirty="0" smtClean="0"/>
          </a:p>
        </p:txBody>
      </p:sp>
      <p:sp>
        <p:nvSpPr>
          <p:cNvPr id="72707" name="Rectangle 6"/>
          <p:cNvSpPr>
            <a:spLocks/>
          </p:cNvSpPr>
          <p:nvPr/>
        </p:nvSpPr>
        <p:spPr bwMode="auto">
          <a:xfrm>
            <a:off x="1357162" y="27432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37931725" indent="-37474525"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lgn="ctr">
              <a:buFont typeface="Arial" charset="0"/>
              <a:buNone/>
            </a:pPr>
            <a:r>
              <a:rPr lang="en-US" altLang="en-US" sz="4400" dirty="0"/>
              <a:t>Plasma Oncotic Pressure</a:t>
            </a:r>
          </a:p>
        </p:txBody>
      </p:sp>
      <p:sp>
        <p:nvSpPr>
          <p:cNvPr id="72709" name="Title 1"/>
          <p:cNvSpPr>
            <a:spLocks/>
          </p:cNvSpPr>
          <p:nvPr/>
        </p:nvSpPr>
        <p:spPr bwMode="auto">
          <a:xfrm>
            <a:off x="228600" y="4343400"/>
            <a:ext cx="8763000" cy="1524000"/>
          </a:xfrm>
          <a:prstGeom prst="roundRect">
            <a:avLst>
              <a:gd name="adj" fmla="val 16667"/>
            </a:avLst>
          </a:prstGeom>
          <a:solidFill>
            <a:schemeClr val="bg1"/>
          </a:solidFill>
          <a:ln w="38100">
            <a:solidFill>
              <a:srgbClr val="C00000"/>
            </a:solidFill>
            <a:round/>
            <a:headEnd/>
            <a:tailEnd/>
          </a:ln>
        </p:spPr>
        <p:txBody>
          <a:bodyPr anchor="ct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968375" indent="-285750"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262063"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spcBef>
                <a:spcPct val="0"/>
              </a:spcBef>
              <a:buFontTx/>
              <a:buNone/>
            </a:pPr>
            <a:r>
              <a:rPr lang="en-US" altLang="en-US" sz="2800" dirty="0">
                <a:solidFill>
                  <a:schemeClr val="tx1"/>
                </a:solidFill>
              </a:rPr>
              <a:t>AKA: colloid oncotic pressure or oncotic pressure, is responsible for keeping fluid inside the vessels. (exerts a “pull” inside the vessel)</a:t>
            </a:r>
          </a:p>
        </p:txBody>
      </p:sp>
      <p:sp>
        <p:nvSpPr>
          <p:cNvPr id="6" name="Slide Number Placeholder 5"/>
          <p:cNvSpPr>
            <a:spLocks noGrp="1"/>
          </p:cNvSpPr>
          <p:nvPr>
            <p:ph type="sldNum" sz="quarter" idx="4"/>
          </p:nvPr>
        </p:nvSpPr>
        <p:spPr/>
        <p:txBody>
          <a:bodyPr/>
          <a:lstStyle/>
          <a:p>
            <a:pPr>
              <a:defRPr/>
            </a:pPr>
            <a:fld id="{7934EB4C-221A-437D-9B9D-B7EF4B61892B}" type="slidenum">
              <a:rPr lang="en-US" smtClean="0"/>
              <a:pPr>
                <a:defRPr/>
              </a:pPr>
              <a:t>87</a:t>
            </a:fld>
            <a:endParaRPr lang="en-US" dirty="0"/>
          </a:p>
        </p:txBody>
      </p:sp>
      <p:sp>
        <p:nvSpPr>
          <p:cNvPr id="7" name="Footer Placeholder 6"/>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5875"/>
            <a:ext cx="9020175" cy="5241925"/>
          </a:xfrm>
          <a:prstGeom prst="rect">
            <a:avLst/>
          </a:prstGeom>
          <a:solidFill>
            <a:schemeClr val="bg1"/>
          </a:solidFill>
          <a:ln w="38100">
            <a:solidFill>
              <a:srgbClr val="C00000"/>
            </a:solidFill>
          </a:ln>
          <a:extLst/>
        </p:spPr>
      </p:pic>
      <p:sp>
        <p:nvSpPr>
          <p:cNvPr id="5" name="Title 1"/>
          <p:cNvSpPr txBox="1">
            <a:spLocks/>
          </p:cNvSpPr>
          <p:nvPr/>
        </p:nvSpPr>
        <p:spPr bwMode="auto">
          <a:xfrm>
            <a:off x="114300" y="3810000"/>
            <a:ext cx="8915400" cy="2743200"/>
          </a:xfrm>
          <a:prstGeom prst="roundRect">
            <a:avLst>
              <a:gd name="adj" fmla="val 16667"/>
            </a:avLst>
          </a:prstGeom>
          <a:solidFill>
            <a:schemeClr val="bg1"/>
          </a:solidFill>
          <a:ln w="38100">
            <a:solidFill>
              <a:srgbClr val="C00000"/>
            </a:solidFill>
          </a:ln>
        </p:spPr>
        <p:txBody>
          <a:bodyPr anchor="ctr"/>
          <a:lstStyle>
            <a:lvl1pPr algn="ctr" rtl="0" eaLnBrk="0" fontAlgn="base" hangingPunct="0">
              <a:spcBef>
                <a:spcPct val="0"/>
              </a:spcBef>
              <a:spcAft>
                <a:spcPct val="0"/>
              </a:spcAft>
              <a:defRPr sz="4000" kern="1200">
                <a:solidFill>
                  <a:schemeClr val="bg1"/>
                </a:solidFill>
                <a:latin typeface="Arial" charset="0"/>
                <a:ea typeface="ＭＳ Ｐゴシック" charset="-128"/>
                <a:cs typeface="ＭＳ Ｐゴシック" charset="-128"/>
              </a:defRPr>
            </a:lvl1pPr>
            <a:lvl2pPr algn="ctr"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pPr>
              <a:spcBef>
                <a:spcPts val="400"/>
              </a:spcBef>
              <a:defRPr/>
            </a:pPr>
            <a:r>
              <a:rPr lang="en-US" altLang="en-US" sz="3200" dirty="0">
                <a:solidFill>
                  <a:schemeClr val="tx1"/>
                </a:solidFill>
              </a:rPr>
              <a:t>Plasma Oncotic </a:t>
            </a:r>
            <a:r>
              <a:rPr lang="en-US" altLang="en-US" sz="3200" dirty="0" smtClean="0">
                <a:solidFill>
                  <a:schemeClr val="tx1"/>
                </a:solidFill>
              </a:rPr>
              <a:t>Pressure</a:t>
            </a:r>
          </a:p>
          <a:p>
            <a:pPr marL="457200" indent="-457200" algn="l">
              <a:spcBef>
                <a:spcPts val="400"/>
              </a:spcBef>
              <a:buFont typeface="Wingdings" panose="05000000000000000000" pitchFamily="2" charset="2"/>
              <a:buChar char="Ø"/>
              <a:defRPr/>
            </a:pPr>
            <a:r>
              <a:rPr lang="en-US" altLang="en-US" sz="2600" dirty="0" smtClean="0">
                <a:solidFill>
                  <a:schemeClr val="tx1"/>
                </a:solidFill>
                <a:cs typeface="Arial" charset="0"/>
              </a:rPr>
              <a:t>High: </a:t>
            </a:r>
            <a:r>
              <a:rPr lang="en-US" altLang="en-US" sz="2600" dirty="0">
                <a:solidFill>
                  <a:schemeClr val="tx1"/>
                </a:solidFill>
                <a:cs typeface="Arial" charset="0"/>
              </a:rPr>
              <a:t>draws excessive amounts of fluid into the </a:t>
            </a:r>
            <a:r>
              <a:rPr lang="en-US" altLang="en-US" sz="2600" dirty="0" smtClean="0">
                <a:solidFill>
                  <a:schemeClr val="tx1"/>
                </a:solidFill>
                <a:cs typeface="Arial" charset="0"/>
              </a:rPr>
              <a:t>vessel and promotes blood volume overload.</a:t>
            </a:r>
            <a:endParaRPr lang="en-US" altLang="en-US" sz="2600" dirty="0">
              <a:solidFill>
                <a:schemeClr val="tx1"/>
              </a:solidFill>
              <a:cs typeface="Arial" charset="0"/>
            </a:endParaRPr>
          </a:p>
          <a:p>
            <a:pPr marL="457200" indent="-457200" algn="l">
              <a:spcBef>
                <a:spcPts val="400"/>
              </a:spcBef>
              <a:buFont typeface="Wingdings" panose="05000000000000000000" pitchFamily="2" charset="2"/>
              <a:buChar char="Ø"/>
              <a:defRPr/>
            </a:pPr>
            <a:r>
              <a:rPr lang="en-US" altLang="en-US" sz="2600" dirty="0" smtClean="0">
                <a:solidFill>
                  <a:schemeClr val="tx1"/>
                </a:solidFill>
                <a:cs typeface="Arial" charset="0"/>
              </a:rPr>
              <a:t>Low: does </a:t>
            </a:r>
            <a:r>
              <a:rPr lang="en-US" altLang="en-US" sz="2600" dirty="0">
                <a:solidFill>
                  <a:schemeClr val="tx1"/>
                </a:solidFill>
                <a:cs typeface="Arial" charset="0"/>
              </a:rPr>
              <a:t>not </a:t>
            </a:r>
            <a:r>
              <a:rPr lang="en-US" altLang="en-US" sz="2600" dirty="0" smtClean="0">
                <a:solidFill>
                  <a:schemeClr val="tx1"/>
                </a:solidFill>
                <a:cs typeface="Arial" charset="0"/>
              </a:rPr>
              <a:t>counteract </a:t>
            </a:r>
            <a:r>
              <a:rPr lang="en-US" altLang="en-US" sz="2600" dirty="0">
                <a:solidFill>
                  <a:schemeClr val="tx1"/>
                </a:solidFill>
                <a:cs typeface="Arial" charset="0"/>
              </a:rPr>
              <a:t>the push of hydrostatic pressure and </a:t>
            </a:r>
            <a:r>
              <a:rPr lang="en-US" altLang="en-US" sz="2600" dirty="0" smtClean="0">
                <a:solidFill>
                  <a:schemeClr val="tx1"/>
                </a:solidFill>
                <a:cs typeface="Arial" charset="0"/>
              </a:rPr>
              <a:t>promotes </a:t>
            </a:r>
            <a:r>
              <a:rPr lang="en-US" altLang="en-US" sz="2600" dirty="0">
                <a:solidFill>
                  <a:schemeClr val="tx1"/>
                </a:solidFill>
                <a:cs typeface="Arial" charset="0"/>
              </a:rPr>
              <a:t>loss of vascular volume and promotes edema</a:t>
            </a:r>
            <a:r>
              <a:rPr lang="en-US" altLang="en-US" sz="2600" dirty="0" smtClean="0">
                <a:solidFill>
                  <a:schemeClr val="tx1"/>
                </a:solidFill>
                <a:cs typeface="Arial" charset="0"/>
              </a:rPr>
              <a:t>.</a:t>
            </a:r>
            <a:endParaRPr lang="en-US" altLang="en-US" sz="2600" dirty="0">
              <a:solidFill>
                <a:schemeClr val="tx1"/>
              </a:solidFill>
              <a:cs typeface="Arial" charset="0"/>
            </a:endParaRPr>
          </a:p>
        </p:txBody>
      </p:sp>
      <p:sp>
        <p:nvSpPr>
          <p:cNvPr id="3" name="Slide Number Placeholder 2"/>
          <p:cNvSpPr>
            <a:spLocks noGrp="1"/>
          </p:cNvSpPr>
          <p:nvPr>
            <p:ph type="sldNum" sz="quarter" idx="4"/>
          </p:nvPr>
        </p:nvSpPr>
        <p:spPr/>
        <p:txBody>
          <a:bodyPr/>
          <a:lstStyle/>
          <a:p>
            <a:pPr>
              <a:defRPr/>
            </a:pPr>
            <a:fld id="{7934EB4C-221A-437D-9B9D-B7EF4B61892B}" type="slidenum">
              <a:rPr lang="en-US" smtClean="0"/>
              <a:pPr>
                <a:defRPr/>
              </a:pPr>
              <a:t>88</a:t>
            </a:fld>
            <a:endParaRPr lang="en-US" dirty="0"/>
          </a:p>
        </p:txBody>
      </p:sp>
      <p:sp>
        <p:nvSpPr>
          <p:cNvPr id="4" name="Footer Placeholder 3"/>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6" descr="capillary pres"/>
          <p:cNvPicPr>
            <a:picLocks noChangeAspect="1" noChangeArrowheads="1"/>
          </p:cNvPicPr>
          <p:nvPr/>
        </p:nvPicPr>
        <p:blipFill>
          <a:blip r:embed="rId3">
            <a:extLst>
              <a:ext uri="{28A0092B-C50C-407E-A947-70E740481C1C}">
                <a14:useLocalDpi xmlns:a14="http://schemas.microsoft.com/office/drawing/2010/main" val="0"/>
              </a:ext>
            </a:extLst>
          </a:blip>
          <a:srcRect t="12775"/>
          <a:stretch>
            <a:fillRect/>
          </a:stretch>
        </p:blipFill>
        <p:spPr bwMode="auto">
          <a:xfrm>
            <a:off x="266700" y="838200"/>
            <a:ext cx="8610600" cy="5621337"/>
          </a:xfrm>
          <a:prstGeom prst="rect">
            <a:avLst/>
          </a:prstGeom>
          <a:solidFill>
            <a:schemeClr val="bg1"/>
          </a:solidFill>
          <a:ln w="38100">
            <a:solidFill>
              <a:srgbClr val="C00000"/>
            </a:solidFill>
            <a:round/>
            <a:headEnd/>
            <a:tailEnd/>
          </a:ln>
          <a:extLst/>
        </p:spPr>
      </p:pic>
      <p:sp>
        <p:nvSpPr>
          <p:cNvPr id="74755" name="Title 4"/>
          <p:cNvSpPr>
            <a:spLocks noGrp="1"/>
          </p:cNvSpPr>
          <p:nvPr>
            <p:ph type="title"/>
          </p:nvPr>
        </p:nvSpPr>
        <p:spPr>
          <a:xfrm>
            <a:off x="650174" y="103249"/>
            <a:ext cx="7772400" cy="811151"/>
          </a:xfrm>
        </p:spPr>
        <p:txBody>
          <a:bodyPr/>
          <a:lstStyle/>
          <a:p>
            <a:r>
              <a:rPr lang="en-US" altLang="en-US" dirty="0" smtClean="0"/>
              <a:t>Starling’s Hypothesis</a:t>
            </a:r>
          </a:p>
        </p:txBody>
      </p:sp>
      <p:sp>
        <p:nvSpPr>
          <p:cNvPr id="6" name="Slide Number Placeholder 5"/>
          <p:cNvSpPr>
            <a:spLocks noGrp="1"/>
          </p:cNvSpPr>
          <p:nvPr>
            <p:ph type="sldNum" sz="quarter" idx="4"/>
          </p:nvPr>
        </p:nvSpPr>
        <p:spPr/>
        <p:txBody>
          <a:bodyPr/>
          <a:lstStyle/>
          <a:p>
            <a:pPr>
              <a:defRPr/>
            </a:pPr>
            <a:fld id="{7934EB4C-221A-437D-9B9D-B7EF4B61892B}" type="slidenum">
              <a:rPr lang="en-US" smtClean="0"/>
              <a:pPr>
                <a:defRPr/>
              </a:pPr>
              <a:t>89</a:t>
            </a:fld>
            <a:endParaRPr lang="en-US" dirty="0"/>
          </a:p>
        </p:txBody>
      </p:sp>
      <p:sp>
        <p:nvSpPr>
          <p:cNvPr id="7" name="Footer Placeholder 6"/>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altLang="en-US" smtClean="0"/>
              <a:t>Pathophysiology</a:t>
            </a:r>
            <a:endParaRPr lang="en-US" altLang="en-US" dirty="0"/>
          </a:p>
        </p:txBody>
      </p:sp>
      <p:sp>
        <p:nvSpPr>
          <p:cNvPr id="79875" name="Content Placeholder 2"/>
          <p:cNvSpPr>
            <a:spLocks noGrp="1"/>
          </p:cNvSpPr>
          <p:nvPr>
            <p:ph idx="1"/>
          </p:nvPr>
        </p:nvSpPr>
        <p:spPr/>
        <p:txBody>
          <a:bodyPr/>
          <a:lstStyle/>
          <a:p>
            <a:pPr marL="0" indent="0">
              <a:buNone/>
            </a:pPr>
            <a:r>
              <a:rPr lang="en-US" altLang="en-US" dirty="0" smtClean="0"/>
              <a:t>Example</a:t>
            </a:r>
          </a:p>
          <a:p>
            <a:r>
              <a:rPr lang="en-US" altLang="en-US" dirty="0" smtClean="0"/>
              <a:t>Respiratory compromise can lead to:</a:t>
            </a:r>
          </a:p>
          <a:p>
            <a:pPr lvl="1"/>
            <a:r>
              <a:rPr lang="en-US" altLang="en-US" dirty="0" smtClean="0"/>
              <a:t>Hypoxia</a:t>
            </a:r>
          </a:p>
          <a:p>
            <a:pPr lvl="1"/>
            <a:r>
              <a:rPr lang="en-US" altLang="en-US" dirty="0" smtClean="0"/>
              <a:t>Hypercarbia</a:t>
            </a:r>
          </a:p>
        </p:txBody>
      </p:sp>
    </p:spTree>
    <p:extLst>
      <p:ext uri="{BB962C8B-B14F-4D97-AF65-F5344CB8AC3E}">
        <p14:creationId xmlns:p14="http://schemas.microsoft.com/office/powerpoint/2010/main" val="56073173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3"/>
          <p:cNvSpPr>
            <a:spLocks noGrp="1"/>
          </p:cNvSpPr>
          <p:nvPr>
            <p:ph type="ctrTitle" idx="4294967295"/>
          </p:nvPr>
        </p:nvSpPr>
        <p:spPr>
          <a:xfrm>
            <a:off x="628650" y="1219200"/>
            <a:ext cx="7772400" cy="1470025"/>
          </a:xfrm>
        </p:spPr>
        <p:txBody>
          <a:bodyPr/>
          <a:lstStyle/>
          <a:p>
            <a:r>
              <a:rPr lang="en-US" altLang="en-US" sz="3600" dirty="0" smtClean="0"/>
              <a:t>Pump Function of the Myocardium</a:t>
            </a:r>
            <a:endParaRPr lang="en-US" altLang="en-US" dirty="0" smtClean="0"/>
          </a:p>
        </p:txBody>
      </p:sp>
      <p:sp>
        <p:nvSpPr>
          <p:cNvPr id="75779" name="Subtitle 4"/>
          <p:cNvSpPr>
            <a:spLocks noGrp="1"/>
          </p:cNvSpPr>
          <p:nvPr>
            <p:ph type="subTitle" idx="4294967295"/>
          </p:nvPr>
        </p:nvSpPr>
        <p:spPr>
          <a:xfrm>
            <a:off x="1314450" y="2974975"/>
            <a:ext cx="6400800" cy="1752600"/>
          </a:xfrm>
        </p:spPr>
        <p:txBody>
          <a:bodyPr/>
          <a:lstStyle/>
          <a:p>
            <a:pPr marL="0" indent="0" algn="ctr">
              <a:buFont typeface="Arial" charset="0"/>
              <a:buNone/>
            </a:pPr>
            <a:r>
              <a:rPr lang="en-US" altLang="en-US" sz="4400" b="1" dirty="0" smtClean="0">
                <a:solidFill>
                  <a:srgbClr val="FFFFFF"/>
                </a:solidFill>
              </a:rPr>
              <a:t>Cardiac Output</a:t>
            </a:r>
          </a:p>
        </p:txBody>
      </p:sp>
      <p:sp>
        <p:nvSpPr>
          <p:cNvPr id="3" name="Slide Number Placeholder 2"/>
          <p:cNvSpPr>
            <a:spLocks noGrp="1"/>
          </p:cNvSpPr>
          <p:nvPr>
            <p:ph type="sldNum" sz="quarter" idx="4"/>
          </p:nvPr>
        </p:nvSpPr>
        <p:spPr/>
        <p:txBody>
          <a:bodyPr/>
          <a:lstStyle/>
          <a:p>
            <a:pPr>
              <a:defRPr/>
            </a:pPr>
            <a:fld id="{7934EB4C-221A-437D-9B9D-B7EF4B61892B}" type="slidenum">
              <a:rPr lang="en-US" smtClean="0"/>
              <a:pPr>
                <a:defRPr/>
              </a:pPr>
              <a:t>90</a:t>
            </a:fld>
            <a:endParaRPr lang="en-US" dirty="0"/>
          </a:p>
        </p:txBody>
      </p:sp>
      <p:sp>
        <p:nvSpPr>
          <p:cNvPr id="4" name="Footer Placeholder 3"/>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4"/>
          <p:cNvSpPr>
            <a:spLocks noGrp="1"/>
          </p:cNvSpPr>
          <p:nvPr>
            <p:ph type="title"/>
          </p:nvPr>
        </p:nvSpPr>
        <p:spPr/>
        <p:txBody>
          <a:bodyPr/>
          <a:lstStyle/>
          <a:p>
            <a:r>
              <a:rPr lang="en-US" altLang="en-US" smtClean="0"/>
              <a:t>How the Heart Pumps Blood</a:t>
            </a:r>
          </a:p>
        </p:txBody>
      </p:sp>
      <p:pic>
        <p:nvPicPr>
          <p:cNvPr id="4" name="How a Normal Heart Pumps Blood -- The Childrens Hospital of Philadelphi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1066800"/>
            <a:ext cx="6956645" cy="5043116"/>
          </a:xfrm>
          <a:prstGeom prst="rect">
            <a:avLst/>
          </a:prstGeom>
        </p:spPr>
      </p:pic>
      <p:sp>
        <p:nvSpPr>
          <p:cNvPr id="3" name="Slide Number Placeholder 2"/>
          <p:cNvSpPr>
            <a:spLocks noGrp="1"/>
          </p:cNvSpPr>
          <p:nvPr>
            <p:ph type="sldNum" sz="quarter" idx="4"/>
          </p:nvPr>
        </p:nvSpPr>
        <p:spPr>
          <a:xfrm>
            <a:off x="0" y="6583878"/>
            <a:ext cx="690748" cy="274122"/>
          </a:xfrm>
        </p:spPr>
        <p:txBody>
          <a:bodyPr/>
          <a:lstStyle/>
          <a:p>
            <a:pPr>
              <a:defRPr/>
            </a:pPr>
            <a:fld id="{7934EB4C-221A-437D-9B9D-B7EF4B61892B}" type="slidenum">
              <a:rPr lang="en-US" smtClean="0"/>
              <a:pPr>
                <a:defRPr/>
              </a:pPr>
              <a:t>91</a:t>
            </a:fld>
            <a:endParaRPr lang="en-US" dirty="0"/>
          </a:p>
        </p:txBody>
      </p:sp>
      <p:sp>
        <p:nvSpPr>
          <p:cNvPr id="5" name="Footer Placeholder 4"/>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8"/>
          <p:cNvSpPr>
            <a:spLocks noGrp="1"/>
          </p:cNvSpPr>
          <p:nvPr>
            <p:ph type="title"/>
          </p:nvPr>
        </p:nvSpPr>
        <p:spPr/>
        <p:txBody>
          <a:bodyPr/>
          <a:lstStyle/>
          <a:p>
            <a:r>
              <a:rPr lang="en-US" altLang="en-US" smtClean="0"/>
              <a:t>Cardiac Output</a:t>
            </a:r>
          </a:p>
        </p:txBody>
      </p:sp>
      <p:sp>
        <p:nvSpPr>
          <p:cNvPr id="78851" name="Content Placeholder 2"/>
          <p:cNvSpPr>
            <a:spLocks noGrp="1"/>
          </p:cNvSpPr>
          <p:nvPr>
            <p:ph idx="1"/>
          </p:nvPr>
        </p:nvSpPr>
        <p:spPr>
          <a:xfrm>
            <a:off x="457200" y="1447800"/>
            <a:ext cx="8229600" cy="4800600"/>
          </a:xfrm>
        </p:spPr>
        <p:txBody>
          <a:bodyPr/>
          <a:lstStyle/>
          <a:p>
            <a:r>
              <a:rPr lang="en-US" altLang="en-US" dirty="0" smtClean="0"/>
              <a:t>Defined as the amount of blood ejected by the left ventricle in one minute.</a:t>
            </a:r>
          </a:p>
          <a:p>
            <a:r>
              <a:rPr lang="en-US" altLang="en-US" dirty="0" smtClean="0"/>
              <a:t>Cardiac output for an adult at rest is ~5 liters/minute</a:t>
            </a:r>
          </a:p>
          <a:p>
            <a:pPr lvl="1"/>
            <a:r>
              <a:rPr lang="en-US" altLang="en-US" dirty="0" smtClean="0"/>
              <a:t>The ventricles pump nearly the body’s entire blood volume through the vascular system in one minute</a:t>
            </a:r>
          </a:p>
        </p:txBody>
      </p:sp>
      <p:sp>
        <p:nvSpPr>
          <p:cNvPr id="9" name="Title 1"/>
          <p:cNvSpPr>
            <a:spLocks/>
          </p:cNvSpPr>
          <p:nvPr/>
        </p:nvSpPr>
        <p:spPr bwMode="auto">
          <a:xfrm>
            <a:off x="57150" y="5029200"/>
            <a:ext cx="9029700" cy="838200"/>
          </a:xfrm>
          <a:prstGeom prst="roundRect">
            <a:avLst>
              <a:gd name="adj" fmla="val 16667"/>
            </a:avLst>
          </a:prstGeom>
          <a:solidFill>
            <a:schemeClr val="bg1"/>
          </a:solidFill>
          <a:ln w="38100">
            <a:solidFill>
              <a:srgbClr val="C00000"/>
            </a:solidFill>
            <a:round/>
            <a:headEnd/>
            <a:tailEnd/>
          </a:ln>
        </p:spPr>
        <p:txBody>
          <a:bodyPr anchor="ct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968375" indent="-285750"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262063"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buNone/>
            </a:pPr>
            <a:r>
              <a:rPr lang="en-US" altLang="en-US" sz="3200" dirty="0">
                <a:solidFill>
                  <a:schemeClr val="tx1"/>
                </a:solidFill>
              </a:rPr>
              <a:t>Cardiac </a:t>
            </a:r>
            <a:r>
              <a:rPr lang="en-US" altLang="en-US" sz="3200" dirty="0" smtClean="0">
                <a:solidFill>
                  <a:schemeClr val="tx1"/>
                </a:solidFill>
              </a:rPr>
              <a:t>Output </a:t>
            </a:r>
            <a:r>
              <a:rPr lang="en-US" altLang="en-US" sz="3200" dirty="0">
                <a:solidFill>
                  <a:schemeClr val="tx1"/>
                </a:solidFill>
              </a:rPr>
              <a:t>= Heart Rate x Stroke Volume</a:t>
            </a:r>
          </a:p>
        </p:txBody>
      </p:sp>
      <p:sp>
        <p:nvSpPr>
          <p:cNvPr id="6" name="Slide Number Placeholder 5"/>
          <p:cNvSpPr>
            <a:spLocks noGrp="1"/>
          </p:cNvSpPr>
          <p:nvPr>
            <p:ph type="sldNum" sz="quarter" idx="4"/>
          </p:nvPr>
        </p:nvSpPr>
        <p:spPr/>
        <p:txBody>
          <a:bodyPr/>
          <a:lstStyle/>
          <a:p>
            <a:pPr>
              <a:defRPr/>
            </a:pPr>
            <a:fld id="{7934EB4C-221A-437D-9B9D-B7EF4B61892B}" type="slidenum">
              <a:rPr lang="en-US" smtClean="0"/>
              <a:pPr>
                <a:defRPr/>
              </a:pPr>
              <a:t>92</a:t>
            </a:fld>
            <a:endParaRPr lang="en-US" dirty="0"/>
          </a:p>
        </p:txBody>
      </p:sp>
      <p:sp>
        <p:nvSpPr>
          <p:cNvPr id="7" name="Footer Placeholder 6"/>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3"/>
          <p:cNvSpPr>
            <a:spLocks/>
          </p:cNvSpPr>
          <p:nvPr/>
        </p:nvSpPr>
        <p:spPr bwMode="auto">
          <a:xfrm>
            <a:off x="685800" y="1501775"/>
            <a:ext cx="77724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37931725" indent="-37474525"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lgn="ctr">
              <a:spcBef>
                <a:spcPct val="0"/>
              </a:spcBef>
              <a:buFontTx/>
              <a:buNone/>
            </a:pPr>
            <a:r>
              <a:rPr lang="en-US" altLang="en-US" sz="3600" b="0"/>
              <a:t>Pump Function of the Myocardium</a:t>
            </a:r>
            <a:endParaRPr lang="en-US" altLang="en-US" sz="4400" b="0"/>
          </a:p>
        </p:txBody>
      </p:sp>
      <p:sp>
        <p:nvSpPr>
          <p:cNvPr id="79875" name="Subtitle 4"/>
          <p:cNvSpPr>
            <a:spLocks/>
          </p:cNvSpPr>
          <p:nvPr/>
        </p:nvSpPr>
        <p:spPr bwMode="auto">
          <a:xfrm>
            <a:off x="1371600" y="2974975"/>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37931725" indent="-37474525"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lgn="ctr">
              <a:buFont typeface="Arial" charset="0"/>
              <a:buNone/>
            </a:pPr>
            <a:r>
              <a:rPr lang="en-US" altLang="en-US" sz="4400">
                <a:solidFill>
                  <a:srgbClr val="FFFFFF"/>
                </a:solidFill>
              </a:rPr>
              <a:t>Heart Rate</a:t>
            </a:r>
          </a:p>
        </p:txBody>
      </p:sp>
      <p:sp>
        <p:nvSpPr>
          <p:cNvPr id="79877" name="Title 1"/>
          <p:cNvSpPr>
            <a:spLocks/>
          </p:cNvSpPr>
          <p:nvPr/>
        </p:nvSpPr>
        <p:spPr bwMode="auto">
          <a:xfrm>
            <a:off x="87313" y="4191000"/>
            <a:ext cx="8969375" cy="685800"/>
          </a:xfrm>
          <a:prstGeom prst="roundRect">
            <a:avLst>
              <a:gd name="adj" fmla="val 16667"/>
            </a:avLst>
          </a:prstGeom>
          <a:solidFill>
            <a:schemeClr val="bg1"/>
          </a:solidFill>
          <a:ln w="38100">
            <a:solidFill>
              <a:srgbClr val="C00000"/>
            </a:solidFill>
            <a:round/>
            <a:headEnd/>
            <a:tailEnd/>
          </a:ln>
        </p:spPr>
        <p:txBody>
          <a:bodyPr anchor="ct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968375" indent="-285750"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262063"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spcBef>
                <a:spcPct val="0"/>
              </a:spcBef>
              <a:buFontTx/>
              <a:buNone/>
            </a:pPr>
            <a:r>
              <a:rPr lang="en-US" altLang="en-US" sz="2800">
                <a:solidFill>
                  <a:schemeClr val="tx1"/>
                </a:solidFill>
              </a:rPr>
              <a:t>(influenced by hormones and the nervous system)</a:t>
            </a:r>
          </a:p>
        </p:txBody>
      </p:sp>
      <p:sp>
        <p:nvSpPr>
          <p:cNvPr id="4" name="Slide Number Placeholder 3"/>
          <p:cNvSpPr>
            <a:spLocks noGrp="1"/>
          </p:cNvSpPr>
          <p:nvPr>
            <p:ph type="sldNum" sz="quarter" idx="4"/>
          </p:nvPr>
        </p:nvSpPr>
        <p:spPr/>
        <p:txBody>
          <a:bodyPr/>
          <a:lstStyle/>
          <a:p>
            <a:pPr>
              <a:defRPr/>
            </a:pPr>
            <a:fld id="{7934EB4C-221A-437D-9B9D-B7EF4B61892B}" type="slidenum">
              <a:rPr lang="en-US" smtClean="0"/>
              <a:pPr>
                <a:defRPr/>
              </a:pPr>
              <a:t>93</a:t>
            </a:fld>
            <a:endParaRPr lang="en-US" dirty="0"/>
          </a:p>
        </p:txBody>
      </p:sp>
      <p:sp>
        <p:nvSpPr>
          <p:cNvPr id="5" name="Footer Placeholder 4"/>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0898" name="AAFWBAW0.jpg" descr="AAFWBAW0"/>
          <p:cNvPicPr>
            <a:picLocks noChangeAspect="1" noChangeArrowheads="1"/>
          </p:cNvPicPr>
          <p:nvPr/>
        </p:nvPicPr>
        <p:blipFill>
          <a:blip r:embed="rId3">
            <a:extLst>
              <a:ext uri="{28A0092B-C50C-407E-A947-70E740481C1C}">
                <a14:useLocalDpi xmlns:a14="http://schemas.microsoft.com/office/drawing/2010/main" val="0"/>
              </a:ext>
            </a:extLst>
          </a:blip>
          <a:srcRect t="7381"/>
          <a:stretch>
            <a:fillRect/>
          </a:stretch>
        </p:blipFill>
        <p:spPr bwMode="auto">
          <a:xfrm>
            <a:off x="130175" y="1752600"/>
            <a:ext cx="4441825" cy="4419600"/>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80900" name="Title 1"/>
          <p:cNvSpPr>
            <a:spLocks noGrp="1"/>
          </p:cNvSpPr>
          <p:nvPr>
            <p:ph type="title" idx="4294967295"/>
          </p:nvPr>
        </p:nvSpPr>
        <p:spPr>
          <a:xfrm>
            <a:off x="0" y="228600"/>
            <a:ext cx="2971800" cy="838200"/>
          </a:xfrm>
          <a:prstGeom prst="roundRect">
            <a:avLst>
              <a:gd name="adj" fmla="val 16667"/>
            </a:avLst>
          </a:prstGeom>
          <a:solidFill>
            <a:srgbClr val="002060">
              <a:alpha val="89803"/>
            </a:srgbClr>
          </a:solidFill>
        </p:spPr>
        <p:txBody>
          <a:bodyPr/>
          <a:lstStyle/>
          <a:p>
            <a:r>
              <a:rPr lang="en-US" altLang="en-US" b="1" smtClean="0"/>
              <a:t>Heart Rate</a:t>
            </a:r>
          </a:p>
        </p:txBody>
      </p:sp>
      <p:sp>
        <p:nvSpPr>
          <p:cNvPr id="80901" name="Content Placeholder 2"/>
          <p:cNvSpPr>
            <a:spLocks noGrp="1"/>
          </p:cNvSpPr>
          <p:nvPr>
            <p:ph idx="4294967295"/>
          </p:nvPr>
        </p:nvSpPr>
        <p:spPr>
          <a:xfrm>
            <a:off x="4641850" y="1219200"/>
            <a:ext cx="4502150" cy="4114800"/>
          </a:xfrm>
          <a:prstGeom prst="roundRect">
            <a:avLst>
              <a:gd name="adj" fmla="val 16667"/>
            </a:avLst>
          </a:prstGeom>
          <a:solidFill>
            <a:srgbClr val="002060">
              <a:alpha val="89803"/>
            </a:srgbClr>
          </a:solidFill>
        </p:spPr>
        <p:txBody>
          <a:bodyPr/>
          <a:lstStyle/>
          <a:p>
            <a:pPr>
              <a:spcBef>
                <a:spcPct val="0"/>
              </a:spcBef>
            </a:pPr>
            <a:r>
              <a:rPr lang="en-US" altLang="en-US" sz="2800" smtClean="0">
                <a:solidFill>
                  <a:schemeClr val="bg1"/>
                </a:solidFill>
              </a:rPr>
              <a:t>The sympathetic and parasympathetic nervous systems exert control over heart rate through the cardiovascular control center located in the brainstem. </a:t>
            </a:r>
          </a:p>
        </p:txBody>
      </p:sp>
      <p:sp>
        <p:nvSpPr>
          <p:cNvPr id="4" name="Slide Number Placeholder 3"/>
          <p:cNvSpPr>
            <a:spLocks noGrp="1"/>
          </p:cNvSpPr>
          <p:nvPr>
            <p:ph type="sldNum" sz="quarter" idx="4"/>
          </p:nvPr>
        </p:nvSpPr>
        <p:spPr/>
        <p:txBody>
          <a:bodyPr/>
          <a:lstStyle/>
          <a:p>
            <a:pPr>
              <a:defRPr/>
            </a:pPr>
            <a:fld id="{7934EB4C-221A-437D-9B9D-B7EF4B61892B}" type="slidenum">
              <a:rPr lang="en-US" smtClean="0"/>
              <a:pPr>
                <a:defRPr/>
              </a:pPr>
              <a:t>94</a:t>
            </a:fld>
            <a:endParaRPr lang="en-US" dirty="0"/>
          </a:p>
        </p:txBody>
      </p:sp>
      <p:sp>
        <p:nvSpPr>
          <p:cNvPr id="5" name="Footer Placeholder 4"/>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rdiac conduction system and its relationship with EC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 y="990600"/>
            <a:ext cx="7954656" cy="4419600"/>
          </a:xfrm>
          <a:prstGeom prst="rect">
            <a:avLst/>
          </a:prstGeom>
        </p:spPr>
      </p:pic>
      <p:sp>
        <p:nvSpPr>
          <p:cNvPr id="8" name="Slide Number Placeholder 7"/>
          <p:cNvSpPr>
            <a:spLocks noGrp="1"/>
          </p:cNvSpPr>
          <p:nvPr>
            <p:ph type="sldNum" sz="quarter" idx="4"/>
          </p:nvPr>
        </p:nvSpPr>
        <p:spPr/>
        <p:txBody>
          <a:bodyPr/>
          <a:lstStyle/>
          <a:p>
            <a:pPr>
              <a:defRPr/>
            </a:pPr>
            <a:fld id="{7934EB4C-221A-437D-9B9D-B7EF4B61892B}" type="slidenum">
              <a:rPr lang="en-US" smtClean="0"/>
              <a:pPr>
                <a:defRPr/>
              </a:pPr>
              <a:t>95</a:t>
            </a:fld>
            <a:endParaRPr lang="en-US" dirty="0"/>
          </a:p>
        </p:txBody>
      </p:sp>
      <p:sp>
        <p:nvSpPr>
          <p:cNvPr id="9" name="Footer Placeholder 8"/>
          <p:cNvSpPr>
            <a:spLocks noGrp="1"/>
          </p:cNvSpPr>
          <p:nvPr>
            <p:ph type="ftr" sz="quarter" idx="3"/>
          </p:nvPr>
        </p:nvSpPr>
        <p:spPr/>
        <p:txBody>
          <a:bodyPr/>
          <a:lstStyle/>
          <a:p>
            <a:r>
              <a:rPr lang="en-US" smtClean="0"/>
              <a:t>10/31/19</a:t>
            </a:r>
            <a:endParaRPr lang="en-US" dirty="0"/>
          </a:p>
        </p:txBody>
      </p:sp>
    </p:spTree>
    <p:extLst>
      <p:ext uri="{BB962C8B-B14F-4D97-AF65-F5344CB8AC3E}">
        <p14:creationId xmlns:p14="http://schemas.microsoft.com/office/powerpoint/2010/main" val="3510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7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tLang="en-US" dirty="0" smtClean="0"/>
              <a:t>Cardiovascular Control Center</a:t>
            </a:r>
          </a:p>
        </p:txBody>
      </p:sp>
      <p:sp>
        <p:nvSpPr>
          <p:cNvPr id="81923" name="Content Placeholder 2"/>
          <p:cNvSpPr>
            <a:spLocks noGrp="1"/>
          </p:cNvSpPr>
          <p:nvPr>
            <p:ph idx="1"/>
          </p:nvPr>
        </p:nvSpPr>
        <p:spPr/>
        <p:txBody>
          <a:bodyPr/>
          <a:lstStyle/>
          <a:p>
            <a:r>
              <a:rPr lang="en-US" altLang="en-US" dirty="0"/>
              <a:t>Provides an immediate response in the heart rate and force of ventricular contraction</a:t>
            </a:r>
          </a:p>
          <a:p>
            <a:pPr lvl="1"/>
            <a:r>
              <a:rPr lang="en-US" altLang="en-US" dirty="0" err="1" smtClean="0"/>
              <a:t>Cardio</a:t>
            </a:r>
            <a:r>
              <a:rPr lang="en-US" altLang="en-US" u="sng" dirty="0" err="1" smtClean="0"/>
              <a:t>excitatory</a:t>
            </a:r>
            <a:r>
              <a:rPr lang="en-US" altLang="en-US" dirty="0" smtClean="0"/>
              <a:t> center </a:t>
            </a:r>
          </a:p>
          <a:p>
            <a:pPr lvl="2"/>
            <a:r>
              <a:rPr lang="en-US" altLang="en-US" dirty="0" smtClean="0"/>
              <a:t>Increases heart rate by increasing sympathetic stimulation and decreasing parasympathetic stimulation. </a:t>
            </a:r>
          </a:p>
          <a:p>
            <a:pPr lvl="1"/>
            <a:r>
              <a:rPr lang="en-US" altLang="en-US" dirty="0" err="1" smtClean="0"/>
              <a:t>Cardio</a:t>
            </a:r>
            <a:r>
              <a:rPr lang="en-US" altLang="en-US" u="sng" dirty="0" err="1" smtClean="0"/>
              <a:t>inhibitory</a:t>
            </a:r>
            <a:r>
              <a:rPr lang="en-US" altLang="en-US" dirty="0" smtClean="0"/>
              <a:t> center</a:t>
            </a:r>
          </a:p>
          <a:p>
            <a:pPr lvl="2"/>
            <a:r>
              <a:rPr lang="en-US" altLang="en-US" dirty="0" smtClean="0"/>
              <a:t>Decreases heart rate by decreasing sympathetic stimulation and increasing parasympathetic stimulation. </a:t>
            </a:r>
          </a:p>
        </p:txBody>
      </p:sp>
      <p:sp>
        <p:nvSpPr>
          <p:cNvPr id="10" name="Slide Number Placeholder 9"/>
          <p:cNvSpPr>
            <a:spLocks noGrp="1"/>
          </p:cNvSpPr>
          <p:nvPr>
            <p:ph type="sldNum" sz="quarter" idx="4"/>
          </p:nvPr>
        </p:nvSpPr>
        <p:spPr/>
        <p:txBody>
          <a:bodyPr/>
          <a:lstStyle/>
          <a:p>
            <a:pPr>
              <a:defRPr/>
            </a:pPr>
            <a:fld id="{7934EB4C-221A-437D-9B9D-B7EF4B61892B}" type="slidenum">
              <a:rPr lang="en-US" smtClean="0"/>
              <a:pPr>
                <a:defRPr/>
              </a:pPr>
              <a:t>96</a:t>
            </a:fld>
            <a:endParaRPr lang="en-US" dirty="0"/>
          </a:p>
        </p:txBody>
      </p:sp>
      <p:sp>
        <p:nvSpPr>
          <p:cNvPr id="11" name="Footer Placeholder 10"/>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3"/>
          <p:cNvSpPr>
            <a:spLocks/>
          </p:cNvSpPr>
          <p:nvPr/>
        </p:nvSpPr>
        <p:spPr bwMode="auto">
          <a:xfrm>
            <a:off x="685800" y="1752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37931725" indent="-37474525"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lgn="ctr">
              <a:spcBef>
                <a:spcPct val="0"/>
              </a:spcBef>
              <a:buFontTx/>
              <a:buNone/>
            </a:pPr>
            <a:r>
              <a:rPr lang="en-US" altLang="en-US" sz="3600" b="0"/>
              <a:t>Pump Function of the Myocardium</a:t>
            </a:r>
            <a:endParaRPr lang="en-US" altLang="en-US" sz="4400" b="0"/>
          </a:p>
        </p:txBody>
      </p:sp>
      <p:sp>
        <p:nvSpPr>
          <p:cNvPr id="82947" name="Subtitle 4"/>
          <p:cNvSpPr>
            <a:spLocks/>
          </p:cNvSpPr>
          <p:nvPr/>
        </p:nvSpPr>
        <p:spPr bwMode="auto">
          <a:xfrm>
            <a:off x="1371600" y="2974975"/>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37931725" indent="-37474525"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143000"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lgn="ctr">
              <a:buFont typeface="Arial" charset="0"/>
              <a:buNone/>
            </a:pPr>
            <a:r>
              <a:rPr lang="en-US" altLang="en-US" sz="4400">
                <a:solidFill>
                  <a:srgbClr val="FFFFFF"/>
                </a:solidFill>
              </a:rPr>
              <a:t>Stroke Volume</a:t>
            </a:r>
          </a:p>
        </p:txBody>
      </p:sp>
      <p:sp>
        <p:nvSpPr>
          <p:cNvPr id="82949" name="Title 1"/>
          <p:cNvSpPr>
            <a:spLocks/>
          </p:cNvSpPr>
          <p:nvPr/>
        </p:nvSpPr>
        <p:spPr bwMode="auto">
          <a:xfrm>
            <a:off x="385763" y="4114800"/>
            <a:ext cx="8372475" cy="1066800"/>
          </a:xfrm>
          <a:prstGeom prst="roundRect">
            <a:avLst>
              <a:gd name="adj" fmla="val 16667"/>
            </a:avLst>
          </a:prstGeom>
          <a:solidFill>
            <a:schemeClr val="bg1"/>
          </a:solidFill>
          <a:ln w="38100">
            <a:solidFill>
              <a:srgbClr val="C00000"/>
            </a:solidFill>
            <a:round/>
            <a:headEnd/>
            <a:tailEnd/>
          </a:ln>
        </p:spPr>
        <p:txBody>
          <a:bodyPr anchor="ct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968375" indent="-285750"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262063"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spcBef>
                <a:spcPct val="0"/>
              </a:spcBef>
              <a:buFontTx/>
              <a:buNone/>
            </a:pPr>
            <a:r>
              <a:rPr lang="en-US" altLang="en-US" sz="2800">
                <a:solidFill>
                  <a:schemeClr val="tx1"/>
                </a:solidFill>
              </a:rPr>
              <a:t>(volume of blood ejected by the left ventricle with each contraction)</a:t>
            </a:r>
          </a:p>
        </p:txBody>
      </p:sp>
      <p:sp>
        <p:nvSpPr>
          <p:cNvPr id="4" name="Slide Number Placeholder 3"/>
          <p:cNvSpPr>
            <a:spLocks noGrp="1"/>
          </p:cNvSpPr>
          <p:nvPr>
            <p:ph type="sldNum" sz="quarter" idx="4"/>
          </p:nvPr>
        </p:nvSpPr>
        <p:spPr/>
        <p:txBody>
          <a:bodyPr/>
          <a:lstStyle/>
          <a:p>
            <a:pPr>
              <a:defRPr/>
            </a:pPr>
            <a:fld id="{7934EB4C-221A-437D-9B9D-B7EF4B61892B}" type="slidenum">
              <a:rPr lang="en-US" smtClean="0"/>
              <a:pPr>
                <a:defRPr/>
              </a:pPr>
              <a:t>97</a:t>
            </a:fld>
            <a:endParaRPr lang="en-US" dirty="0"/>
          </a:p>
        </p:txBody>
      </p:sp>
      <p:sp>
        <p:nvSpPr>
          <p:cNvPr id="5" name="Footer Placeholder 4"/>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idx="4294967295"/>
          </p:nvPr>
        </p:nvSpPr>
        <p:spPr>
          <a:xfrm>
            <a:off x="0" y="0"/>
            <a:ext cx="9144000" cy="1371600"/>
          </a:xfrm>
        </p:spPr>
        <p:txBody>
          <a:bodyPr/>
          <a:lstStyle/>
          <a:p>
            <a:r>
              <a:rPr lang="en-US" altLang="en-US" b="1" smtClean="0"/>
              <a:t>Stroke Volume</a:t>
            </a:r>
          </a:p>
        </p:txBody>
      </p:sp>
      <p:pic>
        <p:nvPicPr>
          <p:cNvPr id="83971" name="AAENPKR0" descr="AAENPKR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1658938"/>
            <a:ext cx="4567237" cy="3827462"/>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381000" y="2644775"/>
            <a:ext cx="3886200" cy="2743200"/>
          </a:xfrm>
          <a:prstGeom prst="roundRect">
            <a:avLst/>
          </a:prstGeom>
          <a:ln w="38100"/>
        </p:spPr>
        <p:style>
          <a:lnRef idx="2">
            <a:schemeClr val="accent6"/>
          </a:lnRef>
          <a:fillRef idx="1">
            <a:schemeClr val="lt1"/>
          </a:fillRef>
          <a:effectRef idx="0">
            <a:schemeClr val="accent6"/>
          </a:effectRef>
          <a:fontRef idx="minor">
            <a:schemeClr val="dk1"/>
          </a:fontRef>
        </p:style>
        <p:txBody>
          <a:bodyPr anchor="ctr"/>
          <a:lstStyle/>
          <a:p>
            <a:pPr marL="285750" indent="-285750">
              <a:buFont typeface="Wingdings" panose="05000000000000000000" pitchFamily="2" charset="2"/>
              <a:buChar char="Ø"/>
              <a:defRPr/>
            </a:pPr>
            <a:r>
              <a:rPr lang="en-US" altLang="en-US" sz="3200" b="0" dirty="0">
                <a:solidFill>
                  <a:schemeClr val="tx1"/>
                </a:solidFill>
                <a:latin typeface="Arial" panose="020B0604020202020204" pitchFamily="34" charset="0"/>
                <a:cs typeface="Arial" panose="020B0604020202020204" pitchFamily="34" charset="0"/>
              </a:rPr>
              <a:t>Preload</a:t>
            </a:r>
          </a:p>
          <a:p>
            <a:pPr marL="285750" indent="-285750">
              <a:buFont typeface="Wingdings" panose="05000000000000000000" pitchFamily="2" charset="2"/>
              <a:buChar char="Ø"/>
              <a:defRPr/>
            </a:pPr>
            <a:r>
              <a:rPr lang="en-US" altLang="en-US" sz="3200" b="0" dirty="0">
                <a:solidFill>
                  <a:schemeClr val="tx1"/>
                </a:solidFill>
                <a:latin typeface="Arial" panose="020B0604020202020204" pitchFamily="34" charset="0"/>
                <a:cs typeface="Arial" panose="020B0604020202020204" pitchFamily="34" charset="0"/>
              </a:rPr>
              <a:t>Starling’s law</a:t>
            </a:r>
          </a:p>
          <a:p>
            <a:pPr marL="285750" indent="-285750">
              <a:buFont typeface="Wingdings" panose="05000000000000000000" pitchFamily="2" charset="2"/>
              <a:buChar char="Ø"/>
              <a:defRPr/>
            </a:pPr>
            <a:r>
              <a:rPr lang="en-US" altLang="en-US" sz="3200" b="0" dirty="0">
                <a:solidFill>
                  <a:schemeClr val="tx1"/>
                </a:solidFill>
                <a:latin typeface="Arial" panose="020B0604020202020204" pitchFamily="34" charset="0"/>
                <a:cs typeface="Arial" panose="020B0604020202020204" pitchFamily="34" charset="0"/>
              </a:rPr>
              <a:t>Afterload</a:t>
            </a:r>
          </a:p>
        </p:txBody>
      </p:sp>
      <p:sp>
        <p:nvSpPr>
          <p:cNvPr id="7" name="Rounded Rectangle 6"/>
          <p:cNvSpPr/>
          <p:nvPr/>
        </p:nvSpPr>
        <p:spPr>
          <a:xfrm>
            <a:off x="381000" y="1463675"/>
            <a:ext cx="3886200" cy="5105400"/>
          </a:xfrm>
          <a:prstGeom prst="roundRect">
            <a:avLst/>
          </a:prstGeom>
          <a:ln w="38100"/>
        </p:spPr>
        <p:style>
          <a:lnRef idx="2">
            <a:schemeClr val="accent6"/>
          </a:lnRef>
          <a:fillRef idx="1">
            <a:schemeClr val="lt1"/>
          </a:fillRef>
          <a:effectRef idx="0">
            <a:schemeClr val="accent6"/>
          </a:effectRef>
          <a:fontRef idx="minor">
            <a:schemeClr val="dk1"/>
          </a:fontRef>
        </p:style>
        <p:txBody>
          <a:bodyPr anchor="ctr"/>
          <a:lstStyle/>
          <a:p>
            <a:pPr marL="285750" indent="-285750">
              <a:buFont typeface="Wingdings" panose="05000000000000000000" pitchFamily="2" charset="2"/>
              <a:buChar char="Ø"/>
              <a:defRPr/>
            </a:pPr>
            <a:r>
              <a:rPr lang="en-US" altLang="en-US" sz="3200" dirty="0">
                <a:latin typeface="Arial" panose="020B0604020202020204" pitchFamily="34" charset="0"/>
                <a:cs typeface="Arial" panose="020B0604020202020204" pitchFamily="34" charset="0"/>
              </a:rPr>
              <a:t>Preload</a:t>
            </a:r>
          </a:p>
          <a:p>
            <a:pPr marL="746125" lvl="1" indent="-288925">
              <a:buFont typeface="Wingdings" panose="05000000000000000000" pitchFamily="2" charset="2"/>
              <a:buChar char="§"/>
              <a:defRPr/>
            </a:pPr>
            <a:r>
              <a:rPr lang="en-US" altLang="en-US" sz="2800" b="0" dirty="0">
                <a:latin typeface="Arial" charset="0"/>
                <a:cs typeface="Arial" charset="0"/>
              </a:rPr>
              <a:t>Pressure generated in the left ventricle at the end of diastole. </a:t>
            </a:r>
          </a:p>
          <a:p>
            <a:pPr marL="746125" lvl="1" indent="-288925">
              <a:buFont typeface="Wingdings" panose="05000000000000000000" pitchFamily="2" charset="2"/>
              <a:buChar char="§"/>
              <a:defRPr/>
            </a:pPr>
            <a:r>
              <a:rPr lang="en-US" altLang="en-US" sz="2800" b="0" dirty="0">
                <a:latin typeface="Arial" charset="0"/>
                <a:cs typeface="Arial" charset="0"/>
              </a:rPr>
              <a:t>Preload pressure is created by the blood volume in the left ventricle</a:t>
            </a:r>
            <a:endParaRPr lang="en-US" altLang="en-US" sz="2800" b="0" dirty="0">
              <a:latin typeface="Arial" panose="020B0604020202020204" pitchFamily="34" charset="0"/>
              <a:cs typeface="Arial" panose="020B0604020202020204" pitchFamily="34" charset="0"/>
            </a:endParaRPr>
          </a:p>
        </p:txBody>
      </p:sp>
      <p:sp>
        <p:nvSpPr>
          <p:cNvPr id="8" name="Rounded Rectangle 7"/>
          <p:cNvSpPr/>
          <p:nvPr/>
        </p:nvSpPr>
        <p:spPr>
          <a:xfrm>
            <a:off x="381000" y="1463675"/>
            <a:ext cx="3886200" cy="5105400"/>
          </a:xfrm>
          <a:prstGeom prst="roundRect">
            <a:avLst/>
          </a:prstGeom>
          <a:ln w="38100"/>
        </p:spPr>
        <p:style>
          <a:lnRef idx="2">
            <a:schemeClr val="accent6"/>
          </a:lnRef>
          <a:fillRef idx="1">
            <a:schemeClr val="lt1"/>
          </a:fillRef>
          <a:effectRef idx="0">
            <a:schemeClr val="accent6"/>
          </a:effectRef>
          <a:fontRef idx="minor">
            <a:schemeClr val="dk1"/>
          </a:fontRef>
        </p:style>
        <p:txBody>
          <a:bodyPr anchor="ctr"/>
          <a:lstStyle/>
          <a:p>
            <a:pPr marL="285750" indent="-285750">
              <a:buFont typeface="Wingdings" panose="05000000000000000000" pitchFamily="2" charset="2"/>
              <a:buChar char="Ø"/>
              <a:defRPr/>
            </a:pPr>
            <a:r>
              <a:rPr lang="en-US" altLang="en-US" sz="3200" dirty="0">
                <a:solidFill>
                  <a:schemeClr val="tx1"/>
                </a:solidFill>
                <a:latin typeface="Arial" panose="020B0604020202020204" pitchFamily="34" charset="0"/>
                <a:cs typeface="Arial" panose="020B0604020202020204" pitchFamily="34" charset="0"/>
              </a:rPr>
              <a:t>Starling’s law</a:t>
            </a:r>
          </a:p>
          <a:p>
            <a:pPr marL="746125" lvl="1" indent="-288925">
              <a:buFont typeface="Wingdings" panose="05000000000000000000" pitchFamily="2" charset="2"/>
              <a:buChar char="§"/>
              <a:defRPr/>
            </a:pPr>
            <a:r>
              <a:rPr lang="en-US" sz="2800" b="0" dirty="0"/>
              <a:t>The strength of the heart's systolic contraction is directly proportional to its diastolic expansion </a:t>
            </a:r>
            <a:endParaRPr lang="en-US" altLang="en-US" sz="2400" b="0" dirty="0">
              <a:latin typeface="Arial" panose="020B0604020202020204" pitchFamily="34" charset="0"/>
              <a:cs typeface="Arial" panose="020B0604020202020204" pitchFamily="34" charset="0"/>
            </a:endParaRPr>
          </a:p>
        </p:txBody>
      </p:sp>
      <p:sp>
        <p:nvSpPr>
          <p:cNvPr id="9" name="Rounded Rectangle 8"/>
          <p:cNvSpPr/>
          <p:nvPr/>
        </p:nvSpPr>
        <p:spPr>
          <a:xfrm>
            <a:off x="381000" y="1463675"/>
            <a:ext cx="3886200" cy="5105400"/>
          </a:xfrm>
          <a:prstGeom prst="roundRect">
            <a:avLst/>
          </a:prstGeom>
          <a:ln w="38100"/>
        </p:spPr>
        <p:style>
          <a:lnRef idx="2">
            <a:schemeClr val="accent6"/>
          </a:lnRef>
          <a:fillRef idx="1">
            <a:schemeClr val="lt1"/>
          </a:fillRef>
          <a:effectRef idx="0">
            <a:schemeClr val="accent6"/>
          </a:effectRef>
          <a:fontRef idx="minor">
            <a:schemeClr val="dk1"/>
          </a:fontRef>
        </p:style>
        <p:txBody>
          <a:bodyPr anchor="ctr"/>
          <a:lstStyle/>
          <a:p>
            <a:pPr marL="285750" indent="-285750">
              <a:buFont typeface="Wingdings" panose="05000000000000000000" pitchFamily="2" charset="2"/>
              <a:buChar char="Ø"/>
              <a:defRPr/>
            </a:pPr>
            <a:r>
              <a:rPr lang="en-US" altLang="en-US" sz="3200" dirty="0">
                <a:solidFill>
                  <a:schemeClr val="tx1"/>
                </a:solidFill>
                <a:latin typeface="Arial" panose="020B0604020202020204" pitchFamily="34" charset="0"/>
                <a:cs typeface="Arial" panose="020B0604020202020204" pitchFamily="34" charset="0"/>
              </a:rPr>
              <a:t>Afterload</a:t>
            </a:r>
          </a:p>
          <a:p>
            <a:pPr marL="746125" lvl="1" indent="-288925">
              <a:buFont typeface="Wingdings" panose="05000000000000000000" pitchFamily="2" charset="2"/>
              <a:buChar char="§"/>
              <a:defRPr/>
            </a:pPr>
            <a:r>
              <a:rPr lang="en-US" altLang="en-US" sz="2800" b="0" dirty="0">
                <a:latin typeface="Arial" charset="0"/>
                <a:cs typeface="Arial" charset="0"/>
              </a:rPr>
              <a:t>The resistance in the aorta that must be overcome by contraction of the left ventricle to eject the blood</a:t>
            </a:r>
            <a:endParaRPr lang="en-US" altLang="en-US" sz="2800" b="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4"/>
          </p:nvPr>
        </p:nvSpPr>
        <p:spPr/>
        <p:txBody>
          <a:bodyPr/>
          <a:lstStyle/>
          <a:p>
            <a:pPr>
              <a:defRPr/>
            </a:pPr>
            <a:fld id="{7934EB4C-221A-437D-9B9D-B7EF4B61892B}" type="slidenum">
              <a:rPr lang="en-US" smtClean="0"/>
              <a:pPr>
                <a:defRPr/>
              </a:pPr>
              <a:t>98</a:t>
            </a:fld>
            <a:endParaRPr lang="en-US" dirty="0"/>
          </a:p>
        </p:txBody>
      </p:sp>
      <p:sp>
        <p:nvSpPr>
          <p:cNvPr id="6" name="Footer Placeholder 5"/>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3"/>
          <p:cNvSpPr>
            <a:spLocks noGrp="1"/>
          </p:cNvSpPr>
          <p:nvPr>
            <p:ph type="ctrTitle" idx="4294967295"/>
          </p:nvPr>
        </p:nvSpPr>
        <p:spPr>
          <a:xfrm>
            <a:off x="0" y="2644775"/>
            <a:ext cx="7772400" cy="1470025"/>
          </a:xfrm>
        </p:spPr>
        <p:txBody>
          <a:bodyPr/>
          <a:lstStyle/>
          <a:p>
            <a:r>
              <a:rPr lang="en-US" altLang="en-US" b="1" smtClean="0"/>
              <a:t>Systemic Vascular Resistance</a:t>
            </a:r>
          </a:p>
        </p:txBody>
      </p:sp>
      <p:sp>
        <p:nvSpPr>
          <p:cNvPr id="84996" name="Title 1"/>
          <p:cNvSpPr>
            <a:spLocks/>
          </p:cNvSpPr>
          <p:nvPr/>
        </p:nvSpPr>
        <p:spPr bwMode="auto">
          <a:xfrm>
            <a:off x="727075" y="4191000"/>
            <a:ext cx="7689850" cy="838200"/>
          </a:xfrm>
          <a:prstGeom prst="roundRect">
            <a:avLst>
              <a:gd name="adj" fmla="val 16667"/>
            </a:avLst>
          </a:prstGeom>
          <a:solidFill>
            <a:schemeClr val="bg1"/>
          </a:solidFill>
          <a:ln w="38100">
            <a:solidFill>
              <a:srgbClr val="C00000"/>
            </a:solidFill>
            <a:round/>
            <a:headEnd/>
            <a:tailEnd/>
          </a:ln>
        </p:spPr>
        <p:txBody>
          <a:bodyPr anchor="ctr"/>
          <a:lstStyle>
            <a:lvl1pPr eaLnBrk="0" hangingPunct="0">
              <a:spcBef>
                <a:spcPct val="20000"/>
              </a:spcBef>
              <a:buFont typeface="Wingdings" pitchFamily="2" charset="2"/>
              <a:buChar char="Ø"/>
              <a:defRPr sz="3000">
                <a:solidFill>
                  <a:schemeClr val="bg1"/>
                </a:solidFill>
                <a:latin typeface="Arial" charset="0"/>
                <a:ea typeface="ＭＳ Ｐゴシック" charset="-128"/>
              </a:defRPr>
            </a:lvl1pPr>
            <a:lvl2pPr marL="968375" indent="-285750" eaLnBrk="0" hangingPunct="0">
              <a:spcBef>
                <a:spcPct val="20000"/>
              </a:spcBef>
              <a:buSzPct val="130000"/>
              <a:buFont typeface="Wingdings" pitchFamily="2" charset="2"/>
              <a:buChar char="§"/>
              <a:defRPr sz="2800">
                <a:solidFill>
                  <a:schemeClr val="bg1"/>
                </a:solidFill>
                <a:latin typeface="Arial" charset="0"/>
                <a:ea typeface="ＭＳ Ｐゴシック" charset="-128"/>
              </a:defRPr>
            </a:lvl2pPr>
            <a:lvl3pPr marL="1262063" indent="-228600" eaLnBrk="0" hangingPunct="0">
              <a:spcBef>
                <a:spcPct val="20000"/>
              </a:spcBef>
              <a:buFont typeface="Arial" charset="0"/>
              <a:buChar char="•"/>
              <a:defRPr sz="2400">
                <a:solidFill>
                  <a:schemeClr val="bg1"/>
                </a:solidFill>
                <a:latin typeface="Arial" charset="0"/>
                <a:ea typeface="ＭＳ Ｐゴシック" charset="-128"/>
              </a:defRPr>
            </a:lvl3pPr>
            <a:lvl4pPr marL="1600200" indent="-228600" eaLnBrk="0" hangingPunct="0">
              <a:spcBef>
                <a:spcPct val="20000"/>
              </a:spcBef>
              <a:buFont typeface="Arial" charset="0"/>
              <a:buChar char="–"/>
              <a:defRPr sz="2000">
                <a:solidFill>
                  <a:schemeClr val="bg1"/>
                </a:solidFill>
                <a:latin typeface="Arial" charset="0"/>
                <a:ea typeface="ＭＳ Ｐゴシック" charset="-128"/>
              </a:defRPr>
            </a:lvl4pPr>
            <a:lvl5pPr marL="2057400" indent="-228600" eaLnBrk="0" hangingPunct="0">
              <a:spcBef>
                <a:spcPct val="20000"/>
              </a:spcBef>
              <a:buFont typeface="Arial" charset="0"/>
              <a:buChar char="»"/>
              <a:defRPr sz="2000">
                <a:solidFill>
                  <a:schemeClr val="bg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bg1"/>
                </a:solidFill>
                <a:latin typeface="Arial" charset="0"/>
                <a:ea typeface="ＭＳ Ｐゴシック" charset="-128"/>
              </a:defRPr>
            </a:lvl9pPr>
          </a:lstStyle>
          <a:p>
            <a:pPr algn="ctr">
              <a:spcBef>
                <a:spcPct val="0"/>
              </a:spcBef>
              <a:buFontTx/>
              <a:buNone/>
            </a:pPr>
            <a:r>
              <a:rPr lang="en-US" altLang="en-US" sz="2800">
                <a:solidFill>
                  <a:schemeClr val="tx1"/>
                </a:solidFill>
              </a:rPr>
              <a:t>(resistance to blood flow through a vessel)</a:t>
            </a:r>
          </a:p>
        </p:txBody>
      </p:sp>
      <p:sp>
        <p:nvSpPr>
          <p:cNvPr id="4" name="Slide Number Placeholder 3"/>
          <p:cNvSpPr>
            <a:spLocks noGrp="1"/>
          </p:cNvSpPr>
          <p:nvPr>
            <p:ph type="sldNum" sz="quarter" idx="4"/>
          </p:nvPr>
        </p:nvSpPr>
        <p:spPr/>
        <p:txBody>
          <a:bodyPr/>
          <a:lstStyle/>
          <a:p>
            <a:pPr>
              <a:defRPr/>
            </a:pPr>
            <a:fld id="{7934EB4C-221A-437D-9B9D-B7EF4B61892B}" type="slidenum">
              <a:rPr lang="en-US" smtClean="0"/>
              <a:pPr>
                <a:defRPr/>
              </a:pPr>
              <a:t>99</a:t>
            </a:fld>
            <a:endParaRPr lang="en-US" dirty="0"/>
          </a:p>
        </p:txBody>
      </p:sp>
      <p:sp>
        <p:nvSpPr>
          <p:cNvPr id="5" name="Footer Placeholder 4"/>
          <p:cNvSpPr>
            <a:spLocks noGrp="1"/>
          </p:cNvSpPr>
          <p:nvPr>
            <p:ph type="ftr" sz="quarter" idx="3"/>
          </p:nvPr>
        </p:nvSpPr>
        <p:spPr/>
        <p:txBody>
          <a:bodyPr/>
          <a:lstStyle/>
          <a:p>
            <a:r>
              <a:rPr lang="en-US" smtClean="0"/>
              <a:t>10/31/19</a:t>
            </a:r>
            <a:endParaRPr lang="en-US"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design_template">
  <a:themeElements>
    <a:clrScheme name="design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_template">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FFFF">
            <a:alpha val="27000"/>
          </a:srgbClr>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rgbClr val="00FFFF">
            <a:alpha val="27000"/>
          </a:srgbClr>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ヒラギノ角ゴ Pro W3" charset="-128"/>
            <a:cs typeface="ヒラギノ角ゴ Pro W3" charset="-128"/>
          </a:defRPr>
        </a:defPPr>
      </a:lstStyle>
    </a:lnDef>
  </a:objectDefaults>
  <a:extraClrSchemeLst>
    <a:extraClrScheme>
      <a:clrScheme name="design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ign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ign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13951</TotalTime>
  <Words>14491</Words>
  <Application>Microsoft Office PowerPoint</Application>
  <PresentationFormat>On-screen Show (4:3)</PresentationFormat>
  <Paragraphs>1424</Paragraphs>
  <Slides>124</Slides>
  <Notes>97</Notes>
  <HiddenSlides>0</HiddenSlides>
  <MMClips>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124</vt:i4>
      </vt:variant>
    </vt:vector>
  </HeadingPairs>
  <TitlesOfParts>
    <vt:vector size="126" baseType="lpstr">
      <vt:lpstr>design_template</vt:lpstr>
      <vt:lpstr>Chart</vt:lpstr>
      <vt:lpstr>Pathophysiology</vt:lpstr>
      <vt:lpstr>What you didn't want to ask….</vt:lpstr>
      <vt:lpstr>The Lymphatic System</vt:lpstr>
      <vt:lpstr>The Endocrine System: Anatomy and Physiology</vt:lpstr>
      <vt:lpstr>The Endocrine System:  Anatomy and Physiology</vt:lpstr>
      <vt:lpstr>Life Support Chain</vt:lpstr>
      <vt:lpstr>Life Support Chain</vt:lpstr>
      <vt:lpstr>Pathophysiology</vt:lpstr>
      <vt:lpstr>Pathophysiology</vt:lpstr>
      <vt:lpstr>Pathophysiology</vt:lpstr>
      <vt:lpstr>Pathophysiology</vt:lpstr>
      <vt:lpstr>Shock</vt:lpstr>
      <vt:lpstr>Shock</vt:lpstr>
      <vt:lpstr>Shock</vt:lpstr>
      <vt:lpstr>Impairment of Cellular Metabolism</vt:lpstr>
      <vt:lpstr>Cellular Metabolism</vt:lpstr>
      <vt:lpstr>Cell Structure</vt:lpstr>
      <vt:lpstr>Cell Structure</vt:lpstr>
      <vt:lpstr>Cellular Energy Production</vt:lpstr>
      <vt:lpstr>Glycolysis</vt:lpstr>
      <vt:lpstr>Glycolysis</vt:lpstr>
      <vt:lpstr>Aerobic Metabolism (Adequate amount of oxygen available)</vt:lpstr>
      <vt:lpstr>Anaerobic Metabolism (Without adequate oxygen)</vt:lpstr>
      <vt:lpstr>Lactic Acidosis</vt:lpstr>
      <vt:lpstr>Lactic Acidosis </vt:lpstr>
      <vt:lpstr>Anaerobic Metabolism</vt:lpstr>
      <vt:lpstr>Diffusion</vt:lpstr>
      <vt:lpstr>Sodium/Potassium Pump</vt:lpstr>
      <vt:lpstr>Cellular Metabolism</vt:lpstr>
      <vt:lpstr>Sodium – Potassium Pump</vt:lpstr>
      <vt:lpstr>PowerPoint Presentation</vt:lpstr>
      <vt:lpstr>Sodium/Potassium Pump Failure</vt:lpstr>
      <vt:lpstr>Components Necessary for Adequate Perfusion</vt:lpstr>
      <vt:lpstr>Components of the "delivery" and "removal" system</vt:lpstr>
      <vt:lpstr>Composition of Ambient Air  (at sea level)</vt:lpstr>
      <vt:lpstr>PowerPoint Presentation</vt:lpstr>
      <vt:lpstr>PowerPoint Presentation</vt:lpstr>
      <vt:lpstr>PowerPoint Presentation</vt:lpstr>
      <vt:lpstr>PowerPoint Presentation</vt:lpstr>
      <vt:lpstr>PowerPoint Presentation</vt:lpstr>
      <vt:lpstr>Vocal Cords</vt:lpstr>
      <vt:lpstr>PowerPoint Presentation</vt:lpstr>
      <vt:lpstr>Respiratory Compromise Associated with Mechanics of Ventilation</vt:lpstr>
      <vt:lpstr>PowerPoint Presentation</vt:lpstr>
      <vt:lpstr>Respiratory Compromise Associated with Mechanics of Ventilation</vt:lpstr>
      <vt:lpstr>Accessory Muscles of Inhalation</vt:lpstr>
      <vt:lpstr>Accessory Muscles of Exhalation</vt:lpstr>
      <vt:lpstr>Respiratory Compromise Associated with Mechanics of Ventilation</vt:lpstr>
      <vt:lpstr>Two conditions which may require the use of accessory muscles</vt:lpstr>
      <vt:lpstr>Respiratory Compromise Associated with Mechanics of Ventilation </vt:lpstr>
      <vt:lpstr>PowerPoint Presentation</vt:lpstr>
      <vt:lpstr>PowerPoint Presentation</vt:lpstr>
      <vt:lpstr>Minute Ventilation</vt:lpstr>
      <vt:lpstr>NOTE:</vt:lpstr>
      <vt:lpstr>PowerPoint Presentation</vt:lpstr>
      <vt:lpstr>Alveolar ventilation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Ventilation / Perfusion (V/Q) Ratio</vt:lpstr>
      <vt:lpstr>V/Q Ratio</vt:lpstr>
      <vt:lpstr>PowerPoint Presentation</vt:lpstr>
      <vt:lpstr>Ventilation/Perfusion Ratio</vt:lpstr>
      <vt:lpstr>PowerPoint Presentation</vt:lpstr>
      <vt:lpstr>PowerPoint Presentation</vt:lpstr>
      <vt:lpstr>PowerPoint Presentation</vt:lpstr>
      <vt:lpstr>Ventilation/Perfusion Ratio Ventilatory Disturbances</vt:lpstr>
      <vt:lpstr>PowerPoint Presentation</vt:lpstr>
      <vt:lpstr>Transport of Oxygen and Carbon Dioxide by the Blood</vt:lpstr>
      <vt:lpstr>PowerPoint Presentation</vt:lpstr>
      <vt:lpstr>PowerPoint Presentation</vt:lpstr>
      <vt:lpstr>PowerPoint Presentation</vt:lpstr>
      <vt:lpstr>Transport of O2 and CO2 in the Blood Alveolar/Capillary Gas Exchange </vt:lpstr>
      <vt:lpstr>PowerPoint Presentation</vt:lpstr>
      <vt:lpstr>Blood Volume</vt:lpstr>
      <vt:lpstr>PowerPoint Presentation</vt:lpstr>
      <vt:lpstr>Composition of Blood</vt:lpstr>
      <vt:lpstr>PowerPoint Presentation</vt:lpstr>
      <vt:lpstr>Blood Volume</vt:lpstr>
      <vt:lpstr>Hydrostatic Pressure The force inside the vessel or capillary bed generated by the contraction of the heart and the blood pressure. </vt:lpstr>
      <vt:lpstr>PowerPoint Presentation</vt:lpstr>
      <vt:lpstr>Blood Volume </vt:lpstr>
      <vt:lpstr>PowerPoint Presentation</vt:lpstr>
      <vt:lpstr>Starling’s Hypothesis</vt:lpstr>
      <vt:lpstr>Pump Function of the Myocardium</vt:lpstr>
      <vt:lpstr>How the Heart Pumps Blood</vt:lpstr>
      <vt:lpstr>Cardiac Output</vt:lpstr>
      <vt:lpstr>PowerPoint Presentation</vt:lpstr>
      <vt:lpstr>Heart Rate</vt:lpstr>
      <vt:lpstr>PowerPoint Presentation</vt:lpstr>
      <vt:lpstr>Cardiovascular Control Center</vt:lpstr>
      <vt:lpstr>PowerPoint Presentation</vt:lpstr>
      <vt:lpstr>Stroke Volume</vt:lpstr>
      <vt:lpstr>Systemic Vascular Resistance</vt:lpstr>
      <vt:lpstr>Systemic Vascular Resistance</vt:lpstr>
      <vt:lpstr>PowerPoint Presentation</vt:lpstr>
      <vt:lpstr>Systemic Vascular Resistance</vt:lpstr>
      <vt:lpstr>Systemic Vascular Resistance</vt:lpstr>
      <vt:lpstr>Effects of autonomic nervous system on systemic vascular resistance</vt:lpstr>
      <vt:lpstr>Systemic Vascular Resistance</vt:lpstr>
      <vt:lpstr>Effect on Pulse Pressure</vt:lpstr>
      <vt:lpstr>Pulse Pressure (Systolic BP) - (Diastolic BP)</vt:lpstr>
      <vt:lpstr>Pulse Pressure (Systolic BP) - (Diastolic BP)</vt:lpstr>
      <vt:lpstr>Pulse Pressure (Systolic BP) - (Diastolic BP)</vt:lpstr>
      <vt:lpstr>Microcirculation</vt:lpstr>
      <vt:lpstr>Site of exchange </vt:lpstr>
      <vt:lpstr>Blood Pressure</vt:lpstr>
      <vt:lpstr>PowerPoint Presentation</vt:lpstr>
      <vt:lpstr>PowerPoint Presentation</vt:lpstr>
      <vt:lpstr>Blood Pressure</vt:lpstr>
      <vt:lpstr>Regulation of Blood Pressure </vt:lpstr>
      <vt:lpstr>Patient Assessment</vt:lpstr>
      <vt:lpstr>Patient Assessment</vt:lpstr>
      <vt:lpstr>Critical Thinking Scenario</vt:lpstr>
      <vt:lpstr>Critical Thinking Scenario</vt:lpstr>
      <vt:lpstr>Critical Thinking Scenario</vt:lpstr>
      <vt:lpstr>Critical Thinking Questions</vt:lpstr>
      <vt:lpstr>Critical Thinking Questions</vt:lpstr>
      <vt:lpstr>Critical Thinking 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dc:title>
  <dc:creator>Catherine Eaton</dc:creator>
  <cp:lastModifiedBy>RJ D</cp:lastModifiedBy>
  <cp:revision>458</cp:revision>
  <dcterms:created xsi:type="dcterms:W3CDTF">2009-02-15T15:59:45Z</dcterms:created>
  <dcterms:modified xsi:type="dcterms:W3CDTF">2019-11-01T02:07:17Z</dcterms:modified>
</cp:coreProperties>
</file>